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6"/>
  </p:notesMasterIdLst>
  <p:handoutMasterIdLst>
    <p:handoutMasterId r:id="rId17"/>
  </p:handoutMasterIdLst>
  <p:sldIdLst>
    <p:sldId id="339" r:id="rId2"/>
    <p:sldId id="340" r:id="rId3"/>
    <p:sldId id="341" r:id="rId4"/>
    <p:sldId id="342" r:id="rId5"/>
    <p:sldId id="343" r:id="rId6"/>
    <p:sldId id="345" r:id="rId7"/>
    <p:sldId id="346" r:id="rId8"/>
    <p:sldId id="347" r:id="rId9"/>
    <p:sldId id="348" r:id="rId10"/>
    <p:sldId id="349" r:id="rId11"/>
    <p:sldId id="350" r:id="rId12"/>
    <p:sldId id="351" r:id="rId13"/>
    <p:sldId id="352" r:id="rId14"/>
    <p:sldId id="392" r:id="rId1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40" autoAdjust="0"/>
    <p:restoredTop sz="95400" autoAdjust="0"/>
  </p:normalViewPr>
  <p:slideViewPr>
    <p:cSldViewPr>
      <p:cViewPr varScale="1">
        <p:scale>
          <a:sx n="86" d="100"/>
          <a:sy n="86" d="100"/>
        </p:scale>
        <p:origin x="1310" y="72"/>
      </p:cViewPr>
      <p:guideLst>
        <p:guide orient="horz" pos="2160"/>
        <p:guide pos="2880"/>
      </p:guideLst>
    </p:cSldViewPr>
  </p:slideViewPr>
  <p:notesTextViewPr>
    <p:cViewPr>
      <p:scale>
        <a:sx n="1" d="1"/>
        <a:sy n="1" d="1"/>
      </p:scale>
      <p:origin x="0" y="0"/>
    </p:cViewPr>
  </p:notesTextViewPr>
  <p:sorterViewPr>
    <p:cViewPr>
      <p:scale>
        <a:sx n="100" d="100"/>
        <a:sy n="100" d="100"/>
      </p:scale>
      <p:origin x="0" y="9884"/>
    </p:cViewPr>
  </p:sorterViewPr>
  <p:notesViewPr>
    <p:cSldViewPr>
      <p:cViewPr varScale="1">
        <p:scale>
          <a:sx n="52" d="100"/>
          <a:sy n="52" d="100"/>
        </p:scale>
        <p:origin x="-2648" y="-68"/>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90" y="0"/>
            <a:ext cx="2946400" cy="496889"/>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29749"/>
            <a:ext cx="2946400" cy="49688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90" y="9429749"/>
            <a:ext cx="2946400" cy="496889"/>
          </a:xfrm>
          <a:prstGeom prst="rect">
            <a:avLst/>
          </a:prstGeom>
        </p:spPr>
        <p:txBody>
          <a:bodyPr vert="horz" lIns="91440" tIns="45720" rIns="91440" bIns="45720" rtlCol="0" anchor="b"/>
          <a:lstStyle>
            <a:lvl1pPr algn="r">
              <a:defRPr sz="1200"/>
            </a:lvl1pPr>
          </a:lstStyle>
          <a:p>
            <a:fld id="{FAA0F63B-C147-4548-A528-FF52C09B24E4}" type="slidenum">
              <a:rPr lang="en-US" smtClean="0"/>
              <a:t>‹#›</a:t>
            </a:fld>
            <a:endParaRPr lang="en-US"/>
          </a:p>
        </p:txBody>
      </p:sp>
    </p:spTree>
    <p:extLst>
      <p:ext uri="{BB962C8B-B14F-4D97-AF65-F5344CB8AC3E}">
        <p14:creationId xmlns:p14="http://schemas.microsoft.com/office/powerpoint/2010/main" val="400447643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0"/>
            <a:ext cx="2945659" cy="496332"/>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a:defRPr sz="1200"/>
            </a:lvl1pPr>
          </a:lstStyle>
          <a:p>
            <a:fld id="{E544C5EE-E56F-4C2A-B83F-AE6F11ECD1D0}" type="slidenum">
              <a:rPr lang="en-US" smtClean="0"/>
              <a:pPr/>
              <a:t>‹#›</a:t>
            </a:fld>
            <a:endParaRPr lang="en-US"/>
          </a:p>
        </p:txBody>
      </p:sp>
    </p:spTree>
    <p:extLst>
      <p:ext uri="{BB962C8B-B14F-4D97-AF65-F5344CB8AC3E}">
        <p14:creationId xmlns:p14="http://schemas.microsoft.com/office/powerpoint/2010/main" val="12968056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96121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08063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7040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53858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2034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0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644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35344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6373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3445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939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95414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98592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44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CB24207-D6C4-43E1-9083-D117EA4D6D02}" type="datetimeFigureOut">
              <a:rPr lang="en-US" smtClean="0"/>
              <a:pPr/>
              <a:t>10/23/2023</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360E122-6EB5-452B-9ED7-E48E166AB140}" type="slidenum">
              <a:rPr lang="en-US" smtClean="0"/>
              <a:pPr/>
              <a:t>‹#›</a:t>
            </a:fld>
            <a:endParaRPr lang="en-US"/>
          </a:p>
        </p:txBody>
      </p:sp>
    </p:spTree>
    <p:extLst>
      <p:ext uri="{BB962C8B-B14F-4D97-AF65-F5344CB8AC3E}">
        <p14:creationId xmlns:p14="http://schemas.microsoft.com/office/powerpoint/2010/main" val="2107937774"/>
      </p:ext>
    </p:extLst>
  </p:cSld>
  <p:clrMapOvr>
    <a:masterClrMapping/>
  </p:clrMapOvr>
  <p:transition spd="slow">
    <p:randomBar dir="vert"/>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2784759420"/>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CB24207-D6C4-43E1-9083-D117EA4D6D02}" type="datetimeFigureOut">
              <a:rPr lang="en-US" smtClean="0"/>
              <a:pPr/>
              <a:t>10/23/2023</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360E122-6EB5-452B-9ED7-E48E166AB140}" type="slidenum">
              <a:rPr lang="en-US" smtClean="0"/>
              <a:pPr/>
              <a:t>‹#›</a:t>
            </a:fld>
            <a:endParaRPr lang="en-US"/>
          </a:p>
        </p:txBody>
      </p:sp>
    </p:spTree>
    <p:extLst>
      <p:ext uri="{BB962C8B-B14F-4D97-AF65-F5344CB8AC3E}">
        <p14:creationId xmlns:p14="http://schemas.microsoft.com/office/powerpoint/2010/main" val="1987620286"/>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2700797968"/>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1020769242"/>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2648850016"/>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3204523128"/>
      </p:ext>
    </p:extLst>
  </p:cSld>
  <p:clrMapOvr>
    <a:masterClrMapping/>
  </p:clrMapOvr>
  <p:transition spd="slow">
    <p:randomBar dir="vert"/>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FCB24207-D6C4-43E1-9083-D117EA4D6D02}" type="datetimeFigureOut">
              <a:rPr lang="en-US" smtClean="0"/>
              <a:pPr/>
              <a:t>10/23/2023</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0360E122-6EB5-452B-9ED7-E48E166AB140}" type="slidenum">
              <a:rPr lang="en-US" smtClean="0"/>
              <a:pPr/>
              <a:t>‹#›</a:t>
            </a:fld>
            <a:endParaRPr lang="en-US"/>
          </a:p>
        </p:txBody>
      </p:sp>
    </p:spTree>
    <p:extLst>
      <p:ext uri="{BB962C8B-B14F-4D97-AF65-F5344CB8AC3E}">
        <p14:creationId xmlns:p14="http://schemas.microsoft.com/office/powerpoint/2010/main" val="1531533227"/>
      </p:ext>
    </p:extLst>
  </p:cSld>
  <p:clrMapOvr>
    <a:masterClrMapping/>
  </p:clrMapOvr>
  <p:transition spd="slow">
    <p:randomBar dir="vert"/>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1402789635"/>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B24207-D6C4-43E1-9083-D117EA4D6D02}" type="datetimeFigureOut">
              <a:rPr lang="en-US" smtClean="0"/>
              <a:pPr/>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E122-6EB5-452B-9ED7-E48E166AB140}" type="slidenum">
              <a:rPr lang="en-US" smtClean="0"/>
              <a:pPr/>
              <a:t>‹#›</a:t>
            </a:fld>
            <a:endParaRPr lang="en-US"/>
          </a:p>
        </p:txBody>
      </p:sp>
    </p:spTree>
    <p:extLst>
      <p:ext uri="{BB962C8B-B14F-4D97-AF65-F5344CB8AC3E}">
        <p14:creationId xmlns:p14="http://schemas.microsoft.com/office/powerpoint/2010/main" val="3748740010"/>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FCB24207-D6C4-43E1-9083-D117EA4D6D02}" type="datetimeFigureOut">
              <a:rPr lang="en-US" smtClean="0"/>
              <a:pPr/>
              <a:t>10/23/2023</a:t>
            </a:fld>
            <a:endParaRPr lang="en-US"/>
          </a:p>
        </p:txBody>
      </p:sp>
      <p:sp>
        <p:nvSpPr>
          <p:cNvPr id="5" name="Footer Placeholder 4"/>
          <p:cNvSpPr>
            <a:spLocks noGrp="1"/>
          </p:cNvSpPr>
          <p:nvPr>
            <p:ph type="ftr" sz="quarter" idx="11"/>
          </p:nvPr>
        </p:nvSpPr>
        <p:spPr>
          <a:xfrm>
            <a:off x="581192" y="5951810"/>
            <a:ext cx="5922209"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360E122-6EB5-452B-9ED7-E48E166AB140}" type="slidenum">
              <a:rPr lang="en-US" smtClean="0"/>
              <a:pPr/>
              <a:t>‹#›</a:t>
            </a:fld>
            <a:endParaRPr lang="en-US"/>
          </a:p>
        </p:txBody>
      </p:sp>
    </p:spTree>
    <p:extLst>
      <p:ext uri="{BB962C8B-B14F-4D97-AF65-F5344CB8AC3E}">
        <p14:creationId xmlns:p14="http://schemas.microsoft.com/office/powerpoint/2010/main" val="628099402"/>
      </p:ext>
    </p:extLst>
  </p:cSld>
  <p:clrMapOvr>
    <a:masterClrMapping/>
  </p:clrMapOvr>
  <p:transition spd="slow">
    <p:randomBar dir="vert"/>
  </p:transition>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FCB24207-D6C4-43E1-9083-D117EA4D6D02}" type="datetimeFigureOut">
              <a:rPr lang="en-US" smtClean="0"/>
              <a:pPr/>
              <a:t>10/23/2023</a:t>
            </a:fld>
            <a:endParaRPr lang="en-US"/>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0360E122-6EB5-452B-9ED7-E48E166AB140}" type="slidenum">
              <a:rPr lang="en-US" smtClean="0"/>
              <a:pPr/>
              <a:t>‹#›</a:t>
            </a:fld>
            <a:endParaRPr lang="en-US"/>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8088013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spd="slow">
    <p:randomBar dir="vert"/>
  </p:transition>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24200" y="4495800"/>
            <a:ext cx="2971800" cy="762000"/>
          </a:xfrm>
          <a:noFill/>
          <a:ln>
            <a:noFill/>
          </a:ln>
        </p:spPr>
        <p:txBody>
          <a:bodyPr>
            <a:noAutofit/>
          </a:bodyPr>
          <a:lstStyle/>
          <a:p>
            <a:pPr algn="ctr"/>
            <a:r>
              <a:rPr lang="ur-PK" sz="6000" b="0" dirty="0">
                <a:solidFill>
                  <a:schemeClr val="bg1"/>
                </a:solidFill>
                <a:effectLst/>
                <a:latin typeface="_PDMS_Jauhar" panose="02000503000000020004" pitchFamily="2" charset="-78"/>
                <a:cs typeface="_PDMS_Jauhar" panose="02000503000000020004" pitchFamily="2" charset="-78"/>
              </a:rPr>
              <a:t>تیسرا دن </a:t>
            </a:r>
            <a:endParaRPr lang="en-US" sz="6000" b="0" dirty="0">
              <a:solidFill>
                <a:schemeClr val="bg1"/>
              </a:solidFill>
              <a:effectLst/>
              <a:latin typeface="_PDMS_Multan" panose="00000400000000000000" pitchFamily="2" charset="-78"/>
              <a:cs typeface="_PDMS_Multan" panose="00000400000000000000" pitchFamily="2" charset="-78"/>
            </a:endParaRPr>
          </a:p>
        </p:txBody>
      </p:sp>
      <p:sp>
        <p:nvSpPr>
          <p:cNvPr id="4" name="Title 1"/>
          <p:cNvSpPr txBox="1">
            <a:spLocks/>
          </p:cNvSpPr>
          <p:nvPr/>
        </p:nvSpPr>
        <p:spPr>
          <a:xfrm>
            <a:off x="1981200" y="1066800"/>
            <a:ext cx="5257800" cy="1219200"/>
          </a:xfrm>
          <a:prstGeom prst="rect">
            <a:avLst/>
          </a:prstGeom>
          <a:noFill/>
          <a:ln>
            <a:noFill/>
          </a:ln>
          <a:effectLst/>
        </p:spPr>
        <p:txBody>
          <a:bodyPr vert="horz" lIns="91440" tIns="45720" rIns="91440" bIns="45720" rtlCol="0" anchor="b">
            <a:noAutofit/>
          </a:bodyPr>
          <a:lstStyle>
            <a:lvl1pPr algn="l" defTabSz="457200"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r-PK" sz="6000" dirty="0">
                <a:solidFill>
                  <a:srgbClr val="0070C0"/>
                </a:solidFill>
                <a:latin typeface="_PDMS_Jauhar" panose="02000503000000020004" pitchFamily="2" charset="-78"/>
                <a:cs typeface="_PDMS_Jauhar" panose="02000503000000020004" pitchFamily="2" charset="-78"/>
              </a:rPr>
              <a:t>صحت و صفائی کی اہمیت</a:t>
            </a:r>
            <a:endParaRPr lang="en-US" sz="6000" dirty="0">
              <a:solidFill>
                <a:srgbClr val="0070C0"/>
              </a:solidFill>
              <a:latin typeface="_PDMS_Multan" panose="00000400000000000000" pitchFamily="2" charset="-78"/>
              <a:cs typeface="_PDMS_Multan" panose="00000400000000000000" pitchFamily="2" charset="-78"/>
            </a:endParaRPr>
          </a:p>
        </p:txBody>
      </p:sp>
    </p:spTree>
    <p:extLst>
      <p:ext uri="{BB962C8B-B14F-4D97-AF65-F5344CB8AC3E}">
        <p14:creationId xmlns:p14="http://schemas.microsoft.com/office/powerpoint/2010/main" val="99436681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8534400" cy="5105400"/>
          </a:xfrm>
        </p:spPr>
        <p:txBody>
          <a:bodyPr>
            <a:normAutofit/>
          </a:bodyPr>
          <a:lstStyle/>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بچے شک اللہ توبہ کرنے والوں اور پاک صاف رہنے والوں کو پسند فرماتا ہے ۔ </a:t>
            </a:r>
          </a:p>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اے لوگوں ، جو چیزیں زمین میں حلال ، پاکیزہ اور ستھری ہیں ان میں سے کھایا کرو ( سورت البقرہ</a:t>
            </a:r>
          </a:p>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اے رسولؐ اپنے کپڑے پاک ساف رکھا کیجئے ( سورہ المدثر)</a:t>
            </a:r>
          </a:p>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اللہ خود بھی خوبصورت ہے اور خوبصورتی کو پسند کرتا ہے۔ </a:t>
            </a:r>
          </a:p>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بحیثیت مسلمان ہمارا عقیدہ ہے ’’صفائی نصف ایمان ہے‘‘</a:t>
            </a:r>
          </a:p>
        </p:txBody>
      </p:sp>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صحت و صفائی کے بارے میں ارشادات خداوندی</a:t>
            </a:r>
          </a:p>
        </p:txBody>
      </p:sp>
      <p:sp>
        <p:nvSpPr>
          <p:cNvPr id="2" name="5-Point Star 1"/>
          <p:cNvSpPr/>
          <p:nvPr/>
        </p:nvSpPr>
        <p:spPr>
          <a:xfrm>
            <a:off x="8610600" y="21336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5-Point Star 7"/>
          <p:cNvSpPr/>
          <p:nvPr/>
        </p:nvSpPr>
        <p:spPr>
          <a:xfrm>
            <a:off x="8610600" y="26670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5-Point Star 8"/>
          <p:cNvSpPr/>
          <p:nvPr/>
        </p:nvSpPr>
        <p:spPr>
          <a:xfrm>
            <a:off x="8610600" y="32826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5-Point Star 9"/>
          <p:cNvSpPr/>
          <p:nvPr/>
        </p:nvSpPr>
        <p:spPr>
          <a:xfrm>
            <a:off x="8610600" y="38922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8042545"/>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ur-PK" sz="4000" b="1" dirty="0">
              <a:solidFill>
                <a:schemeClr val="bg1"/>
              </a:solidFill>
              <a:latin typeface="Alvi Nastaleeq" panose="02000503000000020004" pitchFamily="2" charset="-78"/>
              <a:cs typeface="Alvi Nastaleeq" panose="02000503000000020004" pitchFamily="2" charset="-78"/>
            </a:endParaRPr>
          </a:p>
        </p:txBody>
      </p:sp>
      <p:sp>
        <p:nvSpPr>
          <p:cNvPr id="5" name="Content Placeholder 2"/>
          <p:cNvSpPr txBox="1">
            <a:spLocks/>
          </p:cNvSpPr>
          <p:nvPr/>
        </p:nvSpPr>
        <p:spPr>
          <a:xfrm>
            <a:off x="304800" y="1752600"/>
            <a:ext cx="8534400" cy="26670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اب سوال یہ ہے کہ ہم اس حدیث کو عملی زندگی میں کرتے ہیں یا نہیں ۔ بظاہر صاف نظر آنے والے لوگ بھی بہت سی بیماریوں کا شکار ہو جاتے ہیں ۔ جس کی ہم وجہ ماحول کی گندگی ہے ۔ ہمارے ملک میں بیماریوں اور اموات کی شروح میں دن بدن اضافہ ہوتا جا رہا ہے۔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اگر ہم 2019 تک دورے ممالک کے ساتھ موازنہ کریں تو پانچ سال کی عمر تک پہنچنے سے پہلے سب سے زیادہ بچے افریقہ میں اور اس کے بعد پاکستان میں مرتے ہیں ۔(حوالہ ورلڈ بینک 2019)۔</a:t>
            </a:r>
          </a:p>
        </p:txBody>
      </p:sp>
    </p:spTree>
    <p:extLst>
      <p:ext uri="{BB962C8B-B14F-4D97-AF65-F5344CB8AC3E}">
        <p14:creationId xmlns:p14="http://schemas.microsoft.com/office/powerpoint/2010/main" val="291980053"/>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ur-PK" sz="4000" b="1" dirty="0">
              <a:solidFill>
                <a:schemeClr val="bg1"/>
              </a:solidFill>
              <a:latin typeface="Alvi Nastaleeq" panose="02000503000000020004" pitchFamily="2" charset="-78"/>
              <a:cs typeface="Alvi Nastaleeq" panose="02000503000000020004" pitchFamily="2" charset="-78"/>
            </a:endParaRPr>
          </a:p>
        </p:txBody>
      </p:sp>
      <p:sp>
        <p:nvSpPr>
          <p:cNvPr id="5" name="Content Placeholder 2"/>
          <p:cNvSpPr txBox="1">
            <a:spLocks/>
          </p:cNvSpPr>
          <p:nvPr/>
        </p:nvSpPr>
        <p:spPr>
          <a:xfrm>
            <a:off x="304800" y="2133600"/>
            <a:ext cx="8534400" cy="26670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endParaRPr lang="ur-PK" sz="2000" dirty="0">
              <a:solidFill>
                <a:schemeClr val="tx1"/>
              </a:solidFill>
              <a:latin typeface="Alvi Nastaleeq" panose="02000503000000020004" pitchFamily="2" charset="-78"/>
              <a:cs typeface="Alvi Nastaleeq" panose="02000503000000020004" pitchFamily="2"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2920819945"/>
              </p:ext>
            </p:extLst>
          </p:nvPr>
        </p:nvGraphicFramePr>
        <p:xfrm>
          <a:off x="685800" y="2109216"/>
          <a:ext cx="7772400" cy="4367783"/>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623969">
                <a:tc>
                  <a:txBody>
                    <a:bodyPr/>
                    <a:lstStyle/>
                    <a:p>
                      <a:pPr algn="ctr"/>
                      <a:r>
                        <a:rPr lang="ur-PK" dirty="0">
                          <a:solidFill>
                            <a:schemeClr val="tx1"/>
                          </a:solidFill>
                          <a:latin typeface="Alvi Nastaleeq" panose="02000503000000020004" pitchFamily="2" charset="-78"/>
                          <a:cs typeface="Alvi Nastaleeq" panose="02000503000000020004" pitchFamily="2" charset="-78"/>
                        </a:rPr>
                        <a:t>شرح</a:t>
                      </a:r>
                      <a:r>
                        <a:rPr lang="ur-PK" baseline="0" dirty="0">
                          <a:solidFill>
                            <a:schemeClr val="tx1"/>
                          </a:solidFill>
                          <a:latin typeface="Alvi Nastaleeq" panose="02000503000000020004" pitchFamily="2" charset="-78"/>
                          <a:cs typeface="Alvi Nastaleeq" panose="02000503000000020004" pitchFamily="2" charset="-78"/>
                        </a:rPr>
                        <a:t> اموات ( فی ہزار)</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ممالک</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sz="1800" dirty="0">
                          <a:solidFill>
                            <a:schemeClr val="tx1"/>
                          </a:solidFill>
                          <a:latin typeface="Alvi Nastaleeq" panose="02000503000000020004" pitchFamily="2" charset="-78"/>
                          <a:cs typeface="Alvi Nastaleeq" panose="02000503000000020004" pitchFamily="2" charset="-78"/>
                        </a:rPr>
                        <a:t>نمبر شمار</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0"/>
                  </a:ext>
                </a:extLst>
              </a:tr>
              <a:tr h="623969">
                <a:tc>
                  <a:txBody>
                    <a:bodyPr/>
                    <a:lstStyle/>
                    <a:p>
                      <a:pPr algn="ctr"/>
                      <a:r>
                        <a:rPr lang="ur-PK" dirty="0">
                          <a:latin typeface="Alvi Nastaleeq" panose="02000503000000020004" pitchFamily="2" charset="-78"/>
                          <a:cs typeface="Alvi Nastaleeq" panose="02000503000000020004" pitchFamily="2" charset="-78"/>
                        </a:rPr>
                        <a:t>2 بچے </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جاپان</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1</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1"/>
                  </a:ext>
                </a:extLst>
              </a:tr>
              <a:tr h="623969">
                <a:tc>
                  <a:txBody>
                    <a:bodyPr/>
                    <a:lstStyle/>
                    <a:p>
                      <a:pPr algn="ctr"/>
                      <a:r>
                        <a:rPr lang="ur-PK" dirty="0">
                          <a:latin typeface="Alvi Nastaleeq" panose="02000503000000020004" pitchFamily="2" charset="-78"/>
                          <a:cs typeface="Alvi Nastaleeq" panose="02000503000000020004" pitchFamily="2" charset="-78"/>
                        </a:rPr>
                        <a:t>7بچے </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سری لنکا</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2</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2"/>
                  </a:ext>
                </a:extLst>
              </a:tr>
              <a:tr h="623969">
                <a:tc>
                  <a:txBody>
                    <a:bodyPr/>
                    <a:lstStyle/>
                    <a:p>
                      <a:pPr algn="ctr"/>
                      <a:r>
                        <a:rPr lang="ur-PK" dirty="0">
                          <a:latin typeface="Alvi Nastaleeq" panose="02000503000000020004" pitchFamily="2" charset="-78"/>
                          <a:cs typeface="Alvi Nastaleeq" panose="02000503000000020004" pitchFamily="2" charset="-78"/>
                        </a:rPr>
                        <a:t>6 بچے</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سعودی عرب</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3</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3"/>
                  </a:ext>
                </a:extLst>
              </a:tr>
              <a:tr h="623969">
                <a:tc>
                  <a:txBody>
                    <a:bodyPr/>
                    <a:lstStyle/>
                    <a:p>
                      <a:pPr algn="ctr"/>
                      <a:r>
                        <a:rPr lang="ur-PK" dirty="0">
                          <a:latin typeface="Alvi Nastaleeq" panose="02000503000000020004" pitchFamily="2" charset="-78"/>
                          <a:cs typeface="Alvi Nastaleeq" panose="02000503000000020004" pitchFamily="2" charset="-78"/>
                        </a:rPr>
                        <a:t>34</a:t>
                      </a:r>
                      <a:r>
                        <a:rPr lang="ur-PK" baseline="0" dirty="0">
                          <a:latin typeface="Alvi Nastaleeq" panose="02000503000000020004" pitchFamily="2" charset="-78"/>
                          <a:cs typeface="Alvi Nastaleeq" panose="02000503000000020004" pitchFamily="2" charset="-78"/>
                        </a:rPr>
                        <a:t> بچے </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انڈیا</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4</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4"/>
                  </a:ext>
                </a:extLst>
              </a:tr>
              <a:tr h="623969">
                <a:tc>
                  <a:txBody>
                    <a:bodyPr/>
                    <a:lstStyle/>
                    <a:p>
                      <a:pPr algn="ctr"/>
                      <a:r>
                        <a:rPr lang="ur-PK" dirty="0">
                          <a:latin typeface="Alvi Nastaleeq" panose="02000503000000020004" pitchFamily="2" charset="-78"/>
                          <a:cs typeface="Alvi Nastaleeq" panose="02000503000000020004" pitchFamily="2" charset="-78"/>
                        </a:rPr>
                        <a:t>67 بچے </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پاکستان</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5</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5"/>
                  </a:ext>
                </a:extLst>
              </a:tr>
              <a:tr h="623969">
                <a:tc>
                  <a:txBody>
                    <a:bodyPr/>
                    <a:lstStyle/>
                    <a:p>
                      <a:pPr algn="ctr"/>
                      <a:r>
                        <a:rPr lang="ur-PK" dirty="0">
                          <a:latin typeface="Alvi Nastaleeq" panose="02000503000000020004" pitchFamily="2" charset="-78"/>
                          <a:cs typeface="Alvi Nastaleeq" panose="02000503000000020004" pitchFamily="2" charset="-78"/>
                        </a:rPr>
                        <a:t>110 بچے </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سنٹرل</a:t>
                      </a:r>
                      <a:r>
                        <a:rPr lang="ur-PK" baseline="0" dirty="0">
                          <a:latin typeface="Alvi Nastaleeq" panose="02000503000000020004" pitchFamily="2" charset="-78"/>
                          <a:cs typeface="Alvi Nastaleeq" panose="02000503000000020004" pitchFamily="2" charset="-78"/>
                        </a:rPr>
                        <a:t> افریق</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6</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2933733"/>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بیماریوں کے پھیلاؤ کی وجوہات</a:t>
            </a:r>
          </a:p>
        </p:txBody>
      </p:sp>
      <p:sp>
        <p:nvSpPr>
          <p:cNvPr id="5" name="Content Placeholder 2"/>
          <p:cNvSpPr txBox="1">
            <a:spLocks/>
          </p:cNvSpPr>
          <p:nvPr/>
        </p:nvSpPr>
        <p:spPr>
          <a:xfrm>
            <a:off x="304800" y="2133600"/>
            <a:ext cx="8534400" cy="26670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endParaRPr lang="ur-PK" sz="2000" dirty="0">
              <a:solidFill>
                <a:schemeClr val="tx1"/>
              </a:solidFill>
              <a:latin typeface="Alvi Nastaleeq" panose="02000503000000020004" pitchFamily="2" charset="-78"/>
              <a:cs typeface="Alvi Nastaleeq" panose="0200050300000002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728996940"/>
              </p:ext>
            </p:extLst>
          </p:nvPr>
        </p:nvGraphicFramePr>
        <p:xfrm>
          <a:off x="457200" y="2057400"/>
          <a:ext cx="8229599" cy="4958541"/>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741715">
                  <a:extLst>
                    <a:ext uri="{9D8B030D-6E8A-4147-A177-3AD203B41FA5}">
                      <a16:colId xmlns:a16="http://schemas.microsoft.com/office/drawing/2014/main" val="20005"/>
                    </a:ext>
                  </a:extLst>
                </a:gridCol>
                <a:gridCol w="609599">
                  <a:extLst>
                    <a:ext uri="{9D8B030D-6E8A-4147-A177-3AD203B41FA5}">
                      <a16:colId xmlns:a16="http://schemas.microsoft.com/office/drawing/2014/main" val="20006"/>
                    </a:ext>
                  </a:extLst>
                </a:gridCol>
              </a:tblGrid>
              <a:tr h="408709">
                <a:tc>
                  <a:txBody>
                    <a:bodyPr/>
                    <a:lstStyle/>
                    <a:p>
                      <a:pPr algn="ctr"/>
                      <a:r>
                        <a:rPr lang="ur-PK" dirty="0">
                          <a:solidFill>
                            <a:schemeClr val="tx1"/>
                          </a:solidFill>
                          <a:latin typeface="Alvi Nastaleeq" panose="02000503000000020004" pitchFamily="2" charset="-78"/>
                          <a:cs typeface="Alvi Nastaleeq" panose="02000503000000020004" pitchFamily="2" charset="-78"/>
                        </a:rPr>
                        <a:t>نکاسی آب</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صاف خوراک</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گھریلو صفائی</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فضلہ</a:t>
                      </a:r>
                      <a:r>
                        <a:rPr lang="ur-PK" baseline="0" dirty="0">
                          <a:solidFill>
                            <a:schemeClr val="tx1"/>
                          </a:solidFill>
                          <a:latin typeface="Alvi Nastaleeq" panose="02000503000000020004" pitchFamily="2" charset="-78"/>
                          <a:cs typeface="Alvi Nastaleeq" panose="02000503000000020004" pitchFamily="2" charset="-78"/>
                        </a:rPr>
                        <a:t> کی سپرد گی </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پینے کا صاف پانی</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بیماری</a:t>
                      </a:r>
                      <a:endParaRPr lang="en-US" dirty="0">
                        <a:solidFill>
                          <a:schemeClr val="tx1"/>
                        </a:solidFill>
                        <a:latin typeface="Alvi Nastaleeq" panose="02000503000000020004" pitchFamily="2" charset="-78"/>
                        <a:cs typeface="Alvi Nastaleeq" panose="02000503000000020004" pitchFamily="2" charset="-78"/>
                      </a:endParaRPr>
                    </a:p>
                  </a:txBody>
                  <a:tcPr/>
                </a:tc>
                <a:tc>
                  <a:txBody>
                    <a:bodyPr/>
                    <a:lstStyle/>
                    <a:p>
                      <a:pPr algn="ctr"/>
                      <a:r>
                        <a:rPr lang="ur-PK" dirty="0">
                          <a:solidFill>
                            <a:schemeClr val="tx1"/>
                          </a:solidFill>
                          <a:latin typeface="Alvi Nastaleeq" panose="02000503000000020004" pitchFamily="2" charset="-78"/>
                          <a:cs typeface="Alvi Nastaleeq" panose="02000503000000020004" pitchFamily="2" charset="-78"/>
                        </a:rPr>
                        <a:t>نمبر شمار</a:t>
                      </a:r>
                      <a:endParaRPr lang="en-US" dirty="0">
                        <a:solidFill>
                          <a:schemeClr val="tx1"/>
                        </a:solidFill>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0"/>
                  </a:ext>
                </a:extLst>
              </a:tr>
              <a:tr h="408709">
                <a:tc>
                  <a:txBody>
                    <a:bodyPr/>
                    <a:lstStyle/>
                    <a:p>
                      <a:endParaRPr lang="en-US" dirty="0">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اسہال</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1</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1"/>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dirty="0">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یرقان/ٹائفیائیڈ</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2</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2"/>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مپلھ(</a:t>
                      </a:r>
                      <a:r>
                        <a:rPr lang="ur-PK" baseline="0" dirty="0">
                          <a:latin typeface="Alvi Nastaleeq" panose="02000503000000020004" pitchFamily="2" charset="-78"/>
                          <a:cs typeface="Alvi Nastaleeq" panose="02000503000000020004" pitchFamily="2" charset="-78"/>
                        </a:rPr>
                        <a:t> پیٹ کے کیرے)</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3</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3"/>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ہک نما کیڑے</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4</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4"/>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دھاگہ نما کیڑے</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5</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5"/>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جلدی بیماری</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6</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6"/>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آنکھوں کی بیماری</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7</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7"/>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ملیریا</a:t>
                      </a:r>
                      <a:endParaRPr lang="en-US" dirty="0">
                        <a:latin typeface="Alvi Nastaleeq" panose="02000503000000020004" pitchFamily="2" charset="-78"/>
                        <a:cs typeface="Alvi Nastaleeq" panose="02000503000000020004" pitchFamily="2" charset="-78"/>
                      </a:endParaRPr>
                    </a:p>
                  </a:txBody>
                  <a:tcPr/>
                </a:tc>
                <a:tc>
                  <a:txBody>
                    <a:bodyPr/>
                    <a:lstStyle/>
                    <a:p>
                      <a:pPr algn="ctr"/>
                      <a:r>
                        <a:rPr lang="ur-PK" dirty="0">
                          <a:latin typeface="Alvi Nastaleeq" panose="02000503000000020004" pitchFamily="2" charset="-78"/>
                          <a:cs typeface="Alvi Nastaleeq" panose="02000503000000020004" pitchFamily="2" charset="-78"/>
                        </a:rPr>
                        <a:t>8</a:t>
                      </a:r>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8"/>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کل نمبر</a:t>
                      </a:r>
                      <a:endParaRPr lang="en-US" dirty="0">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09"/>
                  </a:ext>
                </a:extLst>
              </a:tr>
              <a:tr h="408709">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endParaRPr lang="en-US">
                        <a:latin typeface="Alvi Nastaleeq" panose="02000503000000020004" pitchFamily="2" charset="-78"/>
                        <a:cs typeface="Alvi Nastaleeq" panose="02000503000000020004" pitchFamily="2" charset="-78"/>
                      </a:endParaRPr>
                    </a:p>
                  </a:txBody>
                  <a:tcPr/>
                </a:tc>
                <a:tc>
                  <a:txBody>
                    <a:bodyPr/>
                    <a:lstStyle/>
                    <a:p>
                      <a:pPr algn="r"/>
                      <a:r>
                        <a:rPr lang="ur-PK" dirty="0">
                          <a:latin typeface="Alvi Nastaleeq" panose="02000503000000020004" pitchFamily="2" charset="-78"/>
                          <a:cs typeface="Alvi Nastaleeq" panose="02000503000000020004" pitchFamily="2" charset="-78"/>
                        </a:rPr>
                        <a:t>فیصد</a:t>
                      </a:r>
                      <a:endParaRPr lang="en-US" dirty="0">
                        <a:latin typeface="Alvi Nastaleeq" panose="02000503000000020004" pitchFamily="2" charset="-78"/>
                        <a:cs typeface="Alvi Nastaleeq" panose="02000503000000020004" pitchFamily="2" charset="-78"/>
                      </a:endParaRPr>
                    </a:p>
                  </a:txBody>
                  <a:tcPr/>
                </a:tc>
                <a:tc>
                  <a:txBody>
                    <a:bodyPr/>
                    <a:lstStyle/>
                    <a:p>
                      <a:endParaRPr lang="en-US" dirty="0">
                        <a:latin typeface="Alvi Nastaleeq" panose="02000503000000020004" pitchFamily="2" charset="-78"/>
                        <a:cs typeface="Alvi Nastaleeq" panose="02000503000000020004" pitchFamily="2" charset="-78"/>
                      </a:endParaRP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485626789"/>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حفظان صحت سے کیا مراد ہے</a:t>
            </a:r>
          </a:p>
        </p:txBody>
      </p:sp>
      <p:sp>
        <p:nvSpPr>
          <p:cNvPr id="5" name="Content Placeholder 2"/>
          <p:cNvSpPr txBox="1">
            <a:spLocks/>
          </p:cNvSpPr>
          <p:nvPr/>
        </p:nvSpPr>
        <p:spPr>
          <a:xfrm>
            <a:off x="0" y="1528572"/>
            <a:ext cx="8534400" cy="5329428"/>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r>
              <a:rPr lang="ur-PK" sz="2400" b="1" dirty="0">
                <a:solidFill>
                  <a:srgbClr val="0070C0"/>
                </a:solidFill>
                <a:latin typeface="Alvi Nastaleeq" panose="02000503000000020004" pitchFamily="2" charset="-78"/>
                <a:cs typeface="Alvi Nastaleeq" panose="02000503000000020004" pitchFamily="2" charset="-78"/>
              </a:rPr>
              <a:t>ذاتی صفائی :</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ذاتی صفائی سے مراد وہ احتیاطی تدابیر ہیں جن پر عمل کرکے انسان تدرست رہ سکتا ہے ذاتی صفائی میں درج اصولوں پر عمل کرنا چاہیے۔ </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			ہاتھوں کی صفائی اور ناخنوں کا کاٹنا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روزانہ نہانا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کھانا کھانے سے پہلے صابن سے ہاتھ دھونا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ننگے پاؤں نہ پھرنا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ناک میں انگلی اور کان میں تنکا نہ ڈالنا (خاص طور پر محفل میں لوگوں کے سامنے) </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آنکھوں کو صاف رکھنا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لباس، تولیہ، اور بستر صاف رکھنا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رفع حاجت کے بعد صابن سےہاتھ دھونا</a:t>
            </a:r>
          </a:p>
        </p:txBody>
      </p:sp>
      <p:sp>
        <p:nvSpPr>
          <p:cNvPr id="6" name="5-Point Star 5"/>
          <p:cNvSpPr/>
          <p:nvPr/>
        </p:nvSpPr>
        <p:spPr>
          <a:xfrm>
            <a:off x="8616696" y="26670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5-Point Star 6"/>
          <p:cNvSpPr/>
          <p:nvPr/>
        </p:nvSpPr>
        <p:spPr>
          <a:xfrm>
            <a:off x="8616696" y="31242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5-Point Star 7"/>
          <p:cNvSpPr/>
          <p:nvPr/>
        </p:nvSpPr>
        <p:spPr>
          <a:xfrm>
            <a:off x="8616696" y="3593592"/>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5-Point Star 8"/>
          <p:cNvSpPr/>
          <p:nvPr/>
        </p:nvSpPr>
        <p:spPr>
          <a:xfrm>
            <a:off x="8616696" y="3989832"/>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5-Point Star 9"/>
          <p:cNvSpPr/>
          <p:nvPr/>
        </p:nvSpPr>
        <p:spPr>
          <a:xfrm>
            <a:off x="8616696" y="445008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5-Point Star 10"/>
          <p:cNvSpPr/>
          <p:nvPr/>
        </p:nvSpPr>
        <p:spPr>
          <a:xfrm>
            <a:off x="8616696" y="4910328"/>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5-Point Star 11"/>
          <p:cNvSpPr/>
          <p:nvPr/>
        </p:nvSpPr>
        <p:spPr>
          <a:xfrm>
            <a:off x="8616696" y="5315712"/>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5-Point Star 12"/>
          <p:cNvSpPr/>
          <p:nvPr/>
        </p:nvSpPr>
        <p:spPr>
          <a:xfrm>
            <a:off x="8616696" y="57912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5-Point Star 13"/>
          <p:cNvSpPr/>
          <p:nvPr/>
        </p:nvSpPr>
        <p:spPr>
          <a:xfrm>
            <a:off x="8616696" y="62163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62526198"/>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گھریلو صفائی</a:t>
            </a:r>
          </a:p>
        </p:txBody>
      </p:sp>
      <p:sp>
        <p:nvSpPr>
          <p:cNvPr id="5" name="Content Placeholder 2"/>
          <p:cNvSpPr txBox="1">
            <a:spLocks/>
          </p:cNvSpPr>
          <p:nvPr/>
        </p:nvSpPr>
        <p:spPr>
          <a:xfrm>
            <a:off x="457200" y="1395222"/>
            <a:ext cx="8077200" cy="5615178"/>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گھریلو صفائی سے مرادگھر کے مختلف حصوں کو اس طرح صاف ستھرا رکھنا تاکہ صحت مند ماحول پیدا ہو۔ گھر یلو صفائی میں درج ذیل باتوں کا خیال رکھنا چاہیے۔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پورے گھر کی روزانہ صفائی کرنا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گھر میں داخل ہونے سے پہلے جوتوں کو صاف کرنا۔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فرش اور صحن کی صفائی کرنا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باورچی خانہ صاف رکھنا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جالے اتارنا</a:t>
            </a:r>
          </a:p>
        </p:txBody>
      </p:sp>
      <p:sp>
        <p:nvSpPr>
          <p:cNvPr id="7" name="5-Point Star 6"/>
          <p:cNvSpPr/>
          <p:nvPr/>
        </p:nvSpPr>
        <p:spPr>
          <a:xfrm>
            <a:off x="8616696" y="35052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5" name="5-Point Star 14"/>
          <p:cNvSpPr/>
          <p:nvPr/>
        </p:nvSpPr>
        <p:spPr>
          <a:xfrm>
            <a:off x="8616696" y="40386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9" name="5-Point Star 18"/>
          <p:cNvSpPr/>
          <p:nvPr/>
        </p:nvSpPr>
        <p:spPr>
          <a:xfrm>
            <a:off x="8616696" y="46482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0" name="5-Point Star 19"/>
          <p:cNvSpPr/>
          <p:nvPr/>
        </p:nvSpPr>
        <p:spPr>
          <a:xfrm>
            <a:off x="8616696" y="528828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 name="5-Point Star 20"/>
          <p:cNvSpPr/>
          <p:nvPr/>
        </p:nvSpPr>
        <p:spPr>
          <a:xfrm>
            <a:off x="8616696" y="58674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06730444"/>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ur-PK" sz="4000" b="1" dirty="0">
              <a:solidFill>
                <a:schemeClr val="bg1"/>
              </a:solidFill>
              <a:latin typeface="Alvi Nastaleeq" panose="02000503000000020004" pitchFamily="2" charset="-78"/>
              <a:cs typeface="Alvi Nastaleeq" panose="02000503000000020004" pitchFamily="2" charset="-78"/>
            </a:endParaRPr>
          </a:p>
        </p:txBody>
      </p:sp>
      <p:sp>
        <p:nvSpPr>
          <p:cNvPr id="5" name="Content Placeholder 2"/>
          <p:cNvSpPr txBox="1">
            <a:spLocks/>
          </p:cNvSpPr>
          <p:nvPr/>
        </p:nvSpPr>
        <p:spPr>
          <a:xfrm>
            <a:off x="457200" y="1942718"/>
            <a:ext cx="8077200" cy="4077082"/>
          </a:xfrm>
          <a:prstGeom prst="rect">
            <a:avLst/>
          </a:prstGeom>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جھاڑ پونچھ کرنا</a:t>
            </a:r>
          </a:p>
          <a:p>
            <a:pPr marL="0" indent="0" algn="r">
              <a:lnSpc>
                <a:spcPct val="150000"/>
              </a:lnSpc>
              <a:buNone/>
            </a:pPr>
            <a:r>
              <a:rPr lang="ur-PK" sz="2000" dirty="0">
                <a:solidFill>
                  <a:schemeClr val="tx1"/>
                </a:solidFill>
                <a:latin typeface="Alvi Nastaleeq" panose="02000503000000020004" pitchFamily="2" charset="-78"/>
                <a:cs typeface="Alvi Nastaleeq" panose="02000503000000020004" pitchFamily="2" charset="-78"/>
              </a:rPr>
              <a:t>چیزوں کی ترتیب سے رکھنا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بستر کی چادر باقاعدگی سے بدلنا اور دھونا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لیٹرین اور اس کا مناسب استعمال</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گندے پانی کی نکاس  کا مناسب انتظام ہونا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بچوں کے کھیلنے کی جگہ صاف رکھنا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کیڑے مکوڑوں کا خاتمہ </a:t>
            </a:r>
          </a:p>
        </p:txBody>
      </p:sp>
      <p:sp>
        <p:nvSpPr>
          <p:cNvPr id="6" name="5-Point Star 5"/>
          <p:cNvSpPr/>
          <p:nvPr/>
        </p:nvSpPr>
        <p:spPr>
          <a:xfrm>
            <a:off x="8616696" y="22158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5-Point Star 12"/>
          <p:cNvSpPr/>
          <p:nvPr/>
        </p:nvSpPr>
        <p:spPr>
          <a:xfrm>
            <a:off x="8616696" y="28194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5-Point Star 13"/>
          <p:cNvSpPr/>
          <p:nvPr/>
        </p:nvSpPr>
        <p:spPr>
          <a:xfrm>
            <a:off x="8616696" y="3349752"/>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5" name="5-Point Star 14"/>
          <p:cNvSpPr/>
          <p:nvPr/>
        </p:nvSpPr>
        <p:spPr>
          <a:xfrm>
            <a:off x="8616696" y="3880104"/>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5-Point Star 15"/>
          <p:cNvSpPr/>
          <p:nvPr/>
        </p:nvSpPr>
        <p:spPr>
          <a:xfrm>
            <a:off x="8616696" y="45018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7" name="5-Point Star 16"/>
          <p:cNvSpPr/>
          <p:nvPr/>
        </p:nvSpPr>
        <p:spPr>
          <a:xfrm>
            <a:off x="8616696" y="505053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8" name="5-Point Star 17"/>
          <p:cNvSpPr/>
          <p:nvPr/>
        </p:nvSpPr>
        <p:spPr>
          <a:xfrm>
            <a:off x="8616696" y="559917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41580116"/>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خوراک کی صفائی</a:t>
            </a:r>
          </a:p>
        </p:txBody>
      </p:sp>
      <p:sp>
        <p:nvSpPr>
          <p:cNvPr id="5" name="Content Placeholder 2"/>
          <p:cNvSpPr txBox="1">
            <a:spLocks/>
          </p:cNvSpPr>
          <p:nvPr/>
        </p:nvSpPr>
        <p:spPr>
          <a:xfrm>
            <a:off x="457200" y="2041207"/>
            <a:ext cx="8077200" cy="5067682"/>
          </a:xfrm>
          <a:prstGeom prst="rect">
            <a:avLst/>
          </a:prstGeom>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متوازن اور صاف خوراکا انتظام نہ کیا جائے تو ہم بیمار ہوسکتے ہیں اچھی صحت کیلئے اچھی اور تازہ خوراک کھانی چاہیے اس کے اصول</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  مندرجہ ذیل ہیں۔ </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باورچی خانے کی صفائی </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کھانا تیار کرنے سے پہلے اور بعد میں ہاتھ دھونا</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باورچی خانے کا تولیہ اور صفائی کا کپڑا صاف ہونا چاہیے</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صاف پانی استعمال کرنا</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سبزیوں اور پھلوں کو کھانے اور پکانے سے پہلے دھونا</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پھل کھانے سے پہلے چلکا اتارنا</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گندے پانی کا درست نکاس ہونا اور کوڑے کو ٹھکانے لگانا</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خوراک کو عملی طور پر محفوظ رکھنا</a:t>
            </a:r>
          </a:p>
          <a:p>
            <a:pPr marL="0" indent="0" algn="r">
              <a:lnSpc>
                <a:spcPct val="110000"/>
              </a:lnSpc>
              <a:buNone/>
            </a:pPr>
            <a:r>
              <a:rPr lang="ur-PK" sz="2000" dirty="0">
                <a:solidFill>
                  <a:schemeClr val="tx1"/>
                </a:solidFill>
                <a:latin typeface="Alvi Nastaleeq" panose="02000503000000020004" pitchFamily="2" charset="-78"/>
                <a:cs typeface="Alvi Nastaleeq" panose="02000503000000020004" pitchFamily="2" charset="-78"/>
              </a:rPr>
              <a:t>کھانے کو محفوظ رکھنا اور برتنوں کو بھی صاف رکھنا</a:t>
            </a:r>
          </a:p>
          <a:p>
            <a:pPr marL="0" indent="0" algn="r">
              <a:lnSpc>
                <a:spcPct val="110000"/>
              </a:lnSpc>
              <a:buNone/>
            </a:pPr>
            <a:endParaRPr lang="ur-PK" sz="2000" dirty="0">
              <a:solidFill>
                <a:schemeClr val="tx1"/>
              </a:solidFill>
              <a:latin typeface="Alvi Nastaleeq" panose="02000503000000020004" pitchFamily="2" charset="-78"/>
              <a:cs typeface="Alvi Nastaleeq" panose="02000503000000020004" pitchFamily="2" charset="-78"/>
            </a:endParaRPr>
          </a:p>
        </p:txBody>
      </p:sp>
      <p:sp>
        <p:nvSpPr>
          <p:cNvPr id="18" name="5-Point Star 17"/>
          <p:cNvSpPr/>
          <p:nvPr/>
        </p:nvSpPr>
        <p:spPr>
          <a:xfrm>
            <a:off x="8616696" y="29718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5-Point Star 11"/>
          <p:cNvSpPr/>
          <p:nvPr/>
        </p:nvSpPr>
        <p:spPr>
          <a:xfrm>
            <a:off x="8616696" y="3866959"/>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9" name="5-Point Star 18"/>
          <p:cNvSpPr/>
          <p:nvPr/>
        </p:nvSpPr>
        <p:spPr>
          <a:xfrm>
            <a:off x="8616696" y="3419379"/>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0" name="5-Point Star 19"/>
          <p:cNvSpPr/>
          <p:nvPr/>
        </p:nvSpPr>
        <p:spPr>
          <a:xfrm>
            <a:off x="8616696" y="4304442"/>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 name="5-Point Star 20"/>
          <p:cNvSpPr/>
          <p:nvPr/>
        </p:nvSpPr>
        <p:spPr>
          <a:xfrm>
            <a:off x="8616696" y="470854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 name="5-Point Star 21"/>
          <p:cNvSpPr/>
          <p:nvPr/>
        </p:nvSpPr>
        <p:spPr>
          <a:xfrm>
            <a:off x="8616696" y="5149547"/>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3" name="5-Point Star 22"/>
          <p:cNvSpPr/>
          <p:nvPr/>
        </p:nvSpPr>
        <p:spPr>
          <a:xfrm>
            <a:off x="8616696" y="5610317"/>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4" name="5-Point Star 23"/>
          <p:cNvSpPr/>
          <p:nvPr/>
        </p:nvSpPr>
        <p:spPr>
          <a:xfrm>
            <a:off x="8616696" y="6051324"/>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5" name="5-Point Star 24"/>
          <p:cNvSpPr/>
          <p:nvPr/>
        </p:nvSpPr>
        <p:spPr>
          <a:xfrm>
            <a:off x="8616696" y="6492331"/>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29431984"/>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ماحولیاتی صفائی</a:t>
            </a:r>
          </a:p>
        </p:txBody>
      </p:sp>
      <p:sp>
        <p:nvSpPr>
          <p:cNvPr id="5" name="Content Placeholder 2"/>
          <p:cNvSpPr txBox="1">
            <a:spLocks/>
          </p:cNvSpPr>
          <p:nvPr/>
        </p:nvSpPr>
        <p:spPr>
          <a:xfrm>
            <a:off x="228600" y="1981200"/>
            <a:ext cx="8266981" cy="4800600"/>
          </a:xfrm>
          <a:prstGeom prst="rect">
            <a:avLst/>
          </a:prstGeom>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ماحولیاتی صفائی سے مراد وہ تمام طریقے ہیں جن سے ہم اپنے ارد گرد کے ماحول کو صاف رکھتے ہیں اور آلودگی سے بچتے ہیں اس کے اصول </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منددرجہ ذیل ہیں ۔</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گلیوں اور نالیوں کی صفائی کرنا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گندے پانی کا نکاس درست ہونا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کوڑا کرکٹ کو گڑھوں میں دفن کرنا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سکول اور عبادت گاہوں وغیرہ کی صفائی کا خاص خیال رکھنا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فرش اور صحن کی صفائی کرنا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مچھروں سے بچاؤ کیلئے سپرے کرنا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دھوئیں والی بھٹیاں آبادی سے دور لگانا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جوہڑوں میں بچوں اور جانوروں کو نہانے سے باز رکھنا</a:t>
            </a:r>
          </a:p>
          <a:p>
            <a:pPr marL="0" indent="0" algn="r">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ناکارہ تالاب کا مٹی سے بھرنا</a:t>
            </a:r>
          </a:p>
        </p:txBody>
      </p:sp>
      <p:sp>
        <p:nvSpPr>
          <p:cNvPr id="6" name="5-Point Star 5"/>
          <p:cNvSpPr/>
          <p:nvPr/>
        </p:nvSpPr>
        <p:spPr>
          <a:xfrm>
            <a:off x="8610600" y="30480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5-Point Star 6"/>
          <p:cNvSpPr/>
          <p:nvPr/>
        </p:nvSpPr>
        <p:spPr>
          <a:xfrm>
            <a:off x="8610600" y="34290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5-Point Star 7"/>
          <p:cNvSpPr/>
          <p:nvPr/>
        </p:nvSpPr>
        <p:spPr>
          <a:xfrm>
            <a:off x="8610600" y="3883152"/>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5-Point Star 8"/>
          <p:cNvSpPr/>
          <p:nvPr/>
        </p:nvSpPr>
        <p:spPr>
          <a:xfrm>
            <a:off x="8610600" y="4292389"/>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5-Point Star 9"/>
          <p:cNvSpPr/>
          <p:nvPr/>
        </p:nvSpPr>
        <p:spPr>
          <a:xfrm>
            <a:off x="8610600" y="470162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5-Point Star 10"/>
          <p:cNvSpPr/>
          <p:nvPr/>
        </p:nvSpPr>
        <p:spPr>
          <a:xfrm>
            <a:off x="8610600" y="50869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5-Point Star 11"/>
          <p:cNvSpPr/>
          <p:nvPr/>
        </p:nvSpPr>
        <p:spPr>
          <a:xfrm>
            <a:off x="8610600" y="5541148"/>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5-Point Star 12"/>
          <p:cNvSpPr/>
          <p:nvPr/>
        </p:nvSpPr>
        <p:spPr>
          <a:xfrm>
            <a:off x="8610600" y="59436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5-Point Star 13"/>
          <p:cNvSpPr/>
          <p:nvPr/>
        </p:nvSpPr>
        <p:spPr>
          <a:xfrm>
            <a:off x="8610600" y="6355539"/>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98407257"/>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پانی </a:t>
            </a:r>
          </a:p>
        </p:txBody>
      </p:sp>
      <p:sp>
        <p:nvSpPr>
          <p:cNvPr id="5" name="Content Placeholder 2"/>
          <p:cNvSpPr txBox="1">
            <a:spLocks/>
          </p:cNvSpPr>
          <p:nvPr/>
        </p:nvSpPr>
        <p:spPr>
          <a:xfrm>
            <a:off x="152400" y="1828800"/>
            <a:ext cx="8763000" cy="51054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کا مرکب ہے ۔ دنیا کا تین چوتھائی حصہ پانی ہے جس کا صرف ایک فیصد حصہ انسانی </a:t>
            </a:r>
            <a:r>
              <a:rPr lang="en-US" sz="2000" dirty="0">
                <a:solidFill>
                  <a:schemeClr val="tx1"/>
                </a:solidFill>
                <a:latin typeface="Alvi Nastaleeq" panose="02000503000000020004" pitchFamily="2" charset="-78"/>
                <a:cs typeface="Alvi Nastaleeq" panose="02000503000000020004" pitchFamily="2" charset="-78"/>
              </a:rPr>
              <a:t>(Hydrogen &amp; Oxygen</a:t>
            </a:r>
            <a:r>
              <a:rPr lang="ur-PK" sz="2000" dirty="0">
                <a:solidFill>
                  <a:schemeClr val="tx1"/>
                </a:solidFill>
                <a:latin typeface="Alvi Nastaleeq" panose="02000503000000020004" pitchFamily="2" charset="-78"/>
                <a:cs typeface="Alvi Nastaleeq" panose="02000503000000020004" pitchFamily="2" charset="-78"/>
              </a:rPr>
              <a:t>پانی ہائیڈرو جن اور آکسیجن(</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استعمال کیلئے قابل ہے باقی پانی یا تو نمکین(سمندری) ہے یا پہاڑوں پر برف کی صورت میں ہے یا پھر زیر زمین وجود ہے۔ </a:t>
            </a:r>
          </a:p>
          <a:p>
            <a:pPr marL="0" indent="0" algn="r">
              <a:lnSpc>
                <a:spcPct val="110000"/>
              </a:lnSpc>
              <a:buFont typeface="Wingdings 2" charset="2"/>
              <a:buNone/>
            </a:pPr>
            <a:r>
              <a:rPr lang="ur-PK" sz="2400" b="1" dirty="0">
                <a:solidFill>
                  <a:srgbClr val="0070C0"/>
                </a:solidFill>
                <a:latin typeface="Alvi Nastaleeq" panose="02000503000000020004" pitchFamily="2" charset="-78"/>
                <a:cs typeface="Alvi Nastaleeq" panose="02000503000000020004" pitchFamily="2" charset="-78"/>
              </a:rPr>
              <a:t>پانی کی اہمیت:</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پانی زندگی کی علامت ہے اور انسان کی ایک اہم ترین ضرورت ہے ہر انسان کو کسی نہ کسی ذریعے سے پانی میسر ہے لیکن ہوسکتا ہے کہ وہ صرف نہ ہو۔</a:t>
            </a:r>
          </a:p>
          <a:p>
            <a:pPr marL="0" indent="0" algn="r">
              <a:buFont typeface="Wingdings 2" charset="2"/>
              <a:buNone/>
            </a:pPr>
            <a:r>
              <a:rPr lang="ur-PK" sz="2400" b="1" dirty="0">
                <a:solidFill>
                  <a:srgbClr val="0070C0"/>
                </a:solidFill>
                <a:latin typeface="Alvi Nastaleeq" panose="02000503000000020004" pitchFamily="2" charset="-78"/>
                <a:cs typeface="Alvi Nastaleeq" panose="02000503000000020004" pitchFamily="2" charset="-78"/>
              </a:rPr>
              <a:t>پانی کا استعمال:</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زیادہ ترپانی کا استعمال زراعت اور صنعت میں ہوتا ہے صرف چھ فیصد پانی گھروں میں استعمال ہوتا ہے جس میں کپڑے اور برتن دھونا، نہانا، کھانا پکانا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اور پینا شامل ہے۔ ایک فرد کو روزانہ تقریباً 30 سے 50 لیٹر پانی کی ضرورت ہوتی لیکن جن گھروں میں پانی کی لائن موجود ہے ۔ وہاں روزانہ ایک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فرد اوسطاً 150 سے 200 لیٹر پانی استعمال کرتا ہے ۔ </a:t>
            </a:r>
          </a:p>
        </p:txBody>
      </p:sp>
    </p:spTree>
    <p:extLst>
      <p:ext uri="{BB962C8B-B14F-4D97-AF65-F5344CB8AC3E}">
        <p14:creationId xmlns:p14="http://schemas.microsoft.com/office/powerpoint/2010/main" val="103339248"/>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پانی اور بیماری</a:t>
            </a:r>
          </a:p>
        </p:txBody>
      </p:sp>
      <p:sp>
        <p:nvSpPr>
          <p:cNvPr id="5" name="Content Placeholder 2"/>
          <p:cNvSpPr txBox="1">
            <a:spLocks/>
          </p:cNvSpPr>
          <p:nvPr/>
        </p:nvSpPr>
        <p:spPr>
          <a:xfrm>
            <a:off x="304800" y="1905000"/>
            <a:ext cx="8458200" cy="48006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یہ بات تحقیق سے ثابت ہو چکی ہے کہ پانی اور بیماری کا آپس میں گہرا تعلق ہے ۔ دنیا میں تقریباً 80 فیصد بیماریاں گندے پانی کے استعمال سے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ہوتی ہیں ۔ پاکستان میں 40 فیصد اموات گندے پانی سے پیدا ہونے والی بیماریوں کی وجہ سے ہوتی ہیں۔ </a:t>
            </a:r>
          </a:p>
          <a:p>
            <a:pPr marL="0" indent="0" algn="r">
              <a:lnSpc>
                <a:spcPct val="110000"/>
              </a:lnSpc>
              <a:buFont typeface="Wingdings 2" charset="2"/>
              <a:buNone/>
            </a:pPr>
            <a:r>
              <a:rPr lang="ur-PK" sz="2400" b="1" dirty="0">
                <a:solidFill>
                  <a:srgbClr val="0070C0"/>
                </a:solidFill>
                <a:latin typeface="Alvi Nastaleeq" panose="02000503000000020004" pitchFamily="2" charset="-78"/>
                <a:cs typeface="Alvi Nastaleeq" panose="02000503000000020004" pitchFamily="2" charset="-78"/>
              </a:rPr>
              <a:t>پانی گندہ ہونے کے اسباب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نا مناسب طریقے سے تعمیر کی ہوئی زیر زمین بالائی ٹینکی </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ان ٹینکیوں کی نا مناسب دیکھ بھال اور ان کی باقاعدگی سے صفائی نہ کروانا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نا مناسب طریقے سے بنی ہوئی پانی کی لائین، گٹر کی لائین اور گٹر کے ڈھکن</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بارش کے پانی کا پینے کے پانی میں مل جانا</a:t>
            </a:r>
          </a:p>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ارد گرد کے گندے پانی کا پانی اور گٹر لائین سے مل جانا</a:t>
            </a:r>
          </a:p>
        </p:txBody>
      </p:sp>
      <p:sp>
        <p:nvSpPr>
          <p:cNvPr id="6" name="5-Point Star 5"/>
          <p:cNvSpPr/>
          <p:nvPr/>
        </p:nvSpPr>
        <p:spPr>
          <a:xfrm>
            <a:off x="8763000" y="39624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5-Point Star 6"/>
          <p:cNvSpPr/>
          <p:nvPr/>
        </p:nvSpPr>
        <p:spPr>
          <a:xfrm>
            <a:off x="8763000" y="4532721"/>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5-Point Star 7"/>
          <p:cNvSpPr/>
          <p:nvPr/>
        </p:nvSpPr>
        <p:spPr>
          <a:xfrm>
            <a:off x="8763000" y="5715000"/>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5-Point Star 8"/>
          <p:cNvSpPr/>
          <p:nvPr/>
        </p:nvSpPr>
        <p:spPr>
          <a:xfrm>
            <a:off x="8763000" y="6318504"/>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5-Point Star 9"/>
          <p:cNvSpPr/>
          <p:nvPr/>
        </p:nvSpPr>
        <p:spPr>
          <a:xfrm>
            <a:off x="8763000" y="5111496"/>
            <a:ext cx="146304" cy="146304"/>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7386145"/>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71600" y="914400"/>
            <a:ext cx="6591300" cy="6858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ur-PK" sz="4000" b="1" dirty="0">
                <a:solidFill>
                  <a:schemeClr val="bg1"/>
                </a:solidFill>
                <a:latin typeface="Alvi Nastaleeq" panose="02000503000000020004" pitchFamily="2" charset="-78"/>
                <a:cs typeface="Alvi Nastaleeq" panose="02000503000000020004" pitchFamily="2" charset="-78"/>
              </a:rPr>
              <a:t>پانی سے پیدا ہونے والی بیماریاں</a:t>
            </a:r>
          </a:p>
        </p:txBody>
      </p:sp>
      <p:sp>
        <p:nvSpPr>
          <p:cNvPr id="5" name="Content Placeholder 2"/>
          <p:cNvSpPr txBox="1">
            <a:spLocks/>
          </p:cNvSpPr>
          <p:nvPr/>
        </p:nvSpPr>
        <p:spPr>
          <a:xfrm>
            <a:off x="304800" y="2057400"/>
            <a:ext cx="8458200" cy="45720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صاف پانی ایک حیات بخش نعمت ہے جو آپ کو صحت مند صاف ستھرا اور بیماریوں سے محفوظ رکھتا ہے ۔ پانی کی آلودگی آپ کے خاندان کی صحت کیلئے خطرہ ہوسکتا ہے ۔ آلودہ پانی کی وجہ سے مندرجہ ذیل بیماریاں لاحق ہوسکتی ہیں۔ </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1۔ دست </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2۔ ہیضہ </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3۔ ٹائیفائیڈ </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4۔ جلدی بیماری </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5۔ آنکھوں کا انفکشن</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6۔ یرقان</a:t>
            </a:r>
          </a:p>
          <a:p>
            <a:pPr marL="0" indent="0" algn="r">
              <a:lnSpc>
                <a:spcPct val="110000"/>
              </a:lnSpc>
              <a:buFont typeface="Wingdings 2" charset="2"/>
              <a:buNone/>
            </a:pPr>
            <a:r>
              <a:rPr lang="ur-PK" sz="2000" dirty="0">
                <a:solidFill>
                  <a:schemeClr val="tx1"/>
                </a:solidFill>
                <a:latin typeface="Alvi Nastaleeq" panose="02000503000000020004" pitchFamily="2" charset="-78"/>
                <a:cs typeface="Alvi Nastaleeq" panose="02000503000000020004" pitchFamily="2" charset="-78"/>
              </a:rPr>
              <a:t>7۔ پیٹ کےکیڑے</a:t>
            </a:r>
          </a:p>
          <a:p>
            <a:pPr marL="0" indent="0" algn="r">
              <a:lnSpc>
                <a:spcPct val="110000"/>
              </a:lnSpc>
              <a:buFont typeface="Wingdings 2" charset="2"/>
              <a:buNone/>
            </a:pPr>
            <a:endParaRPr lang="ur-PK" sz="2000" dirty="0">
              <a:solidFill>
                <a:schemeClr val="tx1"/>
              </a:solidFill>
              <a:latin typeface="Alvi Nastaleeq" panose="02000503000000020004" pitchFamily="2" charset="-78"/>
              <a:cs typeface="Alvi Nastaleeq" panose="02000503000000020004" pitchFamily="2" charset="-78"/>
            </a:endParaRPr>
          </a:p>
        </p:txBody>
      </p:sp>
    </p:spTree>
    <p:extLst>
      <p:ext uri="{BB962C8B-B14F-4D97-AF65-F5344CB8AC3E}">
        <p14:creationId xmlns:p14="http://schemas.microsoft.com/office/powerpoint/2010/main" val="1336818754"/>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838200"/>
            <a:ext cx="8077200" cy="9906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ur-PK" sz="4000" dirty="0">
              <a:solidFill>
                <a:schemeClr val="bg1"/>
              </a:solidFill>
              <a:latin typeface="Alvi Nastaleeq" panose="02000503000000020004" pitchFamily="2" charset="-78"/>
              <a:cs typeface="Alvi Nastaleeq" panose="02000503000000020004" pitchFamily="2" charset="-78"/>
            </a:endParaRPr>
          </a:p>
        </p:txBody>
      </p:sp>
      <p:sp>
        <p:nvSpPr>
          <p:cNvPr id="5" name="Content Placeholder 2"/>
          <p:cNvSpPr txBox="1">
            <a:spLocks/>
          </p:cNvSpPr>
          <p:nvPr/>
        </p:nvSpPr>
        <p:spPr>
          <a:xfrm>
            <a:off x="152400" y="1768414"/>
            <a:ext cx="8534400" cy="5089586"/>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a:lstStyle>
          <a:p>
            <a:pPr marL="0" indent="0" algn="r">
              <a:lnSpc>
                <a:spcPct val="150000"/>
              </a:lnSpc>
              <a:buNone/>
            </a:pPr>
            <a:endParaRPr lang="ur-PK" sz="2000" dirty="0">
              <a:solidFill>
                <a:schemeClr val="tx1"/>
              </a:solidFill>
              <a:latin typeface="Alvi Nastaleeq" panose="02000503000000020004" pitchFamily="2" charset="-78"/>
              <a:cs typeface="Alvi Nastaleeq" panose="02000503000000020004"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09" y="2666999"/>
            <a:ext cx="7951891" cy="2864541"/>
          </a:xfrm>
          <a:prstGeom prst="rect">
            <a:avLst/>
          </a:prstGeom>
        </p:spPr>
      </p:pic>
    </p:spTree>
    <p:extLst>
      <p:ext uri="{BB962C8B-B14F-4D97-AF65-F5344CB8AC3E}">
        <p14:creationId xmlns:p14="http://schemas.microsoft.com/office/powerpoint/2010/main" val="3573016695"/>
      </p:ext>
    </p:extLst>
  </p:cSld>
  <p:clrMapOvr>
    <a:masterClrMapping/>
  </p:clrMapOvr>
  <p:transition spd="slow">
    <p:randomBar dir="vert"/>
  </p:transition>
</p:sld>
</file>

<file path=ppt/theme/theme1.xml><?xml version="1.0" encoding="utf-8"?>
<a:theme xmlns:a="http://schemas.openxmlformats.org/drawingml/2006/main" name="Dividend">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2064</TotalTime>
  <Words>1055</Words>
  <Application>Microsoft Office PowerPoint</Application>
  <PresentationFormat>On-screen Show (4:3)</PresentationFormat>
  <Paragraphs>133</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_PDMS_Jauhar</vt:lpstr>
      <vt:lpstr>_PDMS_Multan</vt:lpstr>
      <vt:lpstr>Alvi Nastaleeq</vt:lpstr>
      <vt:lpstr>Calibri</vt:lpstr>
      <vt:lpstr>Gill Sans MT</vt:lpstr>
      <vt:lpstr>Wingdings 2</vt:lpstr>
      <vt:lpstr>Dividend</vt:lpstr>
      <vt:lpstr>تیسرا دن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Development</dc:title>
  <dc:creator>Dell</dc:creator>
  <cp:lastModifiedBy>HP</cp:lastModifiedBy>
  <cp:revision>1273</cp:revision>
  <cp:lastPrinted>2021-07-16T13:08:02Z</cp:lastPrinted>
  <dcterms:created xsi:type="dcterms:W3CDTF">2021-05-31T15:43:19Z</dcterms:created>
  <dcterms:modified xsi:type="dcterms:W3CDTF">2023-10-23T06:42:00Z</dcterms:modified>
</cp:coreProperties>
</file>