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Lst>
  <p:sldSz cy="6858000" cx="12192000"/>
  <p:notesSz cx="6858000" cy="9144000"/>
  <p:embeddedFontLst>
    <p:embeddedFont>
      <p:font typeface="Tahoma"/>
      <p:regular r:id="rId106"/>
      <p:bold r:id="rId107"/>
    </p:embeddedFont>
    <p:embeddedFont>
      <p:font typeface="Arial Black"/>
      <p:regular r:id="rId10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248">
          <p15:clr>
            <a:srgbClr val="A4A3A4"/>
          </p15:clr>
        </p15:guide>
        <p15:guide id="2" pos="7584">
          <p15:clr>
            <a:srgbClr val="A4A3A4"/>
          </p15:clr>
        </p15:guide>
      </p15:sldGuideLst>
    </p:ext>
    <p:ext uri="GoogleSlidesCustomDataVersion2">
      <go:slidesCustomData xmlns:go="http://customooxmlschemas.google.com/" r:id="rId109" roundtripDataSignature="AMtx7miI088a/HXJEN5L7NPCxFJ/2C3+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01CF02C-7FC2-40D2-B42A-7E2B260414E5}">
  <a:tblStyle styleId="{F01CF02C-7FC2-40D2-B42A-7E2B260414E5}"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0E7E6"/>
          </a:solidFill>
        </a:fill>
      </a:tcStyle>
    </a:wholeTbl>
    <a:band1H>
      <a:tcTxStyle/>
      <a:tcStyle>
        <a:fill>
          <a:solidFill>
            <a:srgbClr val="E0CCCA"/>
          </a:solidFill>
        </a:fill>
      </a:tcStyle>
    </a:band1H>
    <a:band2H>
      <a:tcTxStyle/>
    </a:band2H>
    <a:band1V>
      <a:tcTxStyle/>
      <a:tcStyle>
        <a:fill>
          <a:solidFill>
            <a:srgbClr val="E0CCCA"/>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AD1BC262-64B2-45B8-A6BB-04B21E2EF536}"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FECE8"/>
          </a:solidFill>
        </a:fill>
      </a:tcStyle>
    </a:wholeTbl>
    <a:band1H>
      <a:tcTxStyle/>
      <a:tcStyle>
        <a:fill>
          <a:solidFill>
            <a:srgbClr val="DFD8CF"/>
          </a:solidFill>
        </a:fill>
      </a:tcStyle>
    </a:band1H>
    <a:band2H>
      <a:tcTxStyle/>
    </a:band2H>
    <a:band1V>
      <a:tcTxStyle/>
      <a:tcStyle>
        <a:fill>
          <a:solidFill>
            <a:srgbClr val="DFD8CF"/>
          </a:solidFill>
        </a:fill>
      </a:tcStyle>
    </a:band1V>
    <a:band2V>
      <a:tcTxStyle/>
    </a:band2V>
    <a:lastCol>
      <a:tcTxStyle b="on" i="off">
        <a:font>
          <a:latin typeface="Arial"/>
          <a:ea typeface="Arial"/>
          <a:cs typeface="Arial"/>
        </a:font>
        <a:schemeClr val="lt1"/>
      </a:tcTxStyle>
      <a:tcStyle>
        <a:fill>
          <a:solidFill>
            <a:schemeClr val="accent3"/>
          </a:solidFill>
        </a:fill>
      </a:tcStyle>
    </a:lastCol>
    <a:firstCol>
      <a:tcTxStyle b="on" i="off">
        <a:font>
          <a:latin typeface="Arial"/>
          <a:ea typeface="Arial"/>
          <a:cs typeface="Arial"/>
        </a:font>
        <a:schemeClr val="lt1"/>
      </a:tcTxStyle>
      <a:tcStyle>
        <a:fill>
          <a:solidFill>
            <a:schemeClr val="accent3"/>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3"/>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3"/>
          </a:solidFill>
        </a:fill>
      </a:tcStyle>
    </a:firstRow>
    <a:neCell>
      <a:tcTxStyle/>
    </a:neCell>
    <a:nwCell>
      <a:tcTxStyle/>
    </a:nwCell>
  </a:tblStyle>
  <a:tblStyle styleId="{5C5DEC66-55C3-4048-B2BC-69627B451C18}" styleName="Table_2">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248" orient="horz"/>
        <p:guide pos="7584"/>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font" Target="fonts/Tahoma-bold.fntdata"/><Relationship Id="rId106" Type="http://schemas.openxmlformats.org/officeDocument/2006/relationships/font" Target="fonts/Tahoma-regular.fntdata"/><Relationship Id="rId105" Type="http://schemas.openxmlformats.org/officeDocument/2006/relationships/slide" Target="slides/slide99.xml"/><Relationship Id="rId104" Type="http://schemas.openxmlformats.org/officeDocument/2006/relationships/slide" Target="slides/slide98.xml"/><Relationship Id="rId109" Type="http://customschemas.google.com/relationships/presentationmetadata" Target="metadata"/><Relationship Id="rId108" Type="http://schemas.openxmlformats.org/officeDocument/2006/relationships/font" Target="fonts/ArialBlack-regular.fntdata"/><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This is the first version of the  handbook  and it has only been partially field tested. As such, all feedback is critical and welcome to help  inform the planned revision. Please contact the Education Unit at District of provincial or UNICEF Supply Division with all relevant input, criticism and Suggestions.</a:t>
            </a:r>
            <a:endParaRPr/>
          </a:p>
          <a:p>
            <a:pPr indent="0" lvl="0" marL="0" marR="0" rtl="0" algn="l">
              <a:lnSpc>
                <a:spcPct val="100000"/>
              </a:lnSpc>
              <a:spcBef>
                <a:spcPts val="0"/>
              </a:spcBef>
              <a:spcAft>
                <a:spcPts val="0"/>
              </a:spcAft>
              <a:buClr>
                <a:schemeClr val="dk1"/>
              </a:buClr>
              <a:buSzPts val="1200"/>
              <a:buFont typeface="Calibri"/>
              <a:buNone/>
            </a:pPr>
            <a:r>
              <a:rPr lang="en-US"/>
              <a:t> Module One, the overall guidance module, is  available upon request, or on the UNICEF website, along with all  the  other modules.</a:t>
            </a:r>
            <a:endParaRPr/>
          </a:p>
          <a:p>
            <a:pPr indent="0" lvl="0" marL="0" rtl="0" algn="l">
              <a:spcBef>
                <a:spcPts val="0"/>
              </a:spcBef>
              <a:spcAft>
                <a:spcPts val="0"/>
              </a:spcAft>
              <a:buNone/>
            </a:pPr>
            <a:r>
              <a:t/>
            </a:r>
            <a:endParaRPr/>
          </a:p>
        </p:txBody>
      </p:sp>
      <p:sp>
        <p:nvSpPr>
          <p:cNvPr id="187" name="Google Shape;18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4" name="Google Shape;43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0" name="Google Shape;480;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5" name="Google Shape;495;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3" name="Google Shape;503;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7" name="Google Shape;527;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6" name="Google Shape;536;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5" name="Google Shape;545;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1" name="Google Shape;561;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7" name="Google Shape;567;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objective of Theme One ‘All about me and my family’ is to develop pupils’ self-identity in relation to their own family and community. Children will learn about themselves and why they are ‘unique’. They will know more about their families, how they interact together, how they communicate and how they can help each other.</a:t>
            </a:r>
            <a:endParaRPr/>
          </a:p>
        </p:txBody>
      </p:sp>
      <p:sp>
        <p:nvSpPr>
          <p:cNvPr id="568" name="Google Shape;568;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5" name="Google Shape;575;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3" name="Google Shape;583;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sz="1200">
                <a:latin typeface="Arial"/>
                <a:ea typeface="Arial"/>
                <a:cs typeface="Arial"/>
                <a:sym typeface="Arial"/>
              </a:rPr>
              <a:t> A personal hero  can be a public hero (e.g., a singer or sport  person), or a non-public hero  (e.g., a family member or friend).</a:t>
            </a:r>
            <a:endParaRPr sz="1200">
              <a:latin typeface="Tahoma"/>
              <a:ea typeface="Tahoma"/>
              <a:cs typeface="Tahoma"/>
              <a:sym typeface="Tahoma"/>
            </a:endParaRPr>
          </a:p>
          <a:p>
            <a:pPr indent="0" lvl="0" marL="0" marR="0" rtl="0" algn="l">
              <a:lnSpc>
                <a:spcPct val="100000"/>
              </a:lnSpc>
              <a:spcBef>
                <a:spcPts val="0"/>
              </a:spcBef>
              <a:spcAft>
                <a:spcPts val="0"/>
              </a:spcAft>
              <a:buClr>
                <a:schemeClr val="dk1"/>
              </a:buClr>
              <a:buSzPts val="1200"/>
              <a:buFont typeface="Tahoma"/>
              <a:buNone/>
            </a:pPr>
            <a:r>
              <a:rPr lang="en-US" sz="1200">
                <a:latin typeface="Tahoma"/>
                <a:ea typeface="Tahoma"/>
                <a:cs typeface="Tahoma"/>
                <a:sym typeface="Tahoma"/>
              </a:rPr>
              <a:t>Explain: Not all heroes are public figures. Many heroes are silent heroes  (e.g., young children who are helping sick parents). Ask the pupils if they  know of silent heroes in their community.</a:t>
            </a:r>
            <a:endParaRPr sz="1200">
              <a:latin typeface="Tahoma"/>
              <a:ea typeface="Tahoma"/>
              <a:cs typeface="Tahoma"/>
              <a:sym typeface="Tahoma"/>
            </a:endParaRPr>
          </a:p>
          <a:p>
            <a:pPr indent="0" lvl="0" marL="0" rtl="0" algn="l">
              <a:spcBef>
                <a:spcPts val="0"/>
              </a:spcBef>
              <a:spcAft>
                <a:spcPts val="0"/>
              </a:spcAft>
              <a:buNone/>
            </a:pPr>
            <a:r>
              <a:t/>
            </a:r>
            <a:endParaRPr/>
          </a:p>
        </p:txBody>
      </p:sp>
      <p:sp>
        <p:nvSpPr>
          <p:cNvPr id="584" name="Google Shape;584;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1" name="Google Shape;591;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Step 2: </a:t>
            </a:r>
            <a:r>
              <a:rPr b="1" i="1" lang="en-US">
                <a:latin typeface="Arial"/>
                <a:ea typeface="Arial"/>
                <a:cs typeface="Arial"/>
                <a:sym typeface="Arial"/>
              </a:rPr>
              <a:t>When  do we need an ‘identification card’? Can you find ‘identification cards’  that are exactly the same? Why not? Look at the identification card of  the person next to you, what do you have in common? What is different?</a:t>
            </a:r>
            <a:endParaRPr/>
          </a:p>
        </p:txBody>
      </p:sp>
      <p:sp>
        <p:nvSpPr>
          <p:cNvPr id="592" name="Google Shape;592;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2" name="Google Shape;602;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There are five lessons on page 33-34, must review.</a:t>
            </a:r>
            <a:endParaRPr/>
          </a:p>
        </p:txBody>
      </p:sp>
      <p:sp>
        <p:nvSpPr>
          <p:cNvPr id="603" name="Google Shape;603;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1" name="Google Shape;611;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9" name="Google Shape;619;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Step 4: </a:t>
            </a:r>
            <a:r>
              <a:rPr lang="en-US" sz="1200">
                <a:latin typeface="Arial"/>
                <a:ea typeface="Arial"/>
                <a:cs typeface="Arial"/>
                <a:sym typeface="Arial"/>
              </a:rPr>
              <a:t>Another way to identify people is through the  scan of their eye’s retina, which is also unique in every human being.</a:t>
            </a:r>
            <a:endParaRPr sz="1200">
              <a:latin typeface="Arial"/>
              <a:ea typeface="Arial"/>
              <a:cs typeface="Arial"/>
              <a:sym typeface="Arial"/>
            </a:endParaRPr>
          </a:p>
          <a:p>
            <a:pPr indent="0" lvl="0" marL="0" rtl="0" algn="l">
              <a:spcBef>
                <a:spcPts val="0"/>
              </a:spcBef>
              <a:spcAft>
                <a:spcPts val="0"/>
              </a:spcAft>
              <a:buNone/>
            </a:pPr>
            <a:r>
              <a:t/>
            </a:r>
            <a:endParaRPr/>
          </a:p>
        </p:txBody>
      </p:sp>
      <p:sp>
        <p:nvSpPr>
          <p:cNvPr id="620" name="Google Shape;620;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9" name="Google Shape;629;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Step 1: </a:t>
            </a:r>
            <a:r>
              <a:rPr lang="en-US" sz="1200">
                <a:latin typeface="Arial"/>
                <a:ea typeface="Arial"/>
                <a:cs typeface="Arial"/>
                <a:sym typeface="Arial"/>
              </a:rPr>
              <a:t>An example is the story of </a:t>
            </a:r>
            <a:r>
              <a:rPr b="1" lang="en-US" sz="1200">
                <a:latin typeface="Arial"/>
                <a:ea typeface="Arial"/>
                <a:cs typeface="Arial"/>
                <a:sym typeface="Arial"/>
              </a:rPr>
              <a:t>Pinocchio,  </a:t>
            </a:r>
            <a:r>
              <a:rPr lang="en-US" sz="1200">
                <a:latin typeface="Arial"/>
                <a:ea typeface="Arial"/>
                <a:cs typeface="Arial"/>
                <a:sym typeface="Arial"/>
              </a:rPr>
              <a:t>in which the character of the ‘talking cricket’ is the good friend, who  advises Pinocchio and forgives his cruelty, and the characters of ‘the Fox  and the Cat’ are the bad friends, who deceive Pinocchio and lead him  onto a bad path.</a:t>
            </a:r>
            <a:endParaRPr/>
          </a:p>
          <a:p>
            <a:pPr indent="0" lvl="0" marL="0" rtl="0" algn="l">
              <a:spcBef>
                <a:spcPts val="0"/>
              </a:spcBef>
              <a:spcAft>
                <a:spcPts val="0"/>
              </a:spcAft>
              <a:buNone/>
            </a:pPr>
            <a:r>
              <a:rPr lang="en-US" sz="1200">
                <a:latin typeface="Arial"/>
                <a:ea typeface="Arial"/>
                <a:cs typeface="Arial"/>
                <a:sym typeface="Arial"/>
              </a:rPr>
              <a:t>Step 2:  For example: a  good friend listens to you, gives sound advice, forgives shortcomings,  makes you laugh, shares secrets, helps with school work, and stands up  for you in front of others. A false friend deceives you, pressures you into  doing bad things, teases you and others, bullies you and others, tells lies,  criticizes you, and talks behind your back.</a:t>
            </a:r>
            <a:endParaRPr/>
          </a:p>
          <a:p>
            <a:pPr indent="0" lvl="0" marL="0" rtl="0" algn="l">
              <a:spcBef>
                <a:spcPts val="0"/>
              </a:spcBef>
              <a:spcAft>
                <a:spcPts val="0"/>
              </a:spcAft>
              <a:buNone/>
            </a:pPr>
            <a:r>
              <a:rPr lang="en-US" sz="1200">
                <a:latin typeface="Arial"/>
                <a:ea typeface="Arial"/>
                <a:cs typeface="Arial"/>
                <a:sym typeface="Arial"/>
              </a:rPr>
              <a:t>Step 5:Thank the volunteer for sharing with the  class.</a:t>
            </a:r>
            <a:endParaRPr/>
          </a:p>
        </p:txBody>
      </p:sp>
      <p:sp>
        <p:nvSpPr>
          <p:cNvPr id="630" name="Google Shape;630;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1" name="Google Shape;641;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9" name="Google Shape;649;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Tahoma"/>
              <a:buNone/>
            </a:pPr>
            <a:r>
              <a:rPr lang="en-US" sz="1200">
                <a:latin typeface="Tahoma"/>
                <a:ea typeface="Tahoma"/>
                <a:cs typeface="Tahoma"/>
                <a:sym typeface="Tahoma"/>
              </a:rPr>
              <a:t>Step 3: </a:t>
            </a:r>
            <a:r>
              <a:rPr i="1" lang="en-US" sz="1200">
                <a:latin typeface="Arial"/>
                <a:ea typeface="Arial"/>
                <a:cs typeface="Arial"/>
                <a:sym typeface="Arial"/>
              </a:rPr>
              <a:t>In your opinion what makes a child happy? What makes a child healthy? Why?</a:t>
            </a:r>
            <a:endParaRPr/>
          </a:p>
          <a:p>
            <a:pPr indent="0" lvl="0" marL="0" marR="0" rtl="0" algn="l">
              <a:lnSpc>
                <a:spcPct val="100000"/>
              </a:lnSpc>
              <a:spcBef>
                <a:spcPts val="0"/>
              </a:spcBef>
              <a:spcAft>
                <a:spcPts val="0"/>
              </a:spcAft>
              <a:buClr>
                <a:schemeClr val="dk1"/>
              </a:buClr>
              <a:buSzPts val="1200"/>
              <a:buFont typeface="Tahoma"/>
              <a:buNone/>
            </a:pPr>
            <a:r>
              <a:rPr lang="en-US" sz="1200">
                <a:latin typeface="Tahoma"/>
                <a:ea typeface="Tahoma"/>
                <a:cs typeface="Tahoma"/>
                <a:sym typeface="Tahoma"/>
              </a:rPr>
              <a:t>The </a:t>
            </a:r>
            <a:r>
              <a:rPr b="1" lang="en-US" sz="1200">
                <a:latin typeface="Trebuchet MS"/>
                <a:ea typeface="Trebuchet MS"/>
                <a:cs typeface="Trebuchet MS"/>
                <a:sym typeface="Trebuchet MS"/>
              </a:rPr>
              <a:t>objective </a:t>
            </a:r>
            <a:r>
              <a:rPr lang="en-US" sz="1200">
                <a:latin typeface="Tahoma"/>
                <a:ea typeface="Tahoma"/>
                <a:cs typeface="Tahoma"/>
                <a:sym typeface="Tahoma"/>
              </a:rPr>
              <a:t>of Theme Three ‘The Rights of the Child’ is to ensure that  children know that they have certain rights and that there are international  laws that protect those rights.</a:t>
            </a:r>
            <a:endParaRPr/>
          </a:p>
          <a:p>
            <a:pPr indent="0" lvl="0" marL="0" rtl="0" algn="l">
              <a:spcBef>
                <a:spcPts val="0"/>
              </a:spcBef>
              <a:spcAft>
                <a:spcPts val="0"/>
              </a:spcAft>
              <a:buNone/>
            </a:pPr>
            <a:r>
              <a:rPr i="1" lang="en-US" sz="1200">
                <a:latin typeface="Trebuchet MS"/>
                <a:ea typeface="Trebuchet MS"/>
                <a:cs typeface="Trebuchet MS"/>
                <a:sym typeface="Trebuchet MS"/>
              </a:rPr>
              <a:t> </a:t>
            </a:r>
            <a:r>
              <a:rPr lang="en-US" sz="1200">
                <a:latin typeface="Tahoma"/>
                <a:ea typeface="Tahoma"/>
                <a:cs typeface="Tahoma"/>
                <a:sym typeface="Tahoma"/>
              </a:rPr>
              <a:t>For example, nutritious food and safe water make a child  healthy, playing makes a child happy, a safe home makes a child healthy  and happy, because a shelter protects children from harsh weather and  also in a home children live with their loved ones... Prompt the children:  </a:t>
            </a:r>
            <a:r>
              <a:rPr i="1" lang="en-US" sz="1200">
                <a:latin typeface="Trebuchet MS"/>
                <a:ea typeface="Trebuchet MS"/>
                <a:cs typeface="Trebuchet MS"/>
                <a:sym typeface="Trebuchet MS"/>
              </a:rPr>
              <a:t>Does going to school make children happy and healthy</a:t>
            </a:r>
            <a:r>
              <a:rPr lang="en-US" sz="1200">
                <a:latin typeface="Tahoma"/>
                <a:ea typeface="Tahoma"/>
                <a:cs typeface="Tahoma"/>
                <a:sym typeface="Tahoma"/>
              </a:rPr>
              <a:t>? (e.g., going to  school helps a child to develop her talents, to make new friends with  whom to play and have fun, and to know better how to keep healthy). </a:t>
            </a:r>
            <a:endParaRPr/>
          </a:p>
          <a:p>
            <a:pPr indent="0" lvl="0" marL="0" marR="0" rtl="0" algn="l">
              <a:lnSpc>
                <a:spcPct val="100000"/>
              </a:lnSpc>
              <a:spcBef>
                <a:spcPts val="0"/>
              </a:spcBef>
              <a:spcAft>
                <a:spcPts val="0"/>
              </a:spcAft>
              <a:buClr>
                <a:schemeClr val="dk1"/>
              </a:buClr>
              <a:buSzPts val="1200"/>
              <a:buFont typeface="Trebuchet MS"/>
              <a:buNone/>
            </a:pPr>
            <a:r>
              <a:rPr i="1" lang="en-US" sz="1200">
                <a:latin typeface="Trebuchet MS"/>
                <a:ea typeface="Trebuchet MS"/>
                <a:cs typeface="Trebuchet MS"/>
                <a:sym typeface="Trebuchet MS"/>
              </a:rPr>
              <a:t> </a:t>
            </a:r>
            <a:r>
              <a:rPr lang="en-US" sz="1200">
                <a:latin typeface="Tahoma"/>
                <a:ea typeface="Tahoma"/>
                <a:cs typeface="Tahoma"/>
                <a:sym typeface="Tahoma"/>
              </a:rPr>
              <a:t>Children need to be listened to, comforted and supported.</a:t>
            </a:r>
            <a:endParaRPr/>
          </a:p>
          <a:p>
            <a:pPr indent="0" lvl="0" marL="0" marR="0" rtl="0" algn="l">
              <a:lnSpc>
                <a:spcPct val="100000"/>
              </a:lnSpc>
              <a:spcBef>
                <a:spcPts val="0"/>
              </a:spcBef>
              <a:spcAft>
                <a:spcPts val="0"/>
              </a:spcAft>
              <a:buClr>
                <a:schemeClr val="dk1"/>
              </a:buClr>
              <a:buSzPts val="1200"/>
              <a:buFont typeface="Tahoma"/>
              <a:buNone/>
            </a:pPr>
            <a:r>
              <a:rPr lang="en-US" sz="1200">
                <a:latin typeface="Tahoma"/>
                <a:ea typeface="Tahoma"/>
                <a:cs typeface="Tahoma"/>
                <a:sym typeface="Tahoma"/>
              </a:rPr>
              <a:t>Review page # 41 for child rights in community.</a:t>
            </a:r>
            <a:endParaRPr sz="1200">
              <a:latin typeface="Tahoma"/>
              <a:ea typeface="Tahoma"/>
              <a:cs typeface="Tahoma"/>
              <a:sym typeface="Tahoma"/>
            </a:endParaRPr>
          </a:p>
          <a:p>
            <a:pPr indent="0" lvl="0" marL="0" rtl="0" algn="l">
              <a:spcBef>
                <a:spcPts val="0"/>
              </a:spcBef>
              <a:spcAft>
                <a:spcPts val="0"/>
              </a:spcAft>
              <a:buNone/>
            </a:pPr>
            <a:r>
              <a:t/>
            </a:r>
            <a:endParaRPr/>
          </a:p>
        </p:txBody>
      </p:sp>
      <p:sp>
        <p:nvSpPr>
          <p:cNvPr id="650" name="Google Shape;650;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1" name="Google Shape;661;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9" name="Google Shape;669;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latin typeface="Tahoma"/>
                <a:ea typeface="Tahoma"/>
                <a:cs typeface="Tahoma"/>
                <a:sym typeface="Tahoma"/>
              </a:rPr>
              <a:t>If children do not feel safe, they should talk to an adult they trust  about what is causing them to feel unsafe (e.g., some children might  feel unsafe walking to school and the CFS/E or walking back home in  the evening, some children might feel unsafe when they are in crowded  places, and some children might feel unsafe in the presence of certain  adults).</a:t>
            </a:r>
            <a:endParaRPr/>
          </a:p>
        </p:txBody>
      </p:sp>
      <p:sp>
        <p:nvSpPr>
          <p:cNvPr id="670" name="Google Shape;670;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0" name="Google Shape;680;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7" name="Google Shape;687;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6" name="Google Shape;696;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254000" marR="30480" rtl="0" algn="just">
              <a:lnSpc>
                <a:spcPct val="116700"/>
              </a:lnSpc>
              <a:spcBef>
                <a:spcPts val="0"/>
              </a:spcBef>
              <a:spcAft>
                <a:spcPts val="0"/>
              </a:spcAft>
              <a:buNone/>
            </a:pPr>
            <a:r>
              <a:t/>
            </a:r>
            <a:endParaRPr sz="1200">
              <a:latin typeface="Trebuchet MS"/>
              <a:ea typeface="Trebuchet MS"/>
              <a:cs typeface="Trebuchet MS"/>
              <a:sym typeface="Trebuchet MS"/>
            </a:endParaRPr>
          </a:p>
          <a:p>
            <a:pPr indent="0" lvl="0" marL="254000" marR="30480" rtl="0" algn="just">
              <a:lnSpc>
                <a:spcPct val="116700"/>
              </a:lnSpc>
              <a:spcBef>
                <a:spcPts val="0"/>
              </a:spcBef>
              <a:spcAft>
                <a:spcPts val="0"/>
              </a:spcAft>
              <a:buNone/>
            </a:pPr>
            <a:r>
              <a:rPr lang="en-US" sz="1200">
                <a:latin typeface="Tahoma"/>
                <a:ea typeface="Tahoma"/>
                <a:cs typeface="Tahoma"/>
                <a:sym typeface="Tahoma"/>
              </a:rPr>
              <a:t>Discuss with the pupils. Refer to the stories in BOX 10. Some examples  are: </a:t>
            </a:r>
            <a:r>
              <a:rPr i="1" lang="en-US" sz="1200">
                <a:latin typeface="Trebuchet MS"/>
                <a:ea typeface="Trebuchet MS"/>
                <a:cs typeface="Trebuchet MS"/>
                <a:sym typeface="Trebuchet MS"/>
              </a:rPr>
              <a:t>Babies are happier when they are cuddled. When we are sad, a  friendly hug helps to feel better. However, sometimes being touched can  make us feel uncomfortable—such as when a stranger touches us. There  are parts of our bodies that are private.</a:t>
            </a:r>
            <a:endParaRPr sz="1200">
              <a:latin typeface="Trebuchet MS"/>
              <a:ea typeface="Trebuchet MS"/>
              <a:cs typeface="Trebuchet MS"/>
              <a:sym typeface="Trebuchet MS"/>
            </a:endParaRPr>
          </a:p>
          <a:p>
            <a:pPr indent="0" lvl="0" marL="0" rtl="0" algn="l">
              <a:spcBef>
                <a:spcPts val="0"/>
              </a:spcBef>
              <a:spcAft>
                <a:spcPts val="0"/>
              </a:spcAft>
              <a:buNone/>
            </a:pPr>
            <a:r>
              <a:rPr b="1" lang="en-US" sz="1200">
                <a:latin typeface="Trebuchet MS"/>
                <a:ea typeface="Trebuchet MS"/>
                <a:cs typeface="Trebuchet MS"/>
                <a:sym typeface="Trebuchet MS"/>
              </a:rPr>
              <a:t>: Halima’s story Page 51</a:t>
            </a:r>
            <a:endParaRPr/>
          </a:p>
        </p:txBody>
      </p:sp>
      <p:sp>
        <p:nvSpPr>
          <p:cNvPr id="697" name="Google Shape;697;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0" name="Google Shape;710;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8" name="Google Shape;718;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latin typeface="Tahoma"/>
                <a:ea typeface="Tahoma"/>
                <a:cs typeface="Tahoma"/>
                <a:sym typeface="Tahoma"/>
              </a:rPr>
              <a:t> For example: when they went to school; when their baby brother or sister  was born; when their grandfather died; when they moved home; when</a:t>
            </a:r>
            <a:endParaRPr/>
          </a:p>
          <a:p>
            <a:pPr indent="0" lvl="0" marL="0" marR="0" rtl="0" algn="l">
              <a:lnSpc>
                <a:spcPct val="100000"/>
              </a:lnSpc>
              <a:spcBef>
                <a:spcPts val="0"/>
              </a:spcBef>
              <a:spcAft>
                <a:spcPts val="0"/>
              </a:spcAft>
              <a:buClr>
                <a:schemeClr val="dk1"/>
              </a:buClr>
              <a:buSzPts val="1200"/>
              <a:buFont typeface="Tahoma"/>
              <a:buNone/>
            </a:pPr>
            <a:r>
              <a:rPr lang="en-US" sz="1200">
                <a:latin typeface="Tahoma"/>
                <a:ea typeface="Tahoma"/>
                <a:cs typeface="Tahoma"/>
                <a:sym typeface="Tahoma"/>
              </a:rPr>
              <a:t>the ‘emergency events’ happened.</a:t>
            </a:r>
            <a:endParaRPr sz="1200">
              <a:latin typeface="Tahoma"/>
              <a:ea typeface="Tahoma"/>
              <a:cs typeface="Tahoma"/>
              <a:sym typeface="Tahoma"/>
            </a:endParaRPr>
          </a:p>
          <a:p>
            <a:pPr indent="0" lvl="0" marL="0" rtl="0" algn="l">
              <a:spcBef>
                <a:spcPts val="0"/>
              </a:spcBef>
              <a:spcAft>
                <a:spcPts val="0"/>
              </a:spcAft>
              <a:buNone/>
            </a:pPr>
            <a:r>
              <a:t/>
            </a:r>
            <a:endParaRPr/>
          </a:p>
        </p:txBody>
      </p:sp>
      <p:sp>
        <p:nvSpPr>
          <p:cNvPr id="719" name="Google Shape;719;p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8" name="Google Shape;728;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7" name="Google Shape;737;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i="1" lang="en-US" sz="1200">
                <a:latin typeface="Trebuchet MS"/>
                <a:ea typeface="Trebuchet MS"/>
                <a:cs typeface="Trebuchet MS"/>
                <a:sym typeface="Trebuchet MS"/>
              </a:rPr>
              <a:t>Step 1: </a:t>
            </a:r>
            <a:r>
              <a:rPr lang="en-US" sz="1200">
                <a:latin typeface="Tahoma"/>
                <a:ea typeface="Tahoma"/>
                <a:cs typeface="Tahoma"/>
                <a:sym typeface="Tahoma"/>
              </a:rPr>
              <a:t>(e.g., Christmas, Id El Fitter, and Diwali). Write on a flip chart  or blackboard the list of festivities celebrated in the community.</a:t>
            </a:r>
            <a:endParaRPr/>
          </a:p>
          <a:p>
            <a:pPr indent="0" lvl="0" marL="0" rtl="0" algn="l">
              <a:spcBef>
                <a:spcPts val="0"/>
              </a:spcBef>
              <a:spcAft>
                <a:spcPts val="0"/>
              </a:spcAft>
              <a:buNone/>
            </a:pPr>
            <a:r>
              <a:rPr lang="en-US" sz="1200">
                <a:latin typeface="Tahoma"/>
                <a:ea typeface="Tahoma"/>
                <a:cs typeface="Tahoma"/>
                <a:sym typeface="Tahoma"/>
              </a:rPr>
              <a:t>Step 2:  (e.g., birthdays, graduation, and school achievements).</a:t>
            </a:r>
            <a:endParaRPr/>
          </a:p>
          <a:p>
            <a:pPr indent="0" lvl="0" marL="0" rtl="0" algn="l">
              <a:spcBef>
                <a:spcPts val="0"/>
              </a:spcBef>
              <a:spcAft>
                <a:spcPts val="0"/>
              </a:spcAft>
              <a:buNone/>
            </a:pPr>
            <a:r>
              <a:rPr lang="en-US" sz="1200">
                <a:latin typeface="Tahoma"/>
                <a:ea typeface="Tahoma"/>
                <a:cs typeface="Tahoma"/>
                <a:sym typeface="Tahoma"/>
              </a:rPr>
              <a:t>Step 3: Different  cultures have different festivities. Many cultures celebrate natural events,  such as the return of light or the rainy season or the bounty of harvest.  This is to mark important periods for the livelihood of the community.</a:t>
            </a:r>
            <a:endParaRPr/>
          </a:p>
          <a:p>
            <a:pPr indent="0" lvl="0" marL="0" rtl="0" algn="l">
              <a:spcBef>
                <a:spcPts val="0"/>
              </a:spcBef>
              <a:spcAft>
                <a:spcPts val="0"/>
              </a:spcAft>
              <a:buNone/>
            </a:pPr>
            <a:r>
              <a:rPr lang="en-US" sz="1200">
                <a:latin typeface="Tahoma"/>
                <a:ea typeface="Tahoma"/>
                <a:cs typeface="Tahoma"/>
                <a:sym typeface="Tahoma"/>
              </a:rPr>
              <a:t>Step 4:  Internationally, time is counted according to the Gregorian calendar,  which is divided into 12 months—which are sub-divided approximately  into 4 weeks of 7 days each. Each of the 12 months has 30 or 31 days  except February—the 2</a:t>
            </a:r>
            <a:r>
              <a:rPr baseline="30000" lang="en-US" sz="1800">
                <a:latin typeface="Tahoma"/>
                <a:ea typeface="Tahoma"/>
                <a:cs typeface="Tahoma"/>
                <a:sym typeface="Tahoma"/>
              </a:rPr>
              <a:t>nd </a:t>
            </a:r>
            <a:r>
              <a:rPr lang="en-US" sz="1200">
                <a:latin typeface="Tahoma"/>
                <a:ea typeface="Tahoma"/>
                <a:cs typeface="Tahoma"/>
                <a:sym typeface="Tahoma"/>
              </a:rPr>
              <a:t>month of the calendar year—which has 28  days. In the Gregorian calendar, there is a leap day every four years. On  leap years, February counts 29 days. The Gregorian calendar starts in the  month of January. Ask the pupils to list the 12 months of the Gregorian  calendar. In the Gregorian calendar, days are counted in 24 hours. The  school year is also a calendar. It is a system for organizing days according  to school holidays and school events such as examinations, graduations,  and enrolments.</a:t>
            </a:r>
            <a:endParaRPr/>
          </a:p>
          <a:p>
            <a:pPr indent="0" lvl="0" marL="0" rtl="0" algn="l">
              <a:spcBef>
                <a:spcPts val="0"/>
              </a:spcBef>
              <a:spcAft>
                <a:spcPts val="0"/>
              </a:spcAft>
              <a:buNone/>
            </a:pPr>
            <a:r>
              <a:rPr baseline="30000" i="1" lang="en-US" sz="1800">
                <a:latin typeface="Trebuchet MS"/>
                <a:ea typeface="Trebuchet MS"/>
                <a:cs typeface="Trebuchet MS"/>
                <a:sym typeface="Trebuchet MS"/>
              </a:rPr>
              <a:t> </a:t>
            </a:r>
            <a:r>
              <a:rPr b="1" lang="en-US" sz="1200">
                <a:latin typeface="Trebuchet MS"/>
                <a:ea typeface="Trebuchet MS"/>
                <a:cs typeface="Trebuchet MS"/>
                <a:sym typeface="Trebuchet MS"/>
              </a:rPr>
              <a:t>STEP 5: </a:t>
            </a:r>
            <a:r>
              <a:rPr lang="en-US" sz="1200">
                <a:latin typeface="Tahoma"/>
                <a:ea typeface="Tahoma"/>
                <a:cs typeface="Tahoma"/>
                <a:sym typeface="Tahoma"/>
              </a:rPr>
              <a:t>Learning-group work. Ask the pupils to develop a simple calendar.  Materials: large paper posters, crayons, markers and rulers. The pupils can  either use their own culture calendar or the standard Gregorian calendar. </a:t>
            </a:r>
            <a:endParaRPr/>
          </a:p>
        </p:txBody>
      </p:sp>
      <p:sp>
        <p:nvSpPr>
          <p:cNvPr id="738" name="Google Shape;738;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8" name="Google Shape;748;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7" name="Google Shape;757;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Step 1: </a:t>
            </a:r>
            <a:r>
              <a:rPr lang="en-US" sz="1200">
                <a:latin typeface="Tahoma"/>
                <a:ea typeface="Tahoma"/>
                <a:cs typeface="Tahoma"/>
                <a:sym typeface="Tahoma"/>
              </a:rPr>
              <a:t>Ask all pupils  thinking that line #1 is longer to raise their hands. Count them. Ask all  pupils thinking that line #2 is longer to raise their hands. Count them.</a:t>
            </a:r>
            <a:endParaRPr/>
          </a:p>
          <a:p>
            <a:pPr indent="0" lvl="0" marL="0" marR="0" rtl="0" algn="l">
              <a:lnSpc>
                <a:spcPct val="100000"/>
              </a:lnSpc>
              <a:spcBef>
                <a:spcPts val="0"/>
              </a:spcBef>
              <a:spcAft>
                <a:spcPts val="0"/>
              </a:spcAft>
              <a:buClr>
                <a:schemeClr val="dk1"/>
              </a:buClr>
              <a:buSzPts val="1200"/>
              <a:buFont typeface="Tahoma"/>
              <a:buNone/>
            </a:pPr>
            <a:r>
              <a:rPr lang="en-US" sz="1200">
                <a:latin typeface="Tahoma"/>
                <a:ea typeface="Tahoma"/>
                <a:cs typeface="Tahoma"/>
                <a:sym typeface="Tahoma"/>
              </a:rPr>
              <a:t>2:(e.g., because it looks longer). Ask several pupils to give their  opinions.</a:t>
            </a:r>
            <a:endParaRPr/>
          </a:p>
          <a:p>
            <a:pPr indent="0" lvl="0" marL="0" marR="0" rtl="0" algn="l">
              <a:lnSpc>
                <a:spcPct val="100000"/>
              </a:lnSpc>
              <a:spcBef>
                <a:spcPts val="0"/>
              </a:spcBef>
              <a:spcAft>
                <a:spcPts val="0"/>
              </a:spcAft>
              <a:buClr>
                <a:schemeClr val="dk1"/>
              </a:buClr>
              <a:buSzPts val="1200"/>
              <a:buFont typeface="Tahoma"/>
              <a:buNone/>
            </a:pPr>
            <a:r>
              <a:rPr lang="en-US" sz="1200">
                <a:latin typeface="Tahoma"/>
                <a:ea typeface="Tahoma"/>
                <a:cs typeface="Tahoma"/>
                <a:sym typeface="Tahoma"/>
              </a:rPr>
              <a:t> 5: Ask  the pupils: </a:t>
            </a:r>
            <a:r>
              <a:rPr i="1" lang="en-US" sz="1200">
                <a:latin typeface="Trebuchet MS"/>
                <a:ea typeface="Trebuchet MS"/>
                <a:cs typeface="Trebuchet MS"/>
                <a:sym typeface="Trebuchet MS"/>
              </a:rPr>
              <a:t>Has it ever happened to you to see something or someone in  a different way to what it was in reality? </a:t>
            </a:r>
            <a:r>
              <a:rPr lang="en-US" sz="1200">
                <a:latin typeface="Tahoma"/>
                <a:ea typeface="Tahoma"/>
                <a:cs typeface="Tahoma"/>
                <a:sym typeface="Tahoma"/>
              </a:rPr>
              <a:t>Ask the pupils to share some of  their examples.</a:t>
            </a:r>
            <a:endParaRPr/>
          </a:p>
          <a:p>
            <a:pPr indent="0" lvl="0" marL="0" rtl="0" algn="l">
              <a:spcBef>
                <a:spcPts val="0"/>
              </a:spcBef>
              <a:spcAft>
                <a:spcPts val="0"/>
              </a:spcAft>
              <a:buNone/>
            </a:pPr>
            <a:r>
              <a:t/>
            </a:r>
            <a:endParaRPr/>
          </a:p>
        </p:txBody>
      </p:sp>
      <p:sp>
        <p:nvSpPr>
          <p:cNvPr id="758" name="Google Shape;758;p6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6" name="Google Shape;766;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12700" marR="5080" rtl="0" algn="just">
              <a:lnSpc>
                <a:spcPct val="116700"/>
              </a:lnSpc>
              <a:spcBef>
                <a:spcPts val="0"/>
              </a:spcBef>
              <a:spcAft>
                <a:spcPts val="0"/>
              </a:spcAft>
              <a:buNone/>
            </a:pPr>
            <a:r>
              <a:rPr lang="en-US"/>
              <a:t>Step 1:</a:t>
            </a:r>
            <a:r>
              <a:rPr lang="en-US" sz="1200">
                <a:latin typeface="Tahoma"/>
                <a:ea typeface="Tahoma"/>
                <a:cs typeface="Tahoma"/>
                <a:sym typeface="Tahoma"/>
              </a:rPr>
              <a:t>(1)  Establish the area you want to cover in the map—for example, the school  and the houses of all the pupils in the class. (2) Write the cardinal points  (North, South, East, and West) on the map: North on the top; East on the  right hand side; West on the left hand side; and South on the bottom.</a:t>
            </a:r>
            <a:endParaRPr sz="1200">
              <a:latin typeface="Tahoma"/>
              <a:ea typeface="Tahoma"/>
              <a:cs typeface="Tahoma"/>
              <a:sym typeface="Tahoma"/>
            </a:endParaRPr>
          </a:p>
          <a:p>
            <a:pPr indent="0" lvl="0" marL="12700" marR="5080" rtl="0" algn="just">
              <a:lnSpc>
                <a:spcPct val="116700"/>
              </a:lnSpc>
              <a:spcBef>
                <a:spcPts val="0"/>
              </a:spcBef>
              <a:spcAft>
                <a:spcPts val="0"/>
              </a:spcAft>
              <a:buNone/>
            </a:pPr>
            <a:r>
              <a:rPr lang="en-US" sz="1200">
                <a:latin typeface="Tahoma"/>
                <a:ea typeface="Tahoma"/>
                <a:cs typeface="Tahoma"/>
                <a:sym typeface="Tahoma"/>
              </a:rPr>
              <a:t>(3) ask the students to identify which buildings or landmarks are in the  North, South, East or West. (4) Establish a central building or landmark  from which distances between buildings are established (e.g., the school  or the CFS/E). Ask the pupils geographical questions </a:t>
            </a:r>
            <a:r>
              <a:rPr i="1" lang="en-US" sz="1200">
                <a:latin typeface="Trebuchet MS"/>
                <a:ea typeface="Trebuchet MS"/>
                <a:cs typeface="Trebuchet MS"/>
                <a:sym typeface="Trebuchet MS"/>
              </a:rPr>
              <a:t>(e.g., Is the school  further or nearer than the communit</a:t>
            </a:r>
            <a:endParaRPr i="1" sz="1200">
              <a:latin typeface="Trebuchet MS"/>
              <a:ea typeface="Trebuchet MS"/>
              <a:cs typeface="Trebuchet MS"/>
              <a:sym typeface="Trebuchet MS"/>
            </a:endParaRPr>
          </a:p>
          <a:p>
            <a:pPr indent="0" lvl="0" marL="12700" marR="5080" rtl="0" algn="just">
              <a:lnSpc>
                <a:spcPct val="116700"/>
              </a:lnSpc>
              <a:spcBef>
                <a:spcPts val="0"/>
              </a:spcBef>
              <a:spcAft>
                <a:spcPts val="0"/>
              </a:spcAft>
              <a:buNone/>
            </a:pPr>
            <a:r>
              <a:rPr i="1" lang="en-US" sz="1200">
                <a:latin typeface="Trebuchet MS"/>
                <a:ea typeface="Trebuchet MS"/>
                <a:cs typeface="Trebuchet MS"/>
                <a:sym typeface="Trebuchet MS"/>
              </a:rPr>
              <a:t>Step 2:  </a:t>
            </a:r>
            <a:r>
              <a:rPr lang="en-US" sz="1200">
                <a:latin typeface="Tahoma"/>
                <a:ea typeface="Tahoma"/>
                <a:cs typeface="Tahoma"/>
                <a:sym typeface="Tahoma"/>
              </a:rPr>
              <a:t>(e.g., shops, kiosks, bus stations, and religious buildings). Write a list of  what should be on the map.</a:t>
            </a:r>
            <a:endParaRPr/>
          </a:p>
        </p:txBody>
      </p:sp>
      <p:sp>
        <p:nvSpPr>
          <p:cNvPr id="767" name="Google Shape;767;p7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6" name="Google Shape;776;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4" name="Google Shape;784;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St 2: </a:t>
            </a:r>
            <a:r>
              <a:rPr lang="en-US" sz="1200">
                <a:latin typeface="Tahoma"/>
                <a:ea typeface="Tahoma"/>
                <a:cs typeface="Tahoma"/>
                <a:sym typeface="Tahoma"/>
              </a:rPr>
              <a:t> Livelihood indicates the source of food and/or of income (money). Usually  we talk about the livelihood of a household (a family) to indicate the</a:t>
            </a:r>
            <a:endParaRPr sz="1200">
              <a:latin typeface="Tahoma"/>
              <a:ea typeface="Tahoma"/>
              <a:cs typeface="Tahoma"/>
              <a:sym typeface="Tahoma"/>
            </a:endParaRPr>
          </a:p>
          <a:p>
            <a:pPr indent="0" lvl="0" marL="0" rtl="0" algn="l">
              <a:spcBef>
                <a:spcPts val="0"/>
              </a:spcBef>
              <a:spcAft>
                <a:spcPts val="0"/>
              </a:spcAft>
              <a:buNone/>
            </a:pPr>
            <a:r>
              <a:t/>
            </a:r>
            <a:endParaRPr/>
          </a:p>
          <a:p>
            <a:pPr indent="0" lvl="0" marL="0" rtl="0" algn="l">
              <a:spcBef>
                <a:spcPts val="0"/>
              </a:spcBef>
              <a:spcAft>
                <a:spcPts val="0"/>
              </a:spcAft>
              <a:buNone/>
            </a:pPr>
            <a:r>
              <a:rPr lang="en-US"/>
              <a:t>Step 6:</a:t>
            </a:r>
            <a:r>
              <a:rPr i="1" lang="en-US" sz="1200">
                <a:latin typeface="Trebuchet MS"/>
                <a:ea typeface="Trebuchet MS"/>
                <a:cs typeface="Trebuchet MS"/>
                <a:sym typeface="Trebuchet MS"/>
              </a:rPr>
              <a:t> </a:t>
            </a:r>
            <a:r>
              <a:rPr lang="en-US" sz="1200">
                <a:latin typeface="Tahoma"/>
                <a:ea typeface="Tahoma"/>
                <a:cs typeface="Tahoma"/>
                <a:sym typeface="Tahoma"/>
              </a:rPr>
              <a:t>(e.g., teachers and school personnel, and doctors  and hospital or dispensary personnel, are in Service). Usually these  services are called </a:t>
            </a:r>
            <a:r>
              <a:rPr b="1" lang="en-US" sz="1200">
                <a:latin typeface="Trebuchet MS"/>
                <a:ea typeface="Trebuchet MS"/>
                <a:cs typeface="Trebuchet MS"/>
                <a:sym typeface="Trebuchet MS"/>
              </a:rPr>
              <a:t>‘public services’, </a:t>
            </a:r>
            <a:r>
              <a:rPr lang="en-US" sz="1200">
                <a:latin typeface="Tahoma"/>
                <a:ea typeface="Tahoma"/>
                <a:cs typeface="Tahoma"/>
                <a:sym typeface="Tahoma"/>
              </a:rPr>
              <a:t>which means that they are important  services for the good of the whole community.</a:t>
            </a:r>
            <a:endParaRPr/>
          </a:p>
          <a:p>
            <a:pPr indent="0" lvl="0" marL="0" rtl="0" algn="l">
              <a:spcBef>
                <a:spcPts val="0"/>
              </a:spcBef>
              <a:spcAft>
                <a:spcPts val="0"/>
              </a:spcAft>
              <a:buNone/>
            </a:pPr>
            <a:r>
              <a:rPr lang="en-US" sz="1200">
                <a:latin typeface="Tahoma"/>
                <a:ea typeface="Tahoma"/>
                <a:cs typeface="Tahoma"/>
                <a:sym typeface="Tahoma"/>
              </a:rPr>
              <a:t>Step 7: </a:t>
            </a:r>
            <a:r>
              <a:rPr i="1" lang="en-US" sz="1200">
                <a:latin typeface="Trebuchet MS"/>
                <a:ea typeface="Trebuchet MS"/>
                <a:cs typeface="Trebuchet MS"/>
                <a:sym typeface="Trebuchet MS"/>
              </a:rPr>
              <a:t> </a:t>
            </a:r>
            <a:r>
              <a:rPr lang="en-US" sz="1200">
                <a:latin typeface="Tahoma"/>
                <a:ea typeface="Tahoma"/>
                <a:cs typeface="Tahoma"/>
                <a:sym typeface="Tahoma"/>
              </a:rPr>
              <a:t>In many countries, access to primary education and to health  facilities is free and compulsory for the population—</a:t>
            </a:r>
            <a:r>
              <a:rPr i="1" lang="en-US" sz="1200">
                <a:latin typeface="Trebuchet MS"/>
                <a:ea typeface="Trebuchet MS"/>
                <a:cs typeface="Trebuchet MS"/>
                <a:sym typeface="Trebuchet MS"/>
              </a:rPr>
              <a:t>for example: China,  several European countries, including Italy, Sweden, Spain, France, and  Venezuela and Argentina. Why do you think that these countries provide  free and compulsory primary education (families must make sure that  children attend primary school) and free access to basic health services?  </a:t>
            </a:r>
            <a:r>
              <a:rPr lang="en-US" sz="1200">
                <a:latin typeface="Tahoma"/>
                <a:ea typeface="Tahoma"/>
                <a:cs typeface="Tahoma"/>
                <a:sym typeface="Tahoma"/>
              </a:rPr>
              <a:t>Discuss these issues with the pupils.</a:t>
            </a:r>
            <a:endParaRPr/>
          </a:p>
        </p:txBody>
      </p:sp>
      <p:sp>
        <p:nvSpPr>
          <p:cNvPr id="785" name="Google Shape;785;p7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6" name="Google Shape;796;p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chemeClr val="dk1"/>
              </a:buClr>
              <a:buSzPts val="1200"/>
              <a:buFont typeface="Arial"/>
              <a:buAutoNum type="arabicPeriod"/>
            </a:pPr>
            <a:r>
              <a:rPr i="1" lang="en-US" sz="1200">
                <a:latin typeface="Arial"/>
                <a:ea typeface="Arial"/>
                <a:cs typeface="Arial"/>
                <a:sym typeface="Arial"/>
              </a:rPr>
              <a:t>What comes to your mind when you hear the word  ‘livelihood’? </a:t>
            </a:r>
            <a:r>
              <a:rPr lang="en-US" sz="1200">
                <a:latin typeface="Arial"/>
                <a:ea typeface="Arial"/>
                <a:cs typeface="Arial"/>
                <a:sym typeface="Arial"/>
              </a:rPr>
              <a:t>Discuss the answers with the pupils.</a:t>
            </a:r>
            <a:endParaRPr/>
          </a:p>
          <a:p>
            <a:pPr indent="-228600" lvl="0" marL="228600" marR="0" rtl="0" algn="l">
              <a:lnSpc>
                <a:spcPct val="100000"/>
              </a:lnSpc>
              <a:spcBef>
                <a:spcPts val="0"/>
              </a:spcBef>
              <a:spcAft>
                <a:spcPts val="0"/>
              </a:spcAft>
              <a:buClr>
                <a:schemeClr val="dk1"/>
              </a:buClr>
              <a:buSzPts val="1200"/>
              <a:buFont typeface="Arial"/>
              <a:buAutoNum type="arabicPeriod"/>
            </a:pPr>
            <a:r>
              <a:rPr lang="en-US" sz="1200">
                <a:latin typeface="Arial"/>
                <a:ea typeface="Arial"/>
                <a:cs typeface="Arial"/>
                <a:sym typeface="Arial"/>
              </a:rPr>
              <a:t>There are 4 main kinds of businesses:</a:t>
            </a:r>
            <a:endParaRPr/>
          </a:p>
          <a:p>
            <a:pPr indent="-228600" lvl="0" marL="228600" marR="0" rtl="0" algn="l">
              <a:lnSpc>
                <a:spcPct val="100000"/>
              </a:lnSpc>
              <a:spcBef>
                <a:spcPts val="0"/>
              </a:spcBef>
              <a:spcAft>
                <a:spcPts val="0"/>
              </a:spcAft>
              <a:buClr>
                <a:schemeClr val="dk1"/>
              </a:buClr>
              <a:buSzPts val="1200"/>
              <a:buFont typeface="Arial"/>
              <a:buAutoNum type="arabicPeriod"/>
            </a:pPr>
            <a:r>
              <a:rPr i="1" lang="en-US" sz="1200">
                <a:latin typeface="Arial"/>
                <a:ea typeface="Arial"/>
                <a:cs typeface="Arial"/>
                <a:sym typeface="Arial"/>
              </a:rPr>
              <a:t> can you group the examples into  the categories of manufacturing, service, retail and agriculture? </a:t>
            </a:r>
            <a:r>
              <a:rPr lang="en-US" sz="1200">
                <a:latin typeface="Arial"/>
                <a:ea typeface="Arial"/>
                <a:cs typeface="Arial"/>
                <a:sym typeface="Arial"/>
              </a:rPr>
              <a:t>Write the  answers on a blackboard or flip chart.</a:t>
            </a:r>
            <a:endParaRPr/>
          </a:p>
          <a:p>
            <a:pPr indent="-228600" lvl="0" marL="228600" marR="0" rtl="0" algn="l">
              <a:lnSpc>
                <a:spcPct val="100000"/>
              </a:lnSpc>
              <a:spcBef>
                <a:spcPts val="0"/>
              </a:spcBef>
              <a:spcAft>
                <a:spcPts val="0"/>
              </a:spcAft>
              <a:buClr>
                <a:schemeClr val="dk1"/>
              </a:buClr>
              <a:buSzPts val="1200"/>
              <a:buFont typeface="Arial"/>
              <a:buAutoNum type="arabicPeriod"/>
            </a:pPr>
            <a:r>
              <a:rPr i="1" lang="en-US" sz="1200">
                <a:latin typeface="Arial"/>
                <a:ea typeface="Arial"/>
                <a:cs typeface="Arial"/>
                <a:sym typeface="Arial"/>
              </a:rPr>
              <a:t> </a:t>
            </a:r>
            <a:r>
              <a:rPr lang="en-US" sz="1200">
                <a:latin typeface="Arial"/>
                <a:ea typeface="Arial"/>
                <a:cs typeface="Arial"/>
                <a:sym typeface="Arial"/>
              </a:rPr>
              <a:t>Popular musicians work for the  music industry and earn an income (livelihood) from their talents. Popular</a:t>
            </a:r>
            <a:endParaRPr sz="1200">
              <a:latin typeface="Arial"/>
              <a:ea typeface="Arial"/>
              <a:cs typeface="Arial"/>
              <a:sym typeface="Arial"/>
            </a:endParaRPr>
          </a:p>
          <a:p>
            <a:pPr indent="-152400" lvl="0" marL="228600" rtl="0" algn="l">
              <a:spcBef>
                <a:spcPts val="0"/>
              </a:spcBef>
              <a:spcAft>
                <a:spcPts val="0"/>
              </a:spcAft>
              <a:buClr>
                <a:schemeClr val="dk1"/>
              </a:buClr>
              <a:buSzPts val="1200"/>
              <a:buFont typeface="Calibri"/>
              <a:buNone/>
            </a:pPr>
            <a:r>
              <a:t/>
            </a:r>
            <a:endParaRPr/>
          </a:p>
        </p:txBody>
      </p:sp>
      <p:sp>
        <p:nvSpPr>
          <p:cNvPr id="797" name="Google Shape;797;p7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4" name="Google Shape;804;p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Step 1: </a:t>
            </a:r>
            <a:r>
              <a:rPr lang="en-US" sz="1200">
                <a:latin typeface="Tahoma"/>
                <a:ea typeface="Tahoma"/>
                <a:cs typeface="Tahoma"/>
                <a:sym typeface="Tahoma"/>
              </a:rPr>
              <a:t>representatives of children parents/guardians, Steering Committee of  the CFS/E and/or school, teachers, caregivers, volunteers and health  workers working in the community. They will be the </a:t>
            </a:r>
            <a:r>
              <a:rPr b="1" lang="en-US" sz="1200">
                <a:latin typeface="Trebuchet MS"/>
                <a:ea typeface="Trebuchet MS"/>
                <a:cs typeface="Trebuchet MS"/>
                <a:sym typeface="Trebuchet MS"/>
              </a:rPr>
              <a:t>advisory </a:t>
            </a:r>
            <a:r>
              <a:rPr lang="en-US" sz="1200">
                <a:latin typeface="Tahoma"/>
                <a:ea typeface="Tahoma"/>
                <a:cs typeface="Tahoma"/>
                <a:sym typeface="Tahoma"/>
              </a:rPr>
              <a:t>group for  the development and implementation of health promotion activities in  the community.</a:t>
            </a:r>
            <a:endParaRPr/>
          </a:p>
          <a:p>
            <a:pPr indent="0" lvl="0" marL="12700" rtl="0" algn="just">
              <a:lnSpc>
                <a:spcPct val="100000"/>
              </a:lnSpc>
              <a:spcBef>
                <a:spcPts val="200"/>
              </a:spcBef>
              <a:spcAft>
                <a:spcPts val="0"/>
              </a:spcAft>
              <a:buNone/>
            </a:pPr>
            <a:r>
              <a:rPr lang="en-US" sz="1200">
                <a:latin typeface="Tahoma"/>
                <a:ea typeface="Tahoma"/>
                <a:cs typeface="Tahoma"/>
                <a:sym typeface="Tahoma"/>
              </a:rPr>
              <a:t>Step 2: </a:t>
            </a:r>
            <a:endParaRPr sz="1200">
              <a:latin typeface="Tahoma"/>
              <a:ea typeface="Tahoma"/>
              <a:cs typeface="Tahoma"/>
              <a:sym typeface="Tahoma"/>
            </a:endParaRPr>
          </a:p>
          <a:p>
            <a:pPr indent="-176530" lvl="0" marL="366395" rtl="0" algn="l">
              <a:lnSpc>
                <a:spcPct val="100000"/>
              </a:lnSpc>
              <a:spcBef>
                <a:spcPts val="200"/>
              </a:spcBef>
              <a:spcAft>
                <a:spcPts val="0"/>
              </a:spcAft>
              <a:buClr>
                <a:schemeClr val="dk1"/>
              </a:buClr>
              <a:buSzPts val="1200"/>
              <a:buFont typeface="Tahoma"/>
              <a:buAutoNum type="arabicParenBoth"/>
            </a:pPr>
            <a:r>
              <a:rPr lang="en-US" sz="1200">
                <a:latin typeface="Tahoma"/>
                <a:ea typeface="Tahoma"/>
                <a:cs typeface="Tahoma"/>
                <a:sym typeface="Tahoma"/>
              </a:rPr>
              <a:t>Are important to them, their siblings and their families</a:t>
            </a:r>
            <a:endParaRPr sz="1200">
              <a:latin typeface="Tahoma"/>
              <a:ea typeface="Tahoma"/>
              <a:cs typeface="Tahoma"/>
              <a:sym typeface="Tahoma"/>
            </a:endParaRPr>
          </a:p>
          <a:p>
            <a:pPr indent="-164464" lvl="0" marL="354330" rtl="0" algn="l">
              <a:lnSpc>
                <a:spcPct val="100000"/>
              </a:lnSpc>
              <a:spcBef>
                <a:spcPts val="200"/>
              </a:spcBef>
              <a:spcAft>
                <a:spcPts val="0"/>
              </a:spcAft>
              <a:buClr>
                <a:schemeClr val="dk1"/>
              </a:buClr>
              <a:buSzPts val="1200"/>
              <a:buFont typeface="Tahoma"/>
              <a:buAutoNum type="arabicParenBoth"/>
            </a:pPr>
            <a:r>
              <a:rPr lang="en-US" sz="1200">
                <a:latin typeface="Tahoma"/>
                <a:ea typeface="Tahoma"/>
                <a:cs typeface="Tahoma"/>
                <a:sym typeface="Tahoma"/>
              </a:rPr>
              <a:t>They can do something about</a:t>
            </a:r>
            <a:endParaRPr/>
          </a:p>
          <a:p>
            <a:pPr indent="-176530" lvl="0" marL="366395" rtl="0" algn="l">
              <a:lnSpc>
                <a:spcPct val="100000"/>
              </a:lnSpc>
              <a:spcBef>
                <a:spcPts val="200"/>
              </a:spcBef>
              <a:spcAft>
                <a:spcPts val="0"/>
              </a:spcAft>
              <a:buClr>
                <a:schemeClr val="dk1"/>
              </a:buClr>
              <a:buSzPts val="1200"/>
              <a:buFont typeface="Tahoma"/>
              <a:buAutoNum type="arabicParenBoth"/>
            </a:pPr>
            <a:r>
              <a:rPr lang="en-US" sz="1200">
                <a:latin typeface="Tahoma"/>
                <a:ea typeface="Tahoma"/>
                <a:cs typeface="Tahoma"/>
                <a:sym typeface="Tahoma"/>
              </a:rPr>
              <a:t>Are fun and interactive</a:t>
            </a:r>
            <a:endParaRPr/>
          </a:p>
          <a:p>
            <a:pPr indent="0" lvl="0" marL="189865" rtl="0" algn="l">
              <a:lnSpc>
                <a:spcPct val="100000"/>
              </a:lnSpc>
              <a:spcBef>
                <a:spcPts val="200"/>
              </a:spcBef>
              <a:spcAft>
                <a:spcPts val="0"/>
              </a:spcAft>
              <a:buClr>
                <a:schemeClr val="dk1"/>
              </a:buClr>
              <a:buSzPts val="1200"/>
              <a:buFont typeface="Tahoma"/>
              <a:buNone/>
            </a:pPr>
            <a:r>
              <a:rPr lang="en-US" sz="1200">
                <a:latin typeface="Tahoma"/>
                <a:ea typeface="Tahoma"/>
                <a:cs typeface="Tahoma"/>
                <a:sym typeface="Tahoma"/>
              </a:rPr>
              <a:t>Step 4: Make a list and  discuss how the advisory group can contribute to the development of  these topics. </a:t>
            </a:r>
            <a:r>
              <a:rPr i="1" lang="en-US" sz="1200">
                <a:latin typeface="Trebuchet MS"/>
                <a:ea typeface="Trebuchet MS"/>
                <a:cs typeface="Trebuchet MS"/>
                <a:sym typeface="Trebuchet MS"/>
              </a:rPr>
              <a:t>How are the learning-groups going to be organized? Will  the children all be doing the same thing, or will some groups be doing  some activities while other groups do others? </a:t>
            </a:r>
            <a:r>
              <a:rPr lang="en-US" sz="1200">
                <a:latin typeface="Tahoma"/>
                <a:ea typeface="Tahoma"/>
                <a:cs typeface="Tahoma"/>
                <a:sym typeface="Tahoma"/>
              </a:rPr>
              <a:t>Important considerations:  activities should be important for the health of children, relevant to their  contexts, easy enough for them to understand, simple enough for them  to do well, and be interesting and fun.</a:t>
            </a:r>
            <a:endParaRPr/>
          </a:p>
          <a:p>
            <a:pPr indent="0" lvl="0" marL="0" rtl="0" algn="l">
              <a:spcBef>
                <a:spcPts val="0"/>
              </a:spcBef>
              <a:spcAft>
                <a:spcPts val="0"/>
              </a:spcAft>
              <a:buNone/>
            </a:pPr>
            <a:r>
              <a:t/>
            </a:r>
            <a:endParaRPr/>
          </a:p>
        </p:txBody>
      </p:sp>
      <p:sp>
        <p:nvSpPr>
          <p:cNvPr id="805" name="Google Shape;805;p7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4" name="Google Shape;814;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ST:3 </a:t>
            </a:r>
            <a:r>
              <a:rPr i="1" lang="en-US" sz="1200">
                <a:latin typeface="Arial"/>
                <a:ea typeface="Arial"/>
                <a:cs typeface="Arial"/>
                <a:sym typeface="Arial"/>
              </a:rPr>
              <a:t>Are there existing health  projects in the community? What are they about? Who is implementing  them? Can you coordinate your activities with them?</a:t>
            </a:r>
            <a:endParaRPr/>
          </a:p>
        </p:txBody>
      </p:sp>
      <p:sp>
        <p:nvSpPr>
          <p:cNvPr id="815" name="Google Shape;815;p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p7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3" name="Google Shape;823;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8" name="Google Shape;828;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Step 2: </a:t>
            </a:r>
            <a:r>
              <a:rPr lang="en-US" sz="1200">
                <a:latin typeface="Tahoma"/>
                <a:ea typeface="Tahoma"/>
                <a:cs typeface="Tahoma"/>
                <a:sym typeface="Tahoma"/>
              </a:rPr>
              <a:t>Discuss with the pupils. </a:t>
            </a:r>
            <a:r>
              <a:rPr i="1" lang="en-US" sz="1200">
                <a:latin typeface="Trebuchet MS"/>
                <a:ea typeface="Trebuchet MS"/>
                <a:cs typeface="Trebuchet MS"/>
                <a:sym typeface="Trebuchet MS"/>
              </a:rPr>
              <a:t>Where does  your family get its drinking water? Is it a clean source? Are there animals  drinking in the same place? Are there latrines nearby?</a:t>
            </a:r>
            <a:endParaRPr/>
          </a:p>
          <a:p>
            <a:pPr indent="0" lvl="0" marL="0" marR="0" rtl="0" algn="l">
              <a:lnSpc>
                <a:spcPct val="100000"/>
              </a:lnSpc>
              <a:spcBef>
                <a:spcPts val="0"/>
              </a:spcBef>
              <a:spcAft>
                <a:spcPts val="0"/>
              </a:spcAft>
              <a:buClr>
                <a:schemeClr val="dk1"/>
              </a:buClr>
              <a:buSzPts val="1200"/>
              <a:buFont typeface="Trebuchet MS"/>
              <a:buNone/>
            </a:pPr>
            <a:r>
              <a:rPr i="1" lang="en-US" sz="1200">
                <a:latin typeface="Trebuchet MS"/>
                <a:ea typeface="Trebuchet MS"/>
                <a:cs typeface="Trebuchet MS"/>
                <a:sym typeface="Trebuchet MS"/>
              </a:rPr>
              <a:t>Step 4: </a:t>
            </a:r>
            <a:r>
              <a:rPr lang="en-US" sz="1200">
                <a:latin typeface="Tahoma"/>
                <a:ea typeface="Tahoma"/>
                <a:cs typeface="Tahoma"/>
                <a:sym typeface="Tahoma"/>
              </a:rPr>
              <a:t>We can keep sources of water safe by preventing  animals and humans from bathing, do the washing, urinating or throwing  rubbish in the source of water that we use for drinking. Water is a natural  resource and it belongs to the community. Everyone is responsible for  keeping the water safe. Animals should have an allocated site where to  drink, far from water sources used by people. At home, we can keep  water in clean containers and use a clean ladle or cup to take water  from the container, making sure that we do not touch the water with our  hands. Use the information in BOX 25 as a reference.</a:t>
            </a:r>
            <a:endParaRPr sz="1200">
              <a:latin typeface="Tahoma"/>
              <a:ea typeface="Tahoma"/>
              <a:cs typeface="Tahoma"/>
              <a:sym typeface="Tahoma"/>
            </a:endParaRPr>
          </a:p>
          <a:p>
            <a:pPr indent="0" lvl="0" marL="0" rtl="0" algn="l">
              <a:spcBef>
                <a:spcPts val="0"/>
              </a:spcBef>
              <a:spcAft>
                <a:spcPts val="0"/>
              </a:spcAft>
              <a:buNone/>
            </a:pPr>
            <a:r>
              <a:t/>
            </a:r>
            <a:endParaRPr/>
          </a:p>
        </p:txBody>
      </p:sp>
      <p:sp>
        <p:nvSpPr>
          <p:cNvPr id="829" name="Google Shape;829;p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9" name="Google Shape;839;p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chemeClr val="dk1"/>
              </a:buClr>
              <a:buSzPts val="1200"/>
              <a:buFont typeface="Arial"/>
              <a:buAutoNum type="arabicPeriod"/>
            </a:pPr>
            <a:r>
              <a:rPr i="1" lang="en-US" sz="1200">
                <a:latin typeface="Arial"/>
                <a:ea typeface="Arial"/>
                <a:cs typeface="Arial"/>
                <a:sym typeface="Arial"/>
              </a:rPr>
              <a:t>Why do we talk about safe water? Can you describe safe water?  </a:t>
            </a:r>
            <a:r>
              <a:rPr lang="en-US" sz="1200">
                <a:latin typeface="Arial"/>
                <a:ea typeface="Arial"/>
                <a:cs typeface="Arial"/>
                <a:sym typeface="Arial"/>
              </a:rPr>
              <a:t>Discuss with the pupils.</a:t>
            </a:r>
            <a:endParaRPr/>
          </a:p>
          <a:p>
            <a:pPr indent="-228600" lvl="0" marL="228600" rtl="0" algn="l">
              <a:spcBef>
                <a:spcPts val="0"/>
              </a:spcBef>
              <a:spcAft>
                <a:spcPts val="0"/>
              </a:spcAft>
              <a:buClr>
                <a:schemeClr val="dk1"/>
              </a:buClr>
              <a:buSzPts val="1200"/>
              <a:buFont typeface="Arial"/>
              <a:buAutoNum type="arabicPeriod"/>
            </a:pPr>
            <a:r>
              <a:rPr i="1" lang="en-US" sz="1200">
                <a:latin typeface="Arial"/>
                <a:ea typeface="Arial"/>
                <a:cs typeface="Arial"/>
                <a:sym typeface="Arial"/>
              </a:rPr>
              <a:t> </a:t>
            </a:r>
            <a:r>
              <a:rPr lang="en-US" sz="1200">
                <a:latin typeface="Arial"/>
                <a:ea typeface="Arial"/>
                <a:cs typeface="Arial"/>
                <a:sym typeface="Arial"/>
              </a:rPr>
              <a:t>Discuss with the pupils and encourage them to come up with their own  answers.</a:t>
            </a:r>
            <a:endParaRPr/>
          </a:p>
          <a:p>
            <a:pPr indent="-228600" lvl="0" marL="228600" rtl="0" algn="l">
              <a:spcBef>
                <a:spcPts val="0"/>
              </a:spcBef>
              <a:spcAft>
                <a:spcPts val="0"/>
              </a:spcAft>
              <a:buClr>
                <a:schemeClr val="dk1"/>
              </a:buClr>
              <a:buSzPts val="1200"/>
              <a:buFont typeface="Arial"/>
              <a:buAutoNum type="arabicPeriod"/>
            </a:pPr>
            <a:r>
              <a:rPr lang="en-US" sz="1200">
                <a:latin typeface="Arial"/>
                <a:ea typeface="Arial"/>
                <a:cs typeface="Arial"/>
                <a:sym typeface="Arial"/>
              </a:rPr>
              <a:t> Encourage the pupils to discuss  what should be represented in the picture.</a:t>
            </a:r>
            <a:endParaRPr/>
          </a:p>
        </p:txBody>
      </p:sp>
      <p:sp>
        <p:nvSpPr>
          <p:cNvPr id="840" name="Google Shape;840;p7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7" name="Google Shape;847;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Trebuchet MS"/>
              <a:buNone/>
            </a:pPr>
            <a:r>
              <a:rPr b="1" lang="en-US" sz="1200">
                <a:latin typeface="Trebuchet MS"/>
                <a:ea typeface="Trebuchet MS"/>
                <a:cs typeface="Trebuchet MS"/>
                <a:sym typeface="Trebuchet MS"/>
              </a:rPr>
              <a:t>Preparation: </a:t>
            </a:r>
            <a:r>
              <a:rPr lang="en-US" sz="1200">
                <a:latin typeface="Tahoma"/>
                <a:ea typeface="Tahoma"/>
                <a:cs typeface="Tahoma"/>
                <a:sym typeface="Tahoma"/>
              </a:rPr>
              <a:t>Introduce the theme: natural disasters. Talk about what  happened during the emergency. Spend time with the children walking  outside the learning environment. Encourage them to observe how their  environment changed after the disaster. Encourage them to pick up  objects that they want to use for a group project. It can be sticks, leaves,  stones, wood, pieces of plastic or metal, paper, cloth, or anything else  they find and want to use.</a:t>
            </a:r>
            <a:endParaRPr sz="1200">
              <a:latin typeface="Tahoma"/>
              <a:ea typeface="Tahoma"/>
              <a:cs typeface="Tahoma"/>
              <a:sym typeface="Tahoma"/>
            </a:endParaRPr>
          </a:p>
          <a:p>
            <a:pPr indent="0" lvl="0" marL="0" rtl="0" algn="l">
              <a:spcBef>
                <a:spcPts val="0"/>
              </a:spcBef>
              <a:spcAft>
                <a:spcPts val="0"/>
              </a:spcAft>
              <a:buNone/>
            </a:pPr>
            <a:r>
              <a:t/>
            </a:r>
            <a:endParaRPr/>
          </a:p>
        </p:txBody>
      </p:sp>
      <p:sp>
        <p:nvSpPr>
          <p:cNvPr id="848" name="Google Shape;848;p7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9" name="Google Shape;859;p8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2. </a:t>
            </a:r>
            <a:r>
              <a:rPr i="1" lang="en-US" sz="1200">
                <a:latin typeface="Arial"/>
                <a:ea typeface="Arial"/>
                <a:cs typeface="Arial"/>
                <a:sym typeface="Arial"/>
              </a:rPr>
              <a:t>Can you give some examples about how we can prevent  natural disasters from happening in the future?</a:t>
            </a:r>
            <a:endParaRPr/>
          </a:p>
          <a:p>
            <a:pPr indent="0" lvl="0" marL="0" rtl="0" algn="l">
              <a:spcBef>
                <a:spcPts val="0"/>
              </a:spcBef>
              <a:spcAft>
                <a:spcPts val="0"/>
              </a:spcAft>
              <a:buNone/>
            </a:pPr>
            <a:r>
              <a:rPr i="1" lang="en-US" sz="1200">
                <a:latin typeface="Arial"/>
                <a:ea typeface="Arial"/>
                <a:cs typeface="Arial"/>
                <a:sym typeface="Arial"/>
              </a:rPr>
              <a:t>3. </a:t>
            </a:r>
            <a:r>
              <a:rPr lang="en-US" sz="1200">
                <a:latin typeface="Arial"/>
                <a:ea typeface="Arial"/>
                <a:cs typeface="Arial"/>
                <a:sym typeface="Arial"/>
              </a:rPr>
              <a:t>Pupils can glue  things onto paper, make a toy, create a game, or tell a story using the  different objects.</a:t>
            </a:r>
            <a:endParaRPr/>
          </a:p>
        </p:txBody>
      </p:sp>
      <p:sp>
        <p:nvSpPr>
          <p:cNvPr id="860" name="Google Shape;860;p8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8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7" name="Google Shape;867;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8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4" name="Google Shape;874;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p8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1" name="Google Shape;881;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p8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8" name="Google Shape;888;p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p8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5" name="Google Shape;895;p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p8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2" name="Google Shape;902;p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p8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9" name="Google Shape;909;p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p8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6" name="Google Shape;916;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p8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3" name="Google Shape;923;p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p9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0" name="Google Shape;930;p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p9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7" name="Google Shape;937;p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p9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2" name="Google Shape;942;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p9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9" name="Google Shape;949;p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9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5" name="Google Shape;955;p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p9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4" name="Google Shape;964;p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p9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2" name="Google Shape;972;p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p9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9" name="Google Shape;979;p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p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6" name="Google Shape;986;p9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chemeClr val="dk1"/>
              </a:buClr>
              <a:buSzPts val="1200"/>
              <a:buFont typeface="Calibri"/>
              <a:buAutoNum type="arabicPeriod"/>
            </a:pPr>
            <a:r>
              <a:rPr lang="en-US" sz="1200"/>
              <a:t>Ask the pupils:  At what time do we start classes every day? How do we know the time? How to we tell the time? What is the difference between Morning and Evening between Day and Night ? </a:t>
            </a:r>
            <a:endParaRPr/>
          </a:p>
          <a:p>
            <a:pPr indent="-228600" lvl="0" marL="228600" rtl="0" algn="l">
              <a:spcBef>
                <a:spcPts val="0"/>
              </a:spcBef>
              <a:spcAft>
                <a:spcPts val="0"/>
              </a:spcAft>
              <a:buClr>
                <a:schemeClr val="dk1"/>
              </a:buClr>
              <a:buSzPts val="1200"/>
              <a:buFont typeface="Calibri"/>
              <a:buAutoNum type="arabicPeriod"/>
            </a:pPr>
            <a:r>
              <a:rPr lang="en-US" sz="1200"/>
              <a:t>Internationally, We write Hours as Follows, Staring at 1:00 in the Morning and the Ending at Mid night: 1:00 to 12:00 (Noon) </a:t>
            </a:r>
            <a:endParaRPr/>
          </a:p>
          <a:p>
            <a:pPr indent="-228600" lvl="0" marL="228600" rtl="0" algn="l">
              <a:spcBef>
                <a:spcPts val="0"/>
              </a:spcBef>
              <a:spcAft>
                <a:spcPts val="0"/>
              </a:spcAft>
              <a:buClr>
                <a:schemeClr val="dk1"/>
              </a:buClr>
              <a:buSzPts val="1200"/>
              <a:buFont typeface="Calibri"/>
              <a:buAutoNum type="arabicPeriod"/>
            </a:pPr>
            <a:r>
              <a:rPr lang="en-US" sz="1200"/>
              <a:t>The big hand indicates the minutes and the small hand indicates the hours. How many minutes are in 1 Hour? How many Seconds are in 1 Minutes ? STEP</a:t>
            </a:r>
            <a:endParaRPr/>
          </a:p>
        </p:txBody>
      </p:sp>
      <p:sp>
        <p:nvSpPr>
          <p:cNvPr id="987" name="Google Shape;987;p9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p9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6" name="Google Shape;996;p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3" name="Shape 43"/>
        <p:cNvGrpSpPr/>
        <p:nvPr/>
      </p:nvGrpSpPr>
      <p:grpSpPr>
        <a:xfrm>
          <a:off x="0" y="0"/>
          <a:ext cx="0" cy="0"/>
          <a:chOff x="0" y="0"/>
          <a:chExt cx="0" cy="0"/>
        </a:xfrm>
      </p:grpSpPr>
      <p:sp>
        <p:nvSpPr>
          <p:cNvPr id="44" name="Google Shape;44;p101"/>
          <p:cNvSpPr txBox="1"/>
          <p:nvPr>
            <p:ph type="ctrTitle"/>
          </p:nvPr>
        </p:nvSpPr>
        <p:spPr>
          <a:xfrm>
            <a:off x="2589213" y="2514600"/>
            <a:ext cx="8915399" cy="226278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Times New Roman"/>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01"/>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800"/>
              <a:buNone/>
              <a:defRPr>
                <a:solidFill>
                  <a:srgbClr val="595959"/>
                </a:solidFill>
              </a:defRPr>
            </a:lvl1pPr>
            <a:lvl2pPr lvl="1" algn="ctr">
              <a:spcBef>
                <a:spcPts val="1000"/>
              </a:spcBef>
              <a:spcAft>
                <a:spcPts val="0"/>
              </a:spcAft>
              <a:buSzPts val="1600"/>
              <a:buNone/>
              <a:defRPr>
                <a:solidFill>
                  <a:srgbClr val="888888"/>
                </a:solidFill>
              </a:defRPr>
            </a:lvl2pPr>
            <a:lvl3pPr lvl="2" algn="ctr">
              <a:spcBef>
                <a:spcPts val="1000"/>
              </a:spcBef>
              <a:spcAft>
                <a:spcPts val="0"/>
              </a:spcAft>
              <a:buSzPts val="1400"/>
              <a:buNone/>
              <a:defRPr>
                <a:solidFill>
                  <a:srgbClr val="888888"/>
                </a:solidFill>
              </a:defRPr>
            </a:lvl3pPr>
            <a:lvl4pPr lvl="3" algn="ctr">
              <a:spcBef>
                <a:spcPts val="1000"/>
              </a:spcBef>
              <a:spcAft>
                <a:spcPts val="0"/>
              </a:spcAft>
              <a:buSzPts val="1200"/>
              <a:buNone/>
              <a:defRPr>
                <a:solidFill>
                  <a:srgbClr val="888888"/>
                </a:solidFill>
              </a:defRPr>
            </a:lvl4pPr>
            <a:lvl5pPr lvl="4" algn="ctr">
              <a:spcBef>
                <a:spcPts val="1000"/>
              </a:spcBef>
              <a:spcAft>
                <a:spcPts val="0"/>
              </a:spcAft>
              <a:buSzPts val="12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p:txBody>
      </p:sp>
      <p:sp>
        <p:nvSpPr>
          <p:cNvPr id="46" name="Google Shape;46;p10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0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0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01"/>
          <p:cNvSpPr txBox="1"/>
          <p:nvPr>
            <p:ph idx="12" type="sldNum"/>
          </p:nvPr>
        </p:nvSpPr>
        <p:spPr>
          <a:xfrm>
            <a:off x="531812" y="4529540"/>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split orient="vert"/>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02"/>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02"/>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53" name="Google Shape;53;p10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0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02"/>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02"/>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split orient="vert"/>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7" name="Shape 57"/>
        <p:cNvGrpSpPr/>
        <p:nvPr/>
      </p:nvGrpSpPr>
      <p:grpSpPr>
        <a:xfrm>
          <a:off x="0" y="0"/>
          <a:ext cx="0" cy="0"/>
          <a:chOff x="0" y="0"/>
          <a:chExt cx="0" cy="0"/>
        </a:xfrm>
      </p:grpSpPr>
      <p:sp>
        <p:nvSpPr>
          <p:cNvPr id="58" name="Google Shape;58;p103"/>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3"/>
          <p:cNvSpPr txBox="1"/>
          <p:nvPr>
            <p:ph idx="1" type="body"/>
          </p:nvPr>
        </p:nvSpPr>
        <p:spPr>
          <a:xfrm>
            <a:off x="2939373" y="1972703"/>
            <a:ext cx="3992732"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60" name="Google Shape;60;p103"/>
          <p:cNvSpPr txBox="1"/>
          <p:nvPr>
            <p:ph idx="2" type="body"/>
          </p:nvPr>
        </p:nvSpPr>
        <p:spPr>
          <a:xfrm>
            <a:off x="2589212" y="2548966"/>
            <a:ext cx="4342893" cy="335406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61" name="Google Shape;61;p103"/>
          <p:cNvSpPr txBox="1"/>
          <p:nvPr>
            <p:ph idx="3" type="body"/>
          </p:nvPr>
        </p:nvSpPr>
        <p:spPr>
          <a:xfrm>
            <a:off x="7506629" y="1969475"/>
            <a:ext cx="3999001"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62" name="Google Shape;62;p103"/>
          <p:cNvSpPr txBox="1"/>
          <p:nvPr>
            <p:ph idx="4" type="body"/>
          </p:nvPr>
        </p:nvSpPr>
        <p:spPr>
          <a:xfrm>
            <a:off x="7166957" y="2545738"/>
            <a:ext cx="4338674" cy="335406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63" name="Google Shape;63;p10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0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03"/>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03"/>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split orient="vert"/>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7" name="Shape 67"/>
        <p:cNvGrpSpPr/>
        <p:nvPr/>
      </p:nvGrpSpPr>
      <p:grpSpPr>
        <a:xfrm>
          <a:off x="0" y="0"/>
          <a:ext cx="0" cy="0"/>
          <a:chOff x="0" y="0"/>
          <a:chExt cx="0" cy="0"/>
        </a:xfrm>
      </p:grpSpPr>
      <p:sp>
        <p:nvSpPr>
          <p:cNvPr id="68" name="Google Shape;68;p104"/>
          <p:cNvSpPr txBox="1"/>
          <p:nvPr>
            <p:ph type="title"/>
          </p:nvPr>
        </p:nvSpPr>
        <p:spPr>
          <a:xfrm>
            <a:off x="2589212" y="446088"/>
            <a:ext cx="3505199" cy="97631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2000"/>
              <a:buFont typeface="Times New Roman"/>
              <a:buNone/>
              <a:defRPr b="0"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04"/>
          <p:cNvSpPr txBox="1"/>
          <p:nvPr>
            <p:ph idx="1" type="body"/>
          </p:nvPr>
        </p:nvSpPr>
        <p:spPr>
          <a:xfrm>
            <a:off x="6323012" y="446088"/>
            <a:ext cx="5181600" cy="5414963"/>
          </a:xfrm>
          <a:prstGeom prst="rect">
            <a:avLst/>
          </a:prstGeom>
          <a:noFill/>
          <a:ln>
            <a:noFill/>
          </a:ln>
        </p:spPr>
        <p:txBody>
          <a:bodyPr anchorCtr="0" anchor="ctr"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70" name="Google Shape;70;p104"/>
          <p:cNvSpPr txBox="1"/>
          <p:nvPr>
            <p:ph idx="2" type="body"/>
          </p:nvPr>
        </p:nvSpPr>
        <p:spPr>
          <a:xfrm>
            <a:off x="2589212" y="1598613"/>
            <a:ext cx="3505199" cy="4262436"/>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00"/>
              <a:buNone/>
              <a:defRPr sz="14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71" name="Google Shape;71;p10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04"/>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04"/>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split orient="vert"/>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5" name="Shape 75"/>
        <p:cNvGrpSpPr/>
        <p:nvPr/>
      </p:nvGrpSpPr>
      <p:grpSpPr>
        <a:xfrm>
          <a:off x="0" y="0"/>
          <a:ext cx="0" cy="0"/>
          <a:chOff x="0" y="0"/>
          <a:chExt cx="0" cy="0"/>
        </a:xfrm>
      </p:grpSpPr>
      <p:sp>
        <p:nvSpPr>
          <p:cNvPr id="76" name="Google Shape;76;p105"/>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05"/>
          <p:cNvSpPr txBox="1"/>
          <p:nvPr>
            <p:ph idx="1" type="body"/>
          </p:nvPr>
        </p:nvSpPr>
        <p:spPr>
          <a:xfrm>
            <a:off x="2589212" y="2133600"/>
            <a:ext cx="4313864"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78" name="Google Shape;78;p105"/>
          <p:cNvSpPr txBox="1"/>
          <p:nvPr>
            <p:ph idx="2" type="body"/>
          </p:nvPr>
        </p:nvSpPr>
        <p:spPr>
          <a:xfrm>
            <a:off x="7190747" y="2126222"/>
            <a:ext cx="4313864"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79" name="Google Shape;79;p10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0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05"/>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05"/>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split orient="vert"/>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3" name="Shape 83"/>
        <p:cNvGrpSpPr/>
        <p:nvPr/>
      </p:nvGrpSpPr>
      <p:grpSpPr>
        <a:xfrm>
          <a:off x="0" y="0"/>
          <a:ext cx="0" cy="0"/>
          <a:chOff x="0" y="0"/>
          <a:chExt cx="0" cy="0"/>
        </a:xfrm>
      </p:grpSpPr>
      <p:sp>
        <p:nvSpPr>
          <p:cNvPr id="84" name="Google Shape;84;p106"/>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4000"/>
              <a:buFont typeface="Times New Roman"/>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06"/>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2000"/>
              <a:buNone/>
              <a:defRPr sz="20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86" name="Google Shape;86;p10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0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06"/>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06"/>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split orient="vert"/>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0" name="Shape 90"/>
        <p:cNvGrpSpPr/>
        <p:nvPr/>
      </p:nvGrpSpPr>
      <p:grpSpPr>
        <a:xfrm>
          <a:off x="0" y="0"/>
          <a:ext cx="0" cy="0"/>
          <a:chOff x="0" y="0"/>
          <a:chExt cx="0" cy="0"/>
        </a:xfrm>
      </p:grpSpPr>
      <p:sp>
        <p:nvSpPr>
          <p:cNvPr id="91" name="Google Shape;91;p107"/>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10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0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07"/>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07"/>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split orient="vert"/>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6" name="Shape 96"/>
        <p:cNvGrpSpPr/>
        <p:nvPr/>
      </p:nvGrpSpPr>
      <p:grpSpPr>
        <a:xfrm>
          <a:off x="0" y="0"/>
          <a:ext cx="0" cy="0"/>
          <a:chOff x="0" y="0"/>
          <a:chExt cx="0" cy="0"/>
        </a:xfrm>
      </p:grpSpPr>
      <p:sp>
        <p:nvSpPr>
          <p:cNvPr id="97" name="Google Shape;97;p10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0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08"/>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08"/>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split orient="vert"/>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1" name="Shape 101"/>
        <p:cNvGrpSpPr/>
        <p:nvPr/>
      </p:nvGrpSpPr>
      <p:grpSpPr>
        <a:xfrm>
          <a:off x="0" y="0"/>
          <a:ext cx="0" cy="0"/>
          <a:chOff x="0" y="0"/>
          <a:chExt cx="0" cy="0"/>
        </a:xfrm>
      </p:grpSpPr>
      <p:sp>
        <p:nvSpPr>
          <p:cNvPr id="102" name="Google Shape;102;p109"/>
          <p:cNvSpPr txBox="1"/>
          <p:nvPr>
            <p:ph type="title"/>
          </p:nvPr>
        </p:nvSpPr>
        <p:spPr>
          <a:xfrm>
            <a:off x="2589213" y="4800600"/>
            <a:ext cx="8915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2400"/>
              <a:buFont typeface="Times New Roman"/>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09"/>
          <p:cNvSpPr/>
          <p:nvPr>
            <p:ph idx="2" type="pic"/>
          </p:nvPr>
        </p:nvSpPr>
        <p:spPr>
          <a:xfrm>
            <a:off x="2589212" y="634965"/>
            <a:ext cx="8915400" cy="3854970"/>
          </a:xfrm>
          <a:prstGeom prst="rect">
            <a:avLst/>
          </a:prstGeom>
          <a:noFill/>
          <a:ln>
            <a:noFill/>
          </a:ln>
        </p:spPr>
      </p:sp>
      <p:sp>
        <p:nvSpPr>
          <p:cNvPr id="104" name="Google Shape;104;p109"/>
          <p:cNvSpPr txBox="1"/>
          <p:nvPr>
            <p:ph idx="1" type="body"/>
          </p:nvPr>
        </p:nvSpPr>
        <p:spPr>
          <a:xfrm>
            <a:off x="2589213" y="5367338"/>
            <a:ext cx="8915400"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200"/>
              <a:buNone/>
              <a:defRPr sz="12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105" name="Google Shape;105;p10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0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09"/>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09"/>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split orient="vert"/>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09" name="Shape 109"/>
        <p:cNvGrpSpPr/>
        <p:nvPr/>
      </p:nvGrpSpPr>
      <p:grpSpPr>
        <a:xfrm>
          <a:off x="0" y="0"/>
          <a:ext cx="0" cy="0"/>
          <a:chOff x="0" y="0"/>
          <a:chExt cx="0" cy="0"/>
        </a:xfrm>
      </p:grpSpPr>
      <p:sp>
        <p:nvSpPr>
          <p:cNvPr id="110" name="Google Shape;110;p110"/>
          <p:cNvSpPr txBox="1"/>
          <p:nvPr>
            <p:ph type="title"/>
          </p:nvPr>
        </p:nvSpPr>
        <p:spPr>
          <a:xfrm>
            <a:off x="2589212" y="609600"/>
            <a:ext cx="8915399" cy="311704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Times New Roman"/>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110"/>
          <p:cNvSpPr txBox="1"/>
          <p:nvPr>
            <p:ph idx="1"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12" name="Google Shape;112;p11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1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10"/>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0"/>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split orient="vert"/>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16" name="Shape 116"/>
        <p:cNvGrpSpPr/>
        <p:nvPr/>
      </p:nvGrpSpPr>
      <p:grpSpPr>
        <a:xfrm>
          <a:off x="0" y="0"/>
          <a:ext cx="0" cy="0"/>
          <a:chOff x="0" y="0"/>
          <a:chExt cx="0" cy="0"/>
        </a:xfrm>
      </p:grpSpPr>
      <p:sp>
        <p:nvSpPr>
          <p:cNvPr id="117" name="Google Shape;117;p111"/>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Times New Roman"/>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111"/>
          <p:cNvSpPr txBox="1"/>
          <p:nvPr>
            <p:ph idx="1" type="body"/>
          </p:nvPr>
        </p:nvSpPr>
        <p:spPr>
          <a:xfrm>
            <a:off x="3275012" y="3505200"/>
            <a:ext cx="753655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600"/>
              <a:buFont typeface="Arial"/>
              <a:buNone/>
              <a:defRPr sz="1600">
                <a:solidFill>
                  <a:srgbClr val="7F7F7F"/>
                </a:solidFill>
              </a:defRPr>
            </a:lvl1pPr>
            <a:lvl2pPr indent="-228600" lvl="1" marL="914400" algn="l">
              <a:spcBef>
                <a:spcPts val="1000"/>
              </a:spcBef>
              <a:spcAft>
                <a:spcPts val="0"/>
              </a:spcAft>
              <a:buSzPts val="1600"/>
              <a:buFont typeface="Arial"/>
              <a:buNone/>
              <a:defRPr/>
            </a:lvl2pPr>
            <a:lvl3pPr indent="-228600" lvl="2" marL="1371600" algn="l">
              <a:spcBef>
                <a:spcPts val="1000"/>
              </a:spcBef>
              <a:spcAft>
                <a:spcPts val="0"/>
              </a:spcAft>
              <a:buSzPts val="1400"/>
              <a:buFont typeface="Arial"/>
              <a:buNone/>
              <a:defRPr/>
            </a:lvl3pPr>
            <a:lvl4pPr indent="-228600" lvl="3" marL="1828800" algn="l">
              <a:spcBef>
                <a:spcPts val="1000"/>
              </a:spcBef>
              <a:spcAft>
                <a:spcPts val="0"/>
              </a:spcAft>
              <a:buSzPts val="1200"/>
              <a:buFont typeface="Arial"/>
              <a:buNone/>
              <a:defRPr/>
            </a:lvl4pPr>
            <a:lvl5pPr indent="-228600" lvl="4" marL="2286000" algn="l">
              <a:spcBef>
                <a:spcPts val="1000"/>
              </a:spcBef>
              <a:spcAft>
                <a:spcPts val="0"/>
              </a:spcAft>
              <a:buSzPts val="1200"/>
              <a:buFont typeface="Arial"/>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19" name="Google Shape;119;p111"/>
          <p:cNvSpPr txBox="1"/>
          <p:nvPr>
            <p:ph idx="2"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20" name="Google Shape;120;p11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11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111"/>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1"/>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4" name="Google Shape;124;p111"/>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
        <p:nvSpPr>
          <p:cNvPr id="125" name="Google Shape;125;p111"/>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transition spd="slow" p14:dur="1500">
    <p:split orient="vert"/>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26" name="Shape 126"/>
        <p:cNvGrpSpPr/>
        <p:nvPr/>
      </p:nvGrpSpPr>
      <p:grpSpPr>
        <a:xfrm>
          <a:off x="0" y="0"/>
          <a:ext cx="0" cy="0"/>
          <a:chOff x="0" y="0"/>
          <a:chExt cx="0" cy="0"/>
        </a:xfrm>
      </p:grpSpPr>
      <p:sp>
        <p:nvSpPr>
          <p:cNvPr id="127" name="Google Shape;127;p112"/>
          <p:cNvSpPr txBox="1"/>
          <p:nvPr>
            <p:ph type="title"/>
          </p:nvPr>
        </p:nvSpPr>
        <p:spPr>
          <a:xfrm>
            <a:off x="2589213" y="2438400"/>
            <a:ext cx="8915400" cy="272484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4800"/>
              <a:buFont typeface="Times New Roman"/>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112"/>
          <p:cNvSpPr txBox="1"/>
          <p:nvPr>
            <p:ph idx="1"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29" name="Google Shape;129;p11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1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12"/>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12"/>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split orient="vert"/>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33" name="Shape 133"/>
        <p:cNvGrpSpPr/>
        <p:nvPr/>
      </p:nvGrpSpPr>
      <p:grpSpPr>
        <a:xfrm>
          <a:off x="0" y="0"/>
          <a:ext cx="0" cy="0"/>
          <a:chOff x="0" y="0"/>
          <a:chExt cx="0" cy="0"/>
        </a:xfrm>
      </p:grpSpPr>
      <p:sp>
        <p:nvSpPr>
          <p:cNvPr id="134" name="Google Shape;134;p113"/>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Times New Roman"/>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113"/>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Font typeface="Arial"/>
              <a:buNone/>
              <a:defRPr sz="2400">
                <a:solidFill>
                  <a:schemeClr val="accent1"/>
                </a:solidFill>
              </a:defRPr>
            </a:lvl1pPr>
            <a:lvl2pPr indent="-228600" lvl="1" marL="914400" algn="l">
              <a:spcBef>
                <a:spcPts val="1000"/>
              </a:spcBef>
              <a:spcAft>
                <a:spcPts val="0"/>
              </a:spcAft>
              <a:buSzPts val="1600"/>
              <a:buFont typeface="Arial"/>
              <a:buNone/>
              <a:defRPr/>
            </a:lvl2pPr>
            <a:lvl3pPr indent="-228600" lvl="2" marL="1371600" algn="l">
              <a:spcBef>
                <a:spcPts val="1000"/>
              </a:spcBef>
              <a:spcAft>
                <a:spcPts val="0"/>
              </a:spcAft>
              <a:buSzPts val="1400"/>
              <a:buFont typeface="Arial"/>
              <a:buNone/>
              <a:defRPr/>
            </a:lvl3pPr>
            <a:lvl4pPr indent="-228600" lvl="3" marL="1828800" algn="l">
              <a:spcBef>
                <a:spcPts val="1000"/>
              </a:spcBef>
              <a:spcAft>
                <a:spcPts val="0"/>
              </a:spcAft>
              <a:buSzPts val="1200"/>
              <a:buFont typeface="Arial"/>
              <a:buNone/>
              <a:defRPr/>
            </a:lvl4pPr>
            <a:lvl5pPr indent="-228600" lvl="4" marL="2286000" algn="l">
              <a:spcBef>
                <a:spcPts val="1000"/>
              </a:spcBef>
              <a:spcAft>
                <a:spcPts val="0"/>
              </a:spcAft>
              <a:buSzPts val="1200"/>
              <a:buFont typeface="Arial"/>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36" name="Google Shape;136;p113"/>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37" name="Google Shape;137;p11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11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113"/>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13"/>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1" name="Google Shape;141;p113"/>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
        <p:nvSpPr>
          <p:cNvPr id="142" name="Google Shape;142;p113"/>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transition spd="slow" p14:dur="1500">
    <p:split orient="vert"/>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43" name="Shape 143"/>
        <p:cNvGrpSpPr/>
        <p:nvPr/>
      </p:nvGrpSpPr>
      <p:grpSpPr>
        <a:xfrm>
          <a:off x="0" y="0"/>
          <a:ext cx="0" cy="0"/>
          <a:chOff x="0" y="0"/>
          <a:chExt cx="0" cy="0"/>
        </a:xfrm>
      </p:grpSpPr>
      <p:sp>
        <p:nvSpPr>
          <p:cNvPr id="144" name="Google Shape;144;p114"/>
          <p:cNvSpPr txBox="1"/>
          <p:nvPr>
            <p:ph type="title"/>
          </p:nvPr>
        </p:nvSpPr>
        <p:spPr>
          <a:xfrm>
            <a:off x="2589212" y="627407"/>
            <a:ext cx="8915399" cy="288002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Times New Roman"/>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114"/>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Font typeface="Arial"/>
              <a:buNone/>
              <a:defRPr sz="2400">
                <a:solidFill>
                  <a:schemeClr val="accent1"/>
                </a:solidFill>
              </a:defRPr>
            </a:lvl1pPr>
            <a:lvl2pPr indent="-228600" lvl="1" marL="914400" algn="l">
              <a:spcBef>
                <a:spcPts val="1000"/>
              </a:spcBef>
              <a:spcAft>
                <a:spcPts val="0"/>
              </a:spcAft>
              <a:buSzPts val="1600"/>
              <a:buFont typeface="Arial"/>
              <a:buNone/>
              <a:defRPr/>
            </a:lvl2pPr>
            <a:lvl3pPr indent="-228600" lvl="2" marL="1371600" algn="l">
              <a:spcBef>
                <a:spcPts val="1000"/>
              </a:spcBef>
              <a:spcAft>
                <a:spcPts val="0"/>
              </a:spcAft>
              <a:buSzPts val="1400"/>
              <a:buFont typeface="Arial"/>
              <a:buNone/>
              <a:defRPr/>
            </a:lvl3pPr>
            <a:lvl4pPr indent="-228600" lvl="3" marL="1828800" algn="l">
              <a:spcBef>
                <a:spcPts val="1000"/>
              </a:spcBef>
              <a:spcAft>
                <a:spcPts val="0"/>
              </a:spcAft>
              <a:buSzPts val="1200"/>
              <a:buFont typeface="Arial"/>
              <a:buNone/>
              <a:defRPr/>
            </a:lvl4pPr>
            <a:lvl5pPr indent="-228600" lvl="4" marL="2286000" algn="l">
              <a:spcBef>
                <a:spcPts val="1000"/>
              </a:spcBef>
              <a:spcAft>
                <a:spcPts val="0"/>
              </a:spcAft>
              <a:buSzPts val="1200"/>
              <a:buFont typeface="Arial"/>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46" name="Google Shape;146;p114"/>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47" name="Google Shape;147;p11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11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114"/>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4"/>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split orient="vert"/>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1" name="Shape 151"/>
        <p:cNvGrpSpPr/>
        <p:nvPr/>
      </p:nvGrpSpPr>
      <p:grpSpPr>
        <a:xfrm>
          <a:off x="0" y="0"/>
          <a:ext cx="0" cy="0"/>
          <a:chOff x="0" y="0"/>
          <a:chExt cx="0" cy="0"/>
        </a:xfrm>
      </p:grpSpPr>
      <p:sp>
        <p:nvSpPr>
          <p:cNvPr id="152" name="Google Shape;152;p115"/>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115"/>
          <p:cNvSpPr txBox="1"/>
          <p:nvPr>
            <p:ph idx="1" type="body"/>
          </p:nvPr>
        </p:nvSpPr>
        <p:spPr>
          <a:xfrm rot="5400000">
            <a:off x="5103812" y="-381000"/>
            <a:ext cx="3886200" cy="891540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54" name="Google Shape;154;p11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11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115"/>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5"/>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split orient="vert"/>
  </p:transition>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8" name="Shape 158"/>
        <p:cNvGrpSpPr/>
        <p:nvPr/>
      </p:nvGrpSpPr>
      <p:grpSpPr>
        <a:xfrm>
          <a:off x="0" y="0"/>
          <a:ext cx="0" cy="0"/>
          <a:chOff x="0" y="0"/>
          <a:chExt cx="0" cy="0"/>
        </a:xfrm>
      </p:grpSpPr>
      <p:sp>
        <p:nvSpPr>
          <p:cNvPr id="159" name="Google Shape;159;p116"/>
          <p:cNvSpPr txBox="1"/>
          <p:nvPr>
            <p:ph type="title"/>
          </p:nvPr>
        </p:nvSpPr>
        <p:spPr>
          <a:xfrm rot="5400000">
            <a:off x="7756704" y="2165513"/>
            <a:ext cx="5283817" cy="2207601"/>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116"/>
          <p:cNvSpPr txBox="1"/>
          <p:nvPr>
            <p:ph idx="1" type="body"/>
          </p:nvPr>
        </p:nvSpPr>
        <p:spPr>
          <a:xfrm rot="5400000">
            <a:off x="3185803" y="30814"/>
            <a:ext cx="5283817" cy="647700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61" name="Google Shape;161;p11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11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116"/>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16"/>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split orient="vert"/>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DDE6C3"/>
            </a:gs>
          </a:gsLst>
          <a:path path="circle">
            <a:fillToRect b="100%" r="100%"/>
          </a:path>
          <a:tileRect l="-100%" t="-100%"/>
        </a:gradFill>
      </p:bgPr>
    </p:bg>
    <p:spTree>
      <p:nvGrpSpPr>
        <p:cNvPr id="9" name="Shape 9"/>
        <p:cNvGrpSpPr/>
        <p:nvPr/>
      </p:nvGrpSpPr>
      <p:grpSpPr>
        <a:xfrm>
          <a:off x="0" y="0"/>
          <a:ext cx="0" cy="0"/>
          <a:chOff x="0" y="0"/>
          <a:chExt cx="0" cy="0"/>
        </a:xfrm>
      </p:grpSpPr>
      <p:grpSp>
        <p:nvGrpSpPr>
          <p:cNvPr id="10" name="Google Shape;10;p100"/>
          <p:cNvGrpSpPr/>
          <p:nvPr/>
        </p:nvGrpSpPr>
        <p:grpSpPr>
          <a:xfrm>
            <a:off x="1" y="228600"/>
            <a:ext cx="2851516" cy="6638628"/>
            <a:chOff x="2487613" y="285750"/>
            <a:chExt cx="2428875" cy="5654676"/>
          </a:xfrm>
        </p:grpSpPr>
        <p:sp>
          <p:nvSpPr>
            <p:cNvPr id="11" name="Google Shape;11;p100"/>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00"/>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00"/>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00"/>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00"/>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00"/>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00"/>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00"/>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00"/>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00"/>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00"/>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00"/>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100"/>
          <p:cNvGrpSpPr/>
          <p:nvPr/>
        </p:nvGrpSpPr>
        <p:grpSpPr>
          <a:xfrm>
            <a:off x="27221" y="-786"/>
            <a:ext cx="2356674" cy="6854039"/>
            <a:chOff x="6627813" y="194833"/>
            <a:chExt cx="1952625" cy="5678918"/>
          </a:xfrm>
        </p:grpSpPr>
        <p:sp>
          <p:nvSpPr>
            <p:cNvPr id="24" name="Google Shape;24;p100"/>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00"/>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00"/>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00"/>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00"/>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00"/>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00"/>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00"/>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00"/>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00"/>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00"/>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00"/>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100"/>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00"/>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rgbClr val="262626"/>
              </a:buClr>
              <a:buSzPts val="3600"/>
              <a:buFont typeface="Times New Roman"/>
              <a:buNone/>
              <a:defRPr b="0" i="0" sz="3600" u="none" cap="none" strike="noStrike">
                <a:solidFill>
                  <a:srgbClr val="262626"/>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38" name="Google Shape;38;p100"/>
          <p:cNvSpPr txBox="1"/>
          <p:nvPr>
            <p:ph idx="1" type="body"/>
          </p:nvPr>
        </p:nvSpPr>
        <p:spPr>
          <a:xfrm>
            <a:off x="2589212" y="2133600"/>
            <a:ext cx="8915400" cy="3886200"/>
          </a:xfrm>
          <a:prstGeom prst="rect">
            <a:avLst/>
          </a:prstGeom>
          <a:noFill/>
          <a:ln>
            <a:noFill/>
          </a:ln>
        </p:spPr>
        <p:txBody>
          <a:bodyPr anchorCtr="0" anchor="t" bIns="45700" lIns="91425" spcFirstLastPara="1" rIns="91425" wrap="square" tIns="45700">
            <a:normAutofit/>
          </a:bodyPr>
          <a:lstStyle>
            <a:lvl1pPr indent="-342900" lvl="0" marL="457200" marR="0" rtl="0" algn="l">
              <a:spcBef>
                <a:spcPts val="1000"/>
              </a:spcBef>
              <a:spcAft>
                <a:spcPts val="0"/>
              </a:spcAft>
              <a:buClr>
                <a:schemeClr val="accent1"/>
              </a:buClr>
              <a:buSzPts val="1800"/>
              <a:buFont typeface="Noto Sans Symbols"/>
              <a:buChar char="🠶"/>
              <a:defRPr b="0" i="0" sz="1800" u="none" cap="none" strike="noStrike">
                <a:solidFill>
                  <a:srgbClr val="3F3F3F"/>
                </a:solidFill>
                <a:latin typeface="Arial"/>
                <a:ea typeface="Arial"/>
                <a:cs typeface="Arial"/>
                <a:sym typeface="Arial"/>
              </a:defRPr>
            </a:lvl1pPr>
            <a:lvl2pPr indent="-330200" lvl="1" marL="914400" marR="0" rtl="0" algn="l">
              <a:spcBef>
                <a:spcPts val="1000"/>
              </a:spcBef>
              <a:spcAft>
                <a:spcPts val="0"/>
              </a:spcAft>
              <a:buClr>
                <a:schemeClr val="accent1"/>
              </a:buClr>
              <a:buSzPts val="1600"/>
              <a:buFont typeface="Noto Sans Symbols"/>
              <a:buChar char="🠶"/>
              <a:defRPr b="0" i="0" sz="1600" u="none" cap="none" strike="noStrike">
                <a:solidFill>
                  <a:srgbClr val="3F3F3F"/>
                </a:solidFill>
                <a:latin typeface="Arial"/>
                <a:ea typeface="Arial"/>
                <a:cs typeface="Arial"/>
                <a:sym typeface="Arial"/>
              </a:defRPr>
            </a:lvl2pPr>
            <a:lvl3pPr indent="-317500" lvl="2" marL="1371600" marR="0" rtl="0" algn="l">
              <a:spcBef>
                <a:spcPts val="1000"/>
              </a:spcBef>
              <a:spcAft>
                <a:spcPts val="0"/>
              </a:spcAft>
              <a:buClr>
                <a:schemeClr val="accent1"/>
              </a:buClr>
              <a:buSzPts val="1400"/>
              <a:buFont typeface="Noto Sans Symbols"/>
              <a:buChar char="🠶"/>
              <a:defRPr b="0" i="0" sz="1400" u="none" cap="none" strike="noStrike">
                <a:solidFill>
                  <a:srgbClr val="3F3F3F"/>
                </a:solidFill>
                <a:latin typeface="Arial"/>
                <a:ea typeface="Arial"/>
                <a:cs typeface="Arial"/>
                <a:sym typeface="Arial"/>
              </a:defRPr>
            </a:lvl3pPr>
            <a:lvl4pPr indent="-304800" lvl="3" marL="1828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Arial"/>
                <a:ea typeface="Arial"/>
                <a:cs typeface="Arial"/>
                <a:sym typeface="Arial"/>
              </a:defRPr>
            </a:lvl4pPr>
            <a:lvl5pPr indent="-304800" lvl="4" marL="22860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Arial"/>
                <a:ea typeface="Arial"/>
                <a:cs typeface="Arial"/>
                <a:sym typeface="Arial"/>
              </a:defRPr>
            </a:lvl5pPr>
            <a:lvl6pPr indent="-304800" lvl="5" marL="27432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Arial"/>
                <a:ea typeface="Arial"/>
                <a:cs typeface="Arial"/>
                <a:sym typeface="Arial"/>
              </a:defRPr>
            </a:lvl6pPr>
            <a:lvl7pPr indent="-304800" lvl="6" marL="32004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Arial"/>
                <a:ea typeface="Arial"/>
                <a:cs typeface="Arial"/>
                <a:sym typeface="Arial"/>
              </a:defRPr>
            </a:lvl7pPr>
            <a:lvl8pPr indent="-304800" lvl="7" marL="36576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Arial"/>
                <a:ea typeface="Arial"/>
                <a:cs typeface="Arial"/>
                <a:sym typeface="Arial"/>
              </a:defRPr>
            </a:lvl8pPr>
            <a:lvl9pPr indent="-304800" lvl="8" marL="4114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Arial"/>
                <a:ea typeface="Arial"/>
                <a:cs typeface="Arial"/>
                <a:sym typeface="Arial"/>
              </a:defRPr>
            </a:lvl9pPr>
          </a:lstStyle>
          <a:p/>
        </p:txBody>
      </p:sp>
      <p:sp>
        <p:nvSpPr>
          <p:cNvPr id="39" name="Google Shape;39;p10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 name="Google Shape;40;p10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 name="Google Shape;41;p100"/>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rgbClr val="FEFFFF"/>
                </a:solidFill>
                <a:latin typeface="Arial"/>
                <a:ea typeface="Arial"/>
                <a:cs typeface="Arial"/>
                <a:sym typeface="Arial"/>
              </a:defRPr>
            </a:lvl1pPr>
            <a:lvl2pPr indent="0" lvl="1" marL="0" marR="0" rtl="0" algn="r">
              <a:spcBef>
                <a:spcPts val="0"/>
              </a:spcBef>
              <a:buNone/>
              <a:defRPr b="0" i="0" sz="2000" u="none" cap="none" strike="noStrike">
                <a:solidFill>
                  <a:srgbClr val="FEFFFF"/>
                </a:solidFill>
                <a:latin typeface="Arial"/>
                <a:ea typeface="Arial"/>
                <a:cs typeface="Arial"/>
                <a:sym typeface="Arial"/>
              </a:defRPr>
            </a:lvl2pPr>
            <a:lvl3pPr indent="0" lvl="2" marL="0" marR="0" rtl="0" algn="r">
              <a:spcBef>
                <a:spcPts val="0"/>
              </a:spcBef>
              <a:buNone/>
              <a:defRPr b="0" i="0" sz="2000" u="none" cap="none" strike="noStrike">
                <a:solidFill>
                  <a:srgbClr val="FEFFFF"/>
                </a:solidFill>
                <a:latin typeface="Arial"/>
                <a:ea typeface="Arial"/>
                <a:cs typeface="Arial"/>
                <a:sym typeface="Arial"/>
              </a:defRPr>
            </a:lvl3pPr>
            <a:lvl4pPr indent="0" lvl="3" marL="0" marR="0" rtl="0" algn="r">
              <a:spcBef>
                <a:spcPts val="0"/>
              </a:spcBef>
              <a:buNone/>
              <a:defRPr b="0" i="0" sz="2000" u="none" cap="none" strike="noStrike">
                <a:solidFill>
                  <a:srgbClr val="FEFFFF"/>
                </a:solidFill>
                <a:latin typeface="Arial"/>
                <a:ea typeface="Arial"/>
                <a:cs typeface="Arial"/>
                <a:sym typeface="Arial"/>
              </a:defRPr>
            </a:lvl4pPr>
            <a:lvl5pPr indent="0" lvl="4" marL="0" marR="0" rtl="0" algn="r">
              <a:spcBef>
                <a:spcPts val="0"/>
              </a:spcBef>
              <a:buNone/>
              <a:defRPr b="0" i="0" sz="2000" u="none" cap="none" strike="noStrike">
                <a:solidFill>
                  <a:srgbClr val="FEFFFF"/>
                </a:solidFill>
                <a:latin typeface="Arial"/>
                <a:ea typeface="Arial"/>
                <a:cs typeface="Arial"/>
                <a:sym typeface="Arial"/>
              </a:defRPr>
            </a:lvl5pPr>
            <a:lvl6pPr indent="0" lvl="5" marL="0" marR="0" rtl="0" algn="r">
              <a:spcBef>
                <a:spcPts val="0"/>
              </a:spcBef>
              <a:buNone/>
              <a:defRPr b="0" i="0" sz="2000" u="none" cap="none" strike="noStrike">
                <a:solidFill>
                  <a:srgbClr val="FEFFFF"/>
                </a:solidFill>
                <a:latin typeface="Arial"/>
                <a:ea typeface="Arial"/>
                <a:cs typeface="Arial"/>
                <a:sym typeface="Arial"/>
              </a:defRPr>
            </a:lvl6pPr>
            <a:lvl7pPr indent="0" lvl="6" marL="0" marR="0" rtl="0" algn="r">
              <a:spcBef>
                <a:spcPts val="0"/>
              </a:spcBef>
              <a:buNone/>
              <a:defRPr b="0" i="0" sz="2000" u="none" cap="none" strike="noStrike">
                <a:solidFill>
                  <a:srgbClr val="FEFFFF"/>
                </a:solidFill>
                <a:latin typeface="Arial"/>
                <a:ea typeface="Arial"/>
                <a:cs typeface="Arial"/>
                <a:sym typeface="Arial"/>
              </a:defRPr>
            </a:lvl7pPr>
            <a:lvl8pPr indent="0" lvl="7" marL="0" marR="0" rtl="0" algn="r">
              <a:spcBef>
                <a:spcPts val="0"/>
              </a:spcBef>
              <a:buNone/>
              <a:defRPr b="0" i="0" sz="2000" u="none" cap="none" strike="noStrike">
                <a:solidFill>
                  <a:srgbClr val="FEFFFF"/>
                </a:solidFill>
                <a:latin typeface="Arial"/>
                <a:ea typeface="Arial"/>
                <a:cs typeface="Arial"/>
                <a:sym typeface="Arial"/>
              </a:defRPr>
            </a:lvl8pPr>
            <a:lvl9pPr indent="0" lvl="8" marL="0" marR="0" rtl="0" algn="r">
              <a:spcBef>
                <a:spcPts val="0"/>
              </a:spcBef>
              <a:buNone/>
              <a:defRPr b="0" i="0" sz="2000" u="none" cap="none" strike="noStrike">
                <a:solidFill>
                  <a:srgbClr val="FE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42" name="Google Shape;42;p100"/>
          <p:cNvPicPr preferRelativeResize="0"/>
          <p:nvPr/>
        </p:nvPicPr>
        <p:blipFill rotWithShape="1">
          <a:blip r:embed="rId1">
            <a:alphaModFix/>
          </a:blip>
          <a:srcRect b="0" l="0" r="0" t="0"/>
          <a:stretch/>
        </p:blipFill>
        <p:spPr>
          <a:xfrm>
            <a:off x="10541974" y="5811709"/>
            <a:ext cx="1547446" cy="928812"/>
          </a:xfrm>
          <a:prstGeom prst="rect">
            <a:avLst/>
          </a:prstGeom>
          <a:noFill/>
          <a:ln cap="rnd" cmpd="sng" w="127000">
            <a:solidFill>
              <a:srgbClr val="FFFFFF"/>
            </a:solidFill>
            <a:prstDash val="solid"/>
            <a:round/>
            <a:headEnd len="sm" w="sm" type="none"/>
            <a:tailEnd len="sm" w="sm" type="none"/>
          </a:ln>
          <a:effectLst>
            <a:outerShdw blurRad="76200" sx="97000" kx="900000" rotWithShape="0" algn="br" dir="10500000" dist="95250" sy="23000">
              <a:srgbClr val="000000">
                <a:alpha val="20000"/>
              </a:srgbClr>
            </a:outerShdw>
          </a:effectLst>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transition spd="slow" p14:dur="1500">
    <p:split orient="vert"/>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6.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9.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8.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7.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6.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1.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0.jpg"/><Relationship Id="rId4" Type="http://schemas.openxmlformats.org/officeDocument/2006/relationships/image" Target="../media/image5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5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1.png"/><Relationship Id="rId4" Type="http://schemas.openxmlformats.org/officeDocument/2006/relationships/image" Target="../media/image38.png"/><Relationship Id="rId5" Type="http://schemas.openxmlformats.org/officeDocument/2006/relationships/image" Target="../media/image4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3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4.png"/><Relationship Id="rId4" Type="http://schemas.openxmlformats.org/officeDocument/2006/relationships/image" Target="../media/image4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4.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1.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7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4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48.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67.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5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46.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43.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4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6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53.jpg"/><Relationship Id="rId4" Type="http://schemas.openxmlformats.org/officeDocument/2006/relationships/image" Target="../media/image65.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60.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62.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74.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69.jpg"/><Relationship Id="rId4" Type="http://schemas.openxmlformats.org/officeDocument/2006/relationships/image" Target="../media/image55.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71.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57.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61.jpg"/><Relationship Id="rId4" Type="http://schemas.openxmlformats.org/officeDocument/2006/relationships/image" Target="../media/image58.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66.jpg"/><Relationship Id="rId4" Type="http://schemas.openxmlformats.org/officeDocument/2006/relationships/image" Target="../media/image63.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image" Target="../media/image68.jpg"/><Relationship Id="rId4" Type="http://schemas.openxmlformats.org/officeDocument/2006/relationships/image" Target="../media/image72.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73.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 Id="rId3" Type="http://schemas.openxmlformats.org/officeDocument/2006/relationships/image" Target="../media/image76.jpg"/><Relationship Id="rId4" Type="http://schemas.openxmlformats.org/officeDocument/2006/relationships/image" Target="../media/image75.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
          <p:cNvSpPr txBox="1"/>
          <p:nvPr>
            <p:ph type="ctrTitle"/>
          </p:nvPr>
        </p:nvSpPr>
        <p:spPr>
          <a:xfrm>
            <a:off x="2209800" y="509624"/>
            <a:ext cx="7772400" cy="1012825"/>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262626"/>
              </a:buClr>
              <a:buSzPts val="4400"/>
              <a:buFont typeface="Times New Roman"/>
              <a:buNone/>
            </a:pPr>
            <a:r>
              <a:rPr lang="en-US" sz="4400"/>
              <a:t>UNICEF SCHOOL IN A BOX</a:t>
            </a:r>
            <a:endParaRPr/>
          </a:p>
        </p:txBody>
      </p:sp>
      <p:pic>
        <p:nvPicPr>
          <p:cNvPr descr="UNICEF UK Market | School in a Box - School in a Box" id="170" name="Google Shape;170;p1"/>
          <p:cNvPicPr preferRelativeResize="0"/>
          <p:nvPr/>
        </p:nvPicPr>
        <p:blipFill rotWithShape="1">
          <a:blip r:embed="rId3">
            <a:alphaModFix/>
          </a:blip>
          <a:srcRect b="0" l="0" r="0" t="0"/>
          <a:stretch/>
        </p:blipFill>
        <p:spPr>
          <a:xfrm>
            <a:off x="3505200" y="1816364"/>
            <a:ext cx="5181600" cy="4188195"/>
          </a:xfrm>
          <a:prstGeom prst="rect">
            <a:avLst/>
          </a:prstGeom>
          <a:noFill/>
          <a:ln>
            <a:noFill/>
          </a:ln>
        </p:spPr>
      </p:pic>
      <p:sp>
        <p:nvSpPr>
          <p:cNvPr id="171" name="Google Shape;171;p1"/>
          <p:cNvSpPr/>
          <p:nvPr/>
        </p:nvSpPr>
        <p:spPr>
          <a:xfrm>
            <a:off x="2978590" y="75397"/>
            <a:ext cx="5708210" cy="836134"/>
          </a:xfrm>
          <a:prstGeom prst="rect">
            <a:avLst/>
          </a:prstGeom>
          <a:solidFill>
            <a:srgbClr val="F8F9FA"/>
          </a:solid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202124"/>
              </a:buClr>
              <a:buSzPts val="2800"/>
              <a:buFont typeface="Arial"/>
              <a:buNone/>
            </a:pPr>
            <a:r>
              <a:rPr b="0" i="0" lang="en-US" sz="2800" u="none" cap="none" strike="noStrike">
                <a:solidFill>
                  <a:srgbClr val="202124"/>
                </a:solidFill>
                <a:latin typeface="Arial"/>
                <a:ea typeface="Arial"/>
                <a:cs typeface="Arial"/>
                <a:sym typeface="Arial"/>
              </a:rPr>
              <a:t>یونیسف سکول ان اے بکس</a:t>
            </a:r>
            <a:endParaRPr b="0" i="0" sz="2800" u="none" cap="none" strike="noStrike">
              <a:solidFill>
                <a:srgbClr val="202124"/>
              </a:solidFill>
              <a:latin typeface="Arial"/>
              <a:ea typeface="Arial"/>
              <a:cs typeface="Arial"/>
              <a:sym typeface="Arial"/>
            </a:endParaRPr>
          </a:p>
          <a:p>
            <a:pPr indent="0" lvl="0" marL="0" marR="0" rtl="0" algn="ctr">
              <a:lnSpc>
                <a:spcPct val="100000"/>
              </a:lnSpc>
              <a:spcBef>
                <a:spcPts val="0"/>
              </a:spcBef>
              <a:spcAft>
                <a:spcPts val="0"/>
              </a:spcAft>
              <a:buClr>
                <a:srgbClr val="202124"/>
              </a:buClr>
              <a:buSzPts val="2800"/>
              <a:buFont typeface="Arial"/>
              <a:buNone/>
            </a:pPr>
            <a:r>
              <a:rPr b="0" i="0" lang="en-US" sz="2800" u="none" cap="none" strike="noStrike">
                <a:solidFill>
                  <a:srgbClr val="202124"/>
                </a:solidFill>
                <a:latin typeface="Arial"/>
                <a:ea typeface="Arial"/>
                <a:cs typeface="Arial"/>
                <a:sym typeface="Arial"/>
              </a:rPr>
              <a:t>(سکول ایک باکس میں)</a:t>
            </a:r>
            <a:endParaRPr b="0" i="0" sz="2800" u="none" cap="none" strike="noStrike">
              <a:solidFill>
                <a:schemeClr val="dk1"/>
              </a:solidFill>
              <a:latin typeface="Arial"/>
              <a:ea typeface="Arial"/>
              <a:cs typeface="Arial"/>
              <a:sym typeface="Arial"/>
            </a:endParaRPr>
          </a:p>
        </p:txBody>
      </p:sp>
    </p:spTree>
  </p:cSld>
  <p:clrMapOvr>
    <a:masterClrMapping/>
  </p:clrMapOvr>
  <p:transition spd="slow" p14:dur="1500">
    <p:split orient="ver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
          <p:cNvSpPr txBox="1"/>
          <p:nvPr>
            <p:ph type="title"/>
          </p:nvPr>
        </p:nvSpPr>
        <p:spPr>
          <a:xfrm>
            <a:off x="2592925" y="624110"/>
            <a:ext cx="8911687" cy="64988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Times New Roman"/>
              <a:buNone/>
            </a:pPr>
            <a:r>
              <a:rPr lang="en-US"/>
              <a:t>SIB Kit – What &amp; Why </a:t>
            </a:r>
            <a:endParaRPr/>
          </a:p>
        </p:txBody>
      </p:sp>
      <p:sp>
        <p:nvSpPr>
          <p:cNvPr id="177" name="Google Shape;177;p2"/>
          <p:cNvSpPr txBox="1"/>
          <p:nvPr>
            <p:ph idx="1" type="body"/>
          </p:nvPr>
        </p:nvSpPr>
        <p:spPr>
          <a:xfrm>
            <a:off x="1417834" y="1376737"/>
            <a:ext cx="10086778" cy="4685016"/>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800"/>
              <a:buChar char="🠶"/>
            </a:pPr>
            <a:r>
              <a:rPr lang="en-US"/>
              <a:t>Fulfilment of every child’s </a:t>
            </a:r>
            <a:r>
              <a:rPr b="1" i="1" lang="en-US"/>
              <a:t>Right to Education – </a:t>
            </a:r>
            <a:r>
              <a:rPr lang="en-US"/>
              <a:t>UNICEF believes its basic human right</a:t>
            </a:r>
            <a:endParaRPr b="1" i="1"/>
          </a:p>
          <a:p>
            <a:pPr indent="-342900" lvl="0" marL="342900" rtl="0" algn="l">
              <a:spcBef>
                <a:spcPts val="1000"/>
              </a:spcBef>
              <a:spcAft>
                <a:spcPts val="0"/>
              </a:spcAft>
              <a:buSzPts val="1800"/>
              <a:buChar char="🠶"/>
            </a:pPr>
            <a:r>
              <a:rPr lang="en-US"/>
              <a:t>Respond to Core Commitments for Children in Humanitarian Action </a:t>
            </a:r>
            <a:endParaRPr/>
          </a:p>
          <a:p>
            <a:pPr indent="-342900" lvl="0" marL="342900" rtl="0" algn="l">
              <a:spcBef>
                <a:spcPts val="1000"/>
              </a:spcBef>
              <a:spcAft>
                <a:spcPts val="0"/>
              </a:spcAft>
              <a:buSzPts val="1800"/>
              <a:buChar char="🠶"/>
            </a:pPr>
            <a:r>
              <a:rPr lang="en-US"/>
              <a:t>Binding under INEE Minimum Standards for Education in Emergencies</a:t>
            </a:r>
            <a:endParaRPr/>
          </a:p>
          <a:p>
            <a:pPr indent="-342900" lvl="0" marL="342900" rtl="0" algn="l">
              <a:spcBef>
                <a:spcPts val="1000"/>
              </a:spcBef>
              <a:spcAft>
                <a:spcPts val="0"/>
              </a:spcAft>
              <a:buSzPts val="1800"/>
              <a:buChar char="🠶"/>
            </a:pPr>
            <a:r>
              <a:rPr lang="en-US"/>
              <a:t>Enable UNICEF and the Department of Education to kick start a powerful first response, and make children return to some form of education, as quickly as possible, after onset of an emergency </a:t>
            </a:r>
            <a:endParaRPr/>
          </a:p>
          <a:p>
            <a:pPr indent="-228600" lvl="0" marL="342900" rtl="0" algn="l">
              <a:spcBef>
                <a:spcPts val="1000"/>
              </a:spcBef>
              <a:spcAft>
                <a:spcPts val="0"/>
              </a:spcAft>
              <a:buSzPts val="1800"/>
              <a:buNone/>
            </a:pPr>
            <a:r>
              <a:t/>
            </a:r>
            <a:endParaRPr/>
          </a:p>
          <a:p>
            <a:pPr indent="-342900" lvl="0" marL="342900" rtl="0" algn="l">
              <a:spcBef>
                <a:spcPts val="1000"/>
              </a:spcBef>
              <a:spcAft>
                <a:spcPts val="0"/>
              </a:spcAft>
              <a:buSzPts val="1800"/>
              <a:buChar char="🠶"/>
            </a:pPr>
            <a:r>
              <a:rPr lang="en-US"/>
              <a:t>SIB Kit aims at providing training and curricular guidelines, and intended to strengthen the impact of UNICEF from the initial first response of pedagogical supplies to one of fostering learning, growth, and development ths improving the quality of initial education response in an emergency</a:t>
            </a:r>
            <a:endParaRPr/>
          </a:p>
        </p:txBody>
      </p:sp>
    </p:spTree>
  </p:cSld>
  <p:clrMapOvr>
    <a:masterClrMapping/>
  </p:clrMapOvr>
  <p:transition spd="slow" p14:dur="1500">
    <p:split orient="ver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Times New Roman"/>
              <a:buNone/>
            </a:pPr>
            <a:r>
              <a:rPr lang="en-US"/>
              <a:t>TARGET GROUPS</a:t>
            </a:r>
            <a:endParaRPr/>
          </a:p>
        </p:txBody>
      </p:sp>
      <p:sp>
        <p:nvSpPr>
          <p:cNvPr id="183" name="Google Shape;183;p3"/>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800"/>
              <a:buChar char="🠶"/>
            </a:pPr>
            <a:r>
              <a:rPr lang="en-US"/>
              <a:t>Education Personnel – Government, UNICEF and other development partners,  CSOs and CBOs who are responsible for preparing and implementing a response plan</a:t>
            </a:r>
            <a:endParaRPr/>
          </a:p>
          <a:p>
            <a:pPr indent="-342900" lvl="0" marL="342900" rtl="0" algn="l">
              <a:spcBef>
                <a:spcPts val="1000"/>
              </a:spcBef>
              <a:spcAft>
                <a:spcPts val="0"/>
              </a:spcAft>
              <a:buSzPts val="1800"/>
              <a:buChar char="🠶"/>
            </a:pPr>
            <a:r>
              <a:rPr lang="en-US"/>
              <a:t>The Trainers – to adjust their training according to the specific contextual needs</a:t>
            </a:r>
            <a:endParaRPr/>
          </a:p>
          <a:p>
            <a:pPr indent="-342900" lvl="0" marL="342900" rtl="0" algn="l">
              <a:spcBef>
                <a:spcPts val="1000"/>
              </a:spcBef>
              <a:spcAft>
                <a:spcPts val="0"/>
              </a:spcAft>
              <a:buSzPts val="1800"/>
              <a:buChar char="🠶"/>
            </a:pPr>
            <a:r>
              <a:rPr lang="en-US"/>
              <a:t>The Teachers, Care Givers and the Instructors – who directly implement the EiE Curricula with the support of the teaching aids contained in the kit</a:t>
            </a:r>
            <a:endParaRPr/>
          </a:p>
          <a:p>
            <a:pPr indent="-228600" lvl="0" marL="342900" rtl="0" algn="l">
              <a:spcBef>
                <a:spcPts val="1000"/>
              </a:spcBef>
              <a:spcAft>
                <a:spcPts val="0"/>
              </a:spcAft>
              <a:buSzPts val="1800"/>
              <a:buNone/>
            </a:pPr>
            <a:r>
              <a:t/>
            </a:r>
            <a:endParaRPr/>
          </a:p>
          <a:p>
            <a:pPr indent="-342900" lvl="0" marL="342900" rtl="0" algn="l">
              <a:spcBef>
                <a:spcPts val="1000"/>
              </a:spcBef>
              <a:spcAft>
                <a:spcPts val="0"/>
              </a:spcAft>
              <a:buSzPts val="1800"/>
              <a:buChar char="🠶"/>
            </a:pPr>
            <a:r>
              <a:rPr lang="en-US"/>
              <a:t>It basically aims at providing Curricular guidelines for them to engage children into meaningful teaching learning activities, in absence of proper books etc</a:t>
            </a:r>
            <a:endParaRPr/>
          </a:p>
        </p:txBody>
      </p:sp>
    </p:spTree>
  </p:cSld>
  <p:clrMapOvr>
    <a:masterClrMapping/>
  </p:clrMapOvr>
  <p:transition spd="slow" p14:dur="1500">
    <p:split orient="ver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4"/>
          <p:cNvSpPr txBox="1"/>
          <p:nvPr>
            <p:ph type="ctrTitle"/>
          </p:nvPr>
        </p:nvSpPr>
        <p:spPr>
          <a:xfrm>
            <a:off x="2667000" y="152403"/>
            <a:ext cx="6858000" cy="603378"/>
          </a:xfrm>
          <a:prstGeom prst="rect">
            <a:avLst/>
          </a:prstGeom>
          <a:noFill/>
          <a:ln>
            <a:noFill/>
          </a:ln>
        </p:spPr>
        <p:txBody>
          <a:bodyPr anchorCtr="0" anchor="b" bIns="45700" lIns="91425" spcFirstLastPara="1" rIns="91425" wrap="square" tIns="45700">
            <a:noAutofit/>
          </a:bodyPr>
          <a:lstStyle/>
          <a:p>
            <a:pPr indent="0" lvl="0" marL="0" rtl="0" algn="ctr">
              <a:lnSpc>
                <a:spcPct val="55093"/>
              </a:lnSpc>
              <a:spcBef>
                <a:spcPts val="0"/>
              </a:spcBef>
              <a:spcAft>
                <a:spcPts val="0"/>
              </a:spcAft>
              <a:buClr>
                <a:srgbClr val="262626"/>
              </a:buClr>
              <a:buSzPts val="1800"/>
              <a:buFont typeface="Tahoma"/>
              <a:buNone/>
            </a:pPr>
            <a:br>
              <a:rPr lang="en-US" sz="1800">
                <a:latin typeface="Tahoma"/>
                <a:ea typeface="Tahoma"/>
                <a:cs typeface="Tahoma"/>
                <a:sym typeface="Tahoma"/>
              </a:rPr>
            </a:br>
            <a:br>
              <a:rPr lang="en-US" sz="3200">
                <a:latin typeface="Arial"/>
                <a:ea typeface="Arial"/>
                <a:cs typeface="Arial"/>
                <a:sym typeface="Arial"/>
              </a:rPr>
            </a:br>
            <a:r>
              <a:rPr b="1" lang="en-US" sz="3200">
                <a:latin typeface="Arial"/>
                <a:ea typeface="Arial"/>
                <a:cs typeface="Arial"/>
                <a:sym typeface="Arial"/>
              </a:rPr>
              <a:t>چالیس طلباء اور ایک ٹیچر کے استعمال کے لئے </a:t>
            </a:r>
            <a:endParaRPr b="1" sz="3200">
              <a:latin typeface="Arial"/>
              <a:ea typeface="Arial"/>
              <a:cs typeface="Arial"/>
              <a:sym typeface="Arial"/>
            </a:endParaRPr>
          </a:p>
        </p:txBody>
      </p:sp>
      <p:pic>
        <p:nvPicPr>
          <p:cNvPr descr="UNICEF School Education Student Teacher, school box, child, teacher, box  png | PNGWing" id="190" name="Google Shape;190;p4"/>
          <p:cNvPicPr preferRelativeResize="0"/>
          <p:nvPr/>
        </p:nvPicPr>
        <p:blipFill rotWithShape="1">
          <a:blip r:embed="rId3">
            <a:alphaModFix/>
          </a:blip>
          <a:srcRect b="0" l="0" r="0" t="0"/>
          <a:stretch/>
        </p:blipFill>
        <p:spPr>
          <a:xfrm>
            <a:off x="3048000" y="3124200"/>
            <a:ext cx="6096000" cy="2819400"/>
          </a:xfrm>
          <a:prstGeom prst="rect">
            <a:avLst/>
          </a:prstGeom>
          <a:noFill/>
          <a:ln>
            <a:noFill/>
          </a:ln>
        </p:spPr>
      </p:pic>
      <p:sp>
        <p:nvSpPr>
          <p:cNvPr id="191" name="Google Shape;191;p4"/>
          <p:cNvSpPr/>
          <p:nvPr/>
        </p:nvSpPr>
        <p:spPr>
          <a:xfrm>
            <a:off x="1045024" y="1517200"/>
            <a:ext cx="10459616" cy="1267022"/>
          </a:xfrm>
          <a:prstGeom prst="rect">
            <a:avLst/>
          </a:prstGeom>
          <a:solidFill>
            <a:srgbClr val="F8F9FA"/>
          </a:solid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202124"/>
              </a:buClr>
              <a:buSzPts val="2800"/>
              <a:buFont typeface="Arial"/>
              <a:buNone/>
            </a:pPr>
            <a:r>
              <a:rPr b="0" i="0" lang="en-US" sz="2800" u="none" cap="none" strike="noStrike">
                <a:solidFill>
                  <a:srgbClr val="202124"/>
                </a:solidFill>
                <a:latin typeface="Arial"/>
                <a:ea typeface="Arial"/>
                <a:cs typeface="Arial"/>
                <a:sym typeface="Arial"/>
              </a:rPr>
              <a:t>* یونیسف ایجوکیشن ان ایمرجنسیز (ای آئی ای) ہینڈ بک ایک ایسا آلہ ہے جو تربیت اور نصاب میں رہنمائی فراہم کرتا ہے۔</a:t>
            </a:r>
            <a:endParaRPr/>
          </a:p>
          <a:p>
            <a:pPr indent="0" lvl="0" marL="0" marR="0" rtl="0" algn="r">
              <a:lnSpc>
                <a:spcPct val="100000"/>
              </a:lnSpc>
              <a:spcBef>
                <a:spcPts val="0"/>
              </a:spcBef>
              <a:spcAft>
                <a:spcPts val="0"/>
              </a:spcAft>
              <a:buClr>
                <a:srgbClr val="202124"/>
              </a:buClr>
              <a:buSzPts val="2800"/>
              <a:buFont typeface="Arial"/>
              <a:buNone/>
            </a:pPr>
            <a:r>
              <a:rPr b="0" i="0" lang="en-US" sz="2800" u="none" cap="none" strike="noStrike">
                <a:solidFill>
                  <a:srgbClr val="202124"/>
                </a:solidFill>
                <a:latin typeface="Arial"/>
                <a:ea typeface="Arial"/>
                <a:cs typeface="Arial"/>
                <a:sym typeface="Arial"/>
              </a:rPr>
              <a:t> </a:t>
            </a:r>
            <a:endParaRPr/>
          </a:p>
          <a:p>
            <a:pPr indent="0" lvl="0" marL="0" marR="0" rtl="0" algn="r">
              <a:lnSpc>
                <a:spcPct val="100000"/>
              </a:lnSpc>
              <a:spcBef>
                <a:spcPts val="0"/>
              </a:spcBef>
              <a:spcAft>
                <a:spcPts val="0"/>
              </a:spcAft>
              <a:buClr>
                <a:srgbClr val="202124"/>
              </a:buClr>
              <a:buSzPts val="2800"/>
              <a:buFont typeface="Arial"/>
              <a:buNone/>
            </a:pPr>
            <a:r>
              <a:rPr b="0" i="0" lang="en-US" sz="2800" u="none" cap="none" strike="noStrike">
                <a:solidFill>
                  <a:srgbClr val="202124"/>
                </a:solidFill>
                <a:latin typeface="Arial"/>
                <a:ea typeface="Arial"/>
                <a:cs typeface="Arial"/>
                <a:sym typeface="Arial"/>
              </a:rPr>
              <a:t>* سپلائی ڈویژن کی طرف سے بھیج دیا گیا ہر تعلیمی کٹ متعلقہ ماڈیول پر مشتمل ہوگی۔</a:t>
            </a:r>
            <a:endParaRPr b="0" i="0" sz="2800" u="none" cap="none" strike="noStrike">
              <a:solidFill>
                <a:schemeClr val="dk1"/>
              </a:solidFill>
              <a:latin typeface="Arial"/>
              <a:ea typeface="Arial"/>
              <a:cs typeface="Arial"/>
              <a:sym typeface="Arial"/>
            </a:endParaRPr>
          </a:p>
        </p:txBody>
      </p:sp>
    </p:spTree>
  </p:cSld>
  <p:clrMapOvr>
    <a:masterClrMapping/>
  </p:clrMapOvr>
  <p:transition spd="slow" p14:dur="1500">
    <p:split orient="ver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5"/>
          <p:cNvSpPr txBox="1"/>
          <p:nvPr>
            <p:ph type="title"/>
          </p:nvPr>
        </p:nvSpPr>
        <p:spPr>
          <a:xfrm>
            <a:off x="838199" y="302982"/>
            <a:ext cx="10515600" cy="13255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CD1013"/>
              </a:buClr>
              <a:buSzPts val="2800"/>
              <a:buFont typeface="Times New Roman"/>
              <a:buNone/>
            </a:pPr>
            <a:r>
              <a:rPr b="1" lang="en-US" sz="2800">
                <a:solidFill>
                  <a:srgbClr val="CD1013"/>
                </a:solidFill>
                <a:latin typeface="Times New Roman"/>
                <a:ea typeface="Times New Roman"/>
                <a:cs typeface="Times New Roman"/>
                <a:sym typeface="Times New Roman"/>
              </a:rPr>
              <a:t>Objectives of the Handbook</a:t>
            </a:r>
            <a:endParaRPr sz="2800">
              <a:latin typeface="Times New Roman"/>
              <a:ea typeface="Times New Roman"/>
              <a:cs typeface="Times New Roman"/>
              <a:sym typeface="Times New Roman"/>
            </a:endParaRPr>
          </a:p>
        </p:txBody>
      </p:sp>
      <p:sp>
        <p:nvSpPr>
          <p:cNvPr id="197" name="Google Shape;197;p5"/>
          <p:cNvSpPr txBox="1"/>
          <p:nvPr>
            <p:ph idx="1" type="body"/>
          </p:nvPr>
        </p:nvSpPr>
        <p:spPr>
          <a:xfrm>
            <a:off x="838200" y="1218672"/>
            <a:ext cx="10515600" cy="4146419"/>
          </a:xfrm>
          <a:prstGeom prst="rect">
            <a:avLst/>
          </a:prstGeom>
          <a:noFill/>
          <a:ln>
            <a:noFill/>
          </a:ln>
        </p:spPr>
        <p:txBody>
          <a:bodyPr anchorCtr="0" anchor="t" bIns="45700" lIns="91425" spcFirstLastPara="1" rIns="91425" wrap="square" tIns="45700">
            <a:normAutofit fontScale="92500" lnSpcReduction="20000"/>
          </a:bodyPr>
          <a:lstStyle/>
          <a:p>
            <a:pPr indent="-177800" lvl="0" marL="190500" marR="5080" rtl="0" algn="just">
              <a:lnSpc>
                <a:spcPct val="116700"/>
              </a:lnSpc>
              <a:spcBef>
                <a:spcPts val="0"/>
              </a:spcBef>
              <a:spcAft>
                <a:spcPts val="0"/>
              </a:spcAft>
              <a:buSzPct val="100000"/>
              <a:buFont typeface="Trebuchet MS"/>
              <a:buAutoNum type="alphaLcParenR"/>
            </a:pPr>
            <a:r>
              <a:rPr lang="en-US" sz="2400">
                <a:solidFill>
                  <a:schemeClr val="dk1"/>
                </a:solidFill>
                <a:latin typeface="Tahoma"/>
                <a:ea typeface="Tahoma"/>
                <a:cs typeface="Tahoma"/>
                <a:sym typeface="Tahoma"/>
              </a:rPr>
              <a:t> </a:t>
            </a:r>
            <a:r>
              <a:rPr lang="en-US" sz="2200">
                <a:solidFill>
                  <a:schemeClr val="dk1"/>
                </a:solidFill>
                <a:latin typeface="Times New Roman"/>
                <a:ea typeface="Times New Roman"/>
                <a:cs typeface="Times New Roman"/>
                <a:sym typeface="Times New Roman"/>
              </a:rPr>
              <a:t>To provide curricular guidelines and instructions on how to use the teaching aids contained in the kits for  teachers, caregivers and instructors working in emergency contexts. </a:t>
            </a:r>
            <a:endParaRPr/>
          </a:p>
          <a:p>
            <a:pPr indent="0" lvl="0" marL="12700" marR="5080" rtl="0" algn="r">
              <a:lnSpc>
                <a:spcPct val="116700"/>
              </a:lnSpc>
              <a:spcBef>
                <a:spcPts val="1000"/>
              </a:spcBef>
              <a:spcAft>
                <a:spcPts val="0"/>
              </a:spcAft>
              <a:buSzPct val="100000"/>
              <a:buNone/>
            </a:pPr>
            <a:r>
              <a:rPr lang="en-US" sz="2600">
                <a:solidFill>
                  <a:schemeClr val="dk1"/>
                </a:solidFill>
                <a:latin typeface="Arial"/>
                <a:ea typeface="Arial"/>
                <a:cs typeface="Arial"/>
                <a:sym typeface="Arial"/>
              </a:rPr>
              <a:t>ہنگامی حالات میں اساتذہ  یا معاونتکار کو کٹس میں موجود ضروری اشیاَء کے زریعے تدریسی طریقوں کو استعمال کرنے کے رہنما اصول اور ہدایات کو فراہم کرنا۔</a:t>
            </a:r>
            <a:endParaRPr sz="2600">
              <a:solidFill>
                <a:schemeClr val="dk1"/>
              </a:solidFill>
              <a:latin typeface="Arial"/>
              <a:ea typeface="Arial"/>
              <a:cs typeface="Arial"/>
              <a:sym typeface="Arial"/>
            </a:endParaRPr>
          </a:p>
          <a:p>
            <a:pPr indent="0" lvl="0" marL="12700" marR="5080" rtl="0" algn="ctr">
              <a:lnSpc>
                <a:spcPct val="116700"/>
              </a:lnSpc>
              <a:spcBef>
                <a:spcPts val="1000"/>
              </a:spcBef>
              <a:spcAft>
                <a:spcPts val="0"/>
              </a:spcAft>
              <a:buSzPct val="100000"/>
              <a:buNone/>
            </a:pPr>
            <a:r>
              <a:rPr lang="en-US" sz="2200">
                <a:solidFill>
                  <a:schemeClr val="dk1"/>
                </a:solidFill>
                <a:latin typeface="Times New Roman"/>
                <a:ea typeface="Times New Roman"/>
                <a:cs typeface="Times New Roman"/>
                <a:sym typeface="Times New Roman"/>
              </a:rPr>
              <a:t>(A printed copy of each curriculum is  contained in the related kit)</a:t>
            </a:r>
            <a:endParaRPr/>
          </a:p>
          <a:p>
            <a:pPr indent="0" lvl="0" marL="12700" marR="5080" rtl="0" algn="ctr">
              <a:lnSpc>
                <a:spcPct val="116700"/>
              </a:lnSpc>
              <a:spcBef>
                <a:spcPts val="1000"/>
              </a:spcBef>
              <a:spcAft>
                <a:spcPts val="0"/>
              </a:spcAft>
              <a:buSzPct val="100000"/>
              <a:buNone/>
            </a:pPr>
            <a:r>
              <a:rPr lang="en-US" sz="2600">
                <a:solidFill>
                  <a:schemeClr val="dk1"/>
                </a:solidFill>
                <a:latin typeface="Arial"/>
                <a:ea typeface="Arial"/>
                <a:cs typeface="Arial"/>
                <a:sym typeface="Arial"/>
              </a:rPr>
              <a:t>(ہر کٹ کے اندر نصاب کے مطابق ایک کتابچہ فراہم کیا گیا ہے)۔</a:t>
            </a:r>
            <a:endParaRPr sz="2200">
              <a:solidFill>
                <a:schemeClr val="dk1"/>
              </a:solidFill>
              <a:latin typeface="Times New Roman"/>
              <a:ea typeface="Times New Roman"/>
              <a:cs typeface="Times New Roman"/>
              <a:sym typeface="Times New Roman"/>
            </a:endParaRPr>
          </a:p>
          <a:p>
            <a:pPr indent="0" lvl="0" marL="12700" rtl="0" algn="just">
              <a:lnSpc>
                <a:spcPct val="100000"/>
              </a:lnSpc>
              <a:spcBef>
                <a:spcPts val="200"/>
              </a:spcBef>
              <a:spcAft>
                <a:spcPts val="0"/>
              </a:spcAft>
              <a:buSzPct val="100000"/>
              <a:buNone/>
            </a:pPr>
            <a:r>
              <a:rPr lang="en-US" sz="2200">
                <a:solidFill>
                  <a:schemeClr val="dk1"/>
                </a:solidFill>
                <a:latin typeface="Times New Roman"/>
                <a:ea typeface="Times New Roman"/>
                <a:cs typeface="Times New Roman"/>
                <a:sym typeface="Times New Roman"/>
              </a:rPr>
              <a:t>b) To provide training guidelines for the trainers involved in the emergency response.</a:t>
            </a:r>
            <a:endParaRPr/>
          </a:p>
          <a:p>
            <a:pPr indent="0" lvl="0" marL="12700" rtl="0" algn="r">
              <a:lnSpc>
                <a:spcPct val="100000"/>
              </a:lnSpc>
              <a:spcBef>
                <a:spcPts val="200"/>
              </a:spcBef>
              <a:spcAft>
                <a:spcPts val="0"/>
              </a:spcAft>
              <a:buSzPct val="100000"/>
              <a:buNone/>
            </a:pPr>
            <a:r>
              <a:rPr lang="en-US" sz="2600">
                <a:latin typeface="Arial"/>
                <a:ea typeface="Arial"/>
                <a:cs typeface="Arial"/>
                <a:sym typeface="Arial"/>
              </a:rPr>
              <a:t>ان تربیت کاروں کو تربیت میں معاونت فراہم کرنا جو ہنگامی حالات میں کام کر رہیں ہوں۔</a:t>
            </a:r>
            <a:endParaRPr sz="2600">
              <a:latin typeface="Arial"/>
              <a:ea typeface="Arial"/>
              <a:cs typeface="Arial"/>
              <a:sym typeface="Arial"/>
            </a:endParaRPr>
          </a:p>
          <a:p>
            <a:pPr indent="0" lvl="0" marL="0" rtl="0" algn="ctr">
              <a:spcBef>
                <a:spcPts val="1000"/>
              </a:spcBef>
              <a:spcAft>
                <a:spcPts val="0"/>
              </a:spcAft>
              <a:buSzPct val="100000"/>
              <a:buNone/>
            </a:pPr>
            <a:r>
              <a:rPr b="1" lang="en-US" sz="2200">
                <a:solidFill>
                  <a:srgbClr val="FF0000"/>
                </a:solidFill>
                <a:latin typeface="Times New Roman"/>
                <a:ea typeface="Times New Roman"/>
                <a:cs typeface="Times New Roman"/>
                <a:sym typeface="Times New Roman"/>
              </a:rPr>
              <a:t>Note: Age Group for the activities is 7years to 18 Years</a:t>
            </a:r>
            <a:endParaRPr b="1" sz="2200">
              <a:solidFill>
                <a:srgbClr val="FF0000"/>
              </a:solidFill>
              <a:latin typeface="Times New Roman"/>
              <a:ea typeface="Times New Roman"/>
              <a:cs typeface="Times New Roman"/>
              <a:sym typeface="Times New Roman"/>
            </a:endParaRPr>
          </a:p>
          <a:p>
            <a:pPr indent="0" lvl="0" marL="0" rtl="0" algn="ctr">
              <a:spcBef>
                <a:spcPts val="1000"/>
              </a:spcBef>
              <a:spcAft>
                <a:spcPts val="0"/>
              </a:spcAft>
              <a:buSzPct val="100000"/>
              <a:buNone/>
            </a:pPr>
            <a:r>
              <a:rPr b="1" lang="en-US" sz="2600">
                <a:solidFill>
                  <a:srgbClr val="FF0000"/>
                </a:solidFill>
                <a:latin typeface="Arial"/>
                <a:ea typeface="Arial"/>
                <a:cs typeface="Arial"/>
                <a:sym typeface="Arial"/>
              </a:rPr>
              <a:t>نوٹ: ان سرگرمیوں کیلۓعمر کی حد سات سے اٹھارا سال تک ہے۔</a:t>
            </a:r>
            <a:endParaRPr b="1" sz="2600">
              <a:solidFill>
                <a:srgbClr val="FF0000"/>
              </a:solidFill>
              <a:latin typeface="Arial"/>
              <a:ea typeface="Arial"/>
              <a:cs typeface="Arial"/>
              <a:sym typeface="Arial"/>
            </a:endParaRPr>
          </a:p>
        </p:txBody>
      </p:sp>
    </p:spTree>
  </p:cSld>
  <p:clrMapOvr>
    <a:masterClrMapping/>
  </p:clrMapOvr>
  <p:transition spd="slow" p14:dur="1500">
    <p:split orient="ver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6"/>
          <p:cNvSpPr txBox="1"/>
          <p:nvPr>
            <p:ph type="title"/>
          </p:nvPr>
        </p:nvSpPr>
        <p:spPr>
          <a:xfrm>
            <a:off x="1427583" y="429041"/>
            <a:ext cx="10356979" cy="1054525"/>
          </a:xfrm>
          <a:prstGeom prst="rect">
            <a:avLst/>
          </a:prstGeom>
          <a:noFill/>
          <a:ln>
            <a:noFill/>
          </a:ln>
        </p:spPr>
        <p:txBody>
          <a:bodyPr anchorCtr="0" anchor="t" bIns="45700" lIns="91425" spcFirstLastPara="1" rIns="91425" wrap="square" tIns="45700">
            <a:normAutofit/>
          </a:bodyPr>
          <a:lstStyle/>
          <a:p>
            <a:pPr indent="0" lvl="0" marL="12700" marR="5080" rtl="0" algn="ctr">
              <a:lnSpc>
                <a:spcPct val="110000"/>
              </a:lnSpc>
              <a:spcBef>
                <a:spcPts val="0"/>
              </a:spcBef>
              <a:spcAft>
                <a:spcPts val="0"/>
              </a:spcAft>
              <a:buClr>
                <a:schemeClr val="dk1"/>
              </a:buClr>
              <a:buSzPts val="1800"/>
              <a:buFont typeface="Times New Roman"/>
              <a:buNone/>
            </a:pPr>
            <a:r>
              <a:rPr lang="en-US" sz="1800">
                <a:solidFill>
                  <a:schemeClr val="dk1"/>
                </a:solidFill>
                <a:latin typeface="Times New Roman"/>
                <a:ea typeface="Times New Roman"/>
                <a:cs typeface="Times New Roman"/>
                <a:sym typeface="Times New Roman"/>
              </a:rPr>
              <a:t>Unit:1 DESCRIPTION OFTHE MATERIALS CONTAINED IN THE  SCHOOL-IN-A-BOX  (SIB)</a:t>
            </a:r>
            <a:br>
              <a:rPr lang="en-US" sz="1800">
                <a:solidFill>
                  <a:schemeClr val="dk1"/>
                </a:solidFill>
                <a:latin typeface="Times New Roman"/>
                <a:ea typeface="Times New Roman"/>
                <a:cs typeface="Times New Roman"/>
                <a:sym typeface="Times New Roman"/>
              </a:rPr>
            </a:br>
            <a:r>
              <a:rPr lang="en-US" sz="2800">
                <a:solidFill>
                  <a:schemeClr val="dk1"/>
                </a:solidFill>
                <a:latin typeface="Arial"/>
                <a:ea typeface="Arial"/>
                <a:cs typeface="Arial"/>
                <a:sym typeface="Arial"/>
              </a:rPr>
              <a:t>یونٹ ون : بکس کے اندر موجود اشیاء کی تفصیلات</a:t>
            </a:r>
            <a:endParaRPr sz="2800">
              <a:solidFill>
                <a:schemeClr val="dk1"/>
              </a:solidFill>
              <a:latin typeface="Arial"/>
              <a:ea typeface="Arial"/>
              <a:cs typeface="Arial"/>
              <a:sym typeface="Arial"/>
            </a:endParaRPr>
          </a:p>
        </p:txBody>
      </p:sp>
      <p:sp>
        <p:nvSpPr>
          <p:cNvPr id="203" name="Google Shape;203;p6"/>
          <p:cNvSpPr txBox="1"/>
          <p:nvPr>
            <p:ph idx="1" type="body"/>
          </p:nvPr>
        </p:nvSpPr>
        <p:spPr>
          <a:xfrm>
            <a:off x="693937" y="1754604"/>
            <a:ext cx="10804125" cy="3209282"/>
          </a:xfrm>
          <a:prstGeom prst="rect">
            <a:avLst/>
          </a:prstGeom>
          <a:noFill/>
          <a:ln>
            <a:noFill/>
          </a:ln>
        </p:spPr>
        <p:txBody>
          <a:bodyPr anchorCtr="0" anchor="t" bIns="45700" lIns="91425" spcFirstLastPara="1" rIns="91425" wrap="square" tIns="45700">
            <a:normAutofit/>
          </a:bodyPr>
          <a:lstStyle/>
          <a:p>
            <a:pPr indent="-63500" lvl="0" marL="241300" rtl="0" algn="l">
              <a:lnSpc>
                <a:spcPct val="46071"/>
              </a:lnSpc>
              <a:spcBef>
                <a:spcPts val="0"/>
              </a:spcBef>
              <a:spcAft>
                <a:spcPts val="0"/>
              </a:spcAft>
              <a:buSzPts val="2800"/>
              <a:buFont typeface="Noto Sans Symbols"/>
              <a:buNone/>
            </a:pPr>
            <a:r>
              <a:t/>
            </a:r>
            <a:endParaRPr sz="2800">
              <a:latin typeface="Arial"/>
              <a:ea typeface="Arial"/>
              <a:cs typeface="Arial"/>
              <a:sym typeface="Arial"/>
            </a:endParaRPr>
          </a:p>
          <a:p>
            <a:pPr indent="0" lvl="0" marL="0" rtl="0" algn="l">
              <a:spcBef>
                <a:spcPts val="1000"/>
              </a:spcBef>
              <a:spcAft>
                <a:spcPts val="0"/>
              </a:spcAft>
              <a:buSzPts val="1800"/>
              <a:buNone/>
            </a:pPr>
            <a:r>
              <a:rPr lang="en-US"/>
              <a:t>Learning outcomes:</a:t>
            </a:r>
            <a:r>
              <a:rPr lang="en-US" sz="2400">
                <a:latin typeface="Arial"/>
                <a:ea typeface="Arial"/>
                <a:cs typeface="Arial"/>
                <a:sym typeface="Arial"/>
              </a:rPr>
              <a:t>حاصلات ِ تعلم </a:t>
            </a:r>
            <a:endParaRPr sz="2400">
              <a:latin typeface="Arial"/>
              <a:ea typeface="Arial"/>
              <a:cs typeface="Arial"/>
              <a:sym typeface="Arial"/>
            </a:endParaRPr>
          </a:p>
          <a:p>
            <a:pPr indent="-165100" lvl="0" marL="236854" marR="91440" rtl="0" algn="l">
              <a:lnSpc>
                <a:spcPct val="101800"/>
              </a:lnSpc>
              <a:spcBef>
                <a:spcPts val="570"/>
              </a:spcBef>
              <a:spcAft>
                <a:spcPts val="0"/>
              </a:spcAft>
              <a:buSzPts val="1800"/>
              <a:buAutoNum type="arabicPeriod"/>
            </a:pPr>
            <a:r>
              <a:rPr lang="en-US">
                <a:latin typeface="Tahoma"/>
                <a:ea typeface="Tahoma"/>
                <a:cs typeface="Tahoma"/>
                <a:sym typeface="Tahoma"/>
              </a:rPr>
              <a:t>Identify the materials  contained in the UNICEF SIB  Kit. </a:t>
            </a:r>
            <a:r>
              <a:rPr lang="en-US" sz="2400">
                <a:latin typeface="Arial"/>
                <a:ea typeface="Arial"/>
                <a:cs typeface="Arial"/>
                <a:sym typeface="Arial"/>
              </a:rPr>
              <a:t>بکس کے اندر موجود اشیاء کی پہچان۔</a:t>
            </a:r>
            <a:r>
              <a:rPr lang="en-US">
                <a:latin typeface="Tahoma"/>
                <a:ea typeface="Tahoma"/>
                <a:cs typeface="Tahoma"/>
                <a:sym typeface="Tahoma"/>
              </a:rPr>
              <a:t> </a:t>
            </a:r>
            <a:endParaRPr>
              <a:latin typeface="Tahoma"/>
              <a:ea typeface="Tahoma"/>
              <a:cs typeface="Tahoma"/>
              <a:sym typeface="Tahoma"/>
            </a:endParaRPr>
          </a:p>
          <a:p>
            <a:pPr indent="-165100" lvl="0" marL="236854" marR="177165" rtl="0" algn="l">
              <a:lnSpc>
                <a:spcPct val="101800"/>
              </a:lnSpc>
              <a:spcBef>
                <a:spcPts val="1000"/>
              </a:spcBef>
              <a:spcAft>
                <a:spcPts val="0"/>
              </a:spcAft>
              <a:buSzPts val="1800"/>
              <a:buAutoNum type="arabicPeriod"/>
            </a:pPr>
            <a:r>
              <a:rPr lang="en-US">
                <a:latin typeface="Tahoma"/>
                <a:ea typeface="Tahoma"/>
                <a:cs typeface="Tahoma"/>
                <a:sym typeface="Tahoma"/>
              </a:rPr>
              <a:t>Explain how to store UNICEF SIB Kit </a:t>
            </a:r>
            <a:r>
              <a:rPr lang="en-US" sz="2400">
                <a:latin typeface="Arial"/>
                <a:ea typeface="Arial"/>
                <a:cs typeface="Arial"/>
                <a:sym typeface="Arial"/>
              </a:rPr>
              <a:t>بکس کے اندر چیزوں کو کیسے رکھا جاۓ۔  </a:t>
            </a:r>
            <a:endParaRPr sz="2400">
              <a:latin typeface="Arial"/>
              <a:ea typeface="Arial"/>
              <a:cs typeface="Arial"/>
              <a:sym typeface="Arial"/>
            </a:endParaRPr>
          </a:p>
          <a:p>
            <a:pPr indent="-165100" lvl="0" marL="236854" marR="220979" rtl="0" algn="l">
              <a:lnSpc>
                <a:spcPct val="101800"/>
              </a:lnSpc>
              <a:spcBef>
                <a:spcPts val="1000"/>
              </a:spcBef>
              <a:spcAft>
                <a:spcPts val="0"/>
              </a:spcAft>
              <a:buSzPts val="1800"/>
              <a:buAutoNum type="arabicPeriod"/>
            </a:pPr>
            <a:r>
              <a:rPr lang="en-US">
                <a:latin typeface="Tahoma"/>
                <a:ea typeface="Tahoma"/>
                <a:cs typeface="Tahoma"/>
                <a:sym typeface="Tahoma"/>
              </a:rPr>
              <a:t>Demonstrate how to use  the UNICEF SIB Kit aids in  the implementation of the  learning activities</a:t>
            </a:r>
            <a:endParaRPr>
              <a:latin typeface="Tahoma"/>
              <a:ea typeface="Tahoma"/>
              <a:cs typeface="Tahoma"/>
              <a:sym typeface="Tahoma"/>
            </a:endParaRPr>
          </a:p>
          <a:p>
            <a:pPr indent="0" lvl="0" marL="71754" marR="220979" rtl="0" algn="r">
              <a:lnSpc>
                <a:spcPct val="101800"/>
              </a:lnSpc>
              <a:spcBef>
                <a:spcPts val="1000"/>
              </a:spcBef>
              <a:spcAft>
                <a:spcPts val="0"/>
              </a:spcAft>
              <a:buSzPts val="2400"/>
              <a:buNone/>
            </a:pPr>
            <a:r>
              <a:rPr lang="en-US" sz="2400">
                <a:latin typeface="Arial"/>
                <a:ea typeface="Arial"/>
                <a:cs typeface="Arial"/>
                <a:sym typeface="Arial"/>
              </a:rPr>
              <a:t> اس قابل ہونگے کہ سرگرمی کے دوران چیزوں کو کیسے استعمال میں لایا جاۓ۔</a:t>
            </a:r>
            <a:endParaRPr sz="2400">
              <a:latin typeface="Arial"/>
              <a:ea typeface="Arial"/>
              <a:cs typeface="Arial"/>
              <a:sym typeface="Arial"/>
            </a:endParaRPr>
          </a:p>
        </p:txBody>
      </p:sp>
      <p:graphicFrame>
        <p:nvGraphicFramePr>
          <p:cNvPr id="204" name="Google Shape;204;p6"/>
          <p:cNvGraphicFramePr/>
          <p:nvPr/>
        </p:nvGraphicFramePr>
        <p:xfrm>
          <a:off x="614167" y="1383764"/>
          <a:ext cx="3000000" cy="3000000"/>
        </p:xfrm>
        <a:graphic>
          <a:graphicData uri="http://schemas.openxmlformats.org/drawingml/2006/table">
            <a:tbl>
              <a:tblPr bandRow="1" firstRow="1">
                <a:noFill/>
                <a:tableStyleId>{F01CF02C-7FC2-40D2-B42A-7E2B260414E5}</a:tableStyleId>
              </a:tblPr>
              <a:tblGrid>
                <a:gridCol w="1851625"/>
              </a:tblGrid>
              <a:tr h="370850">
                <a:tc>
                  <a:txBody>
                    <a:bodyPr/>
                    <a:lstStyle/>
                    <a:p>
                      <a:pPr indent="0" lvl="0" marL="0" marR="0" rtl="0" algn="l">
                        <a:spcBef>
                          <a:spcPts val="0"/>
                        </a:spcBef>
                        <a:spcAft>
                          <a:spcPts val="0"/>
                        </a:spcAft>
                        <a:buNone/>
                      </a:pPr>
                      <a:r>
                        <a:rPr lang="en-US" sz="1800" u="none" cap="none" strike="noStrike"/>
                        <a:t>Pages 5 - 14</a:t>
                      </a:r>
                      <a:endParaRPr/>
                    </a:p>
                  </a:txBody>
                  <a:tcPr marT="45725" marB="45725" marR="91450" marL="91450"/>
                </a:tc>
              </a:tr>
            </a:tbl>
          </a:graphicData>
        </a:graphic>
      </p:graphicFrame>
    </p:spTree>
  </p:cSld>
  <p:clrMapOvr>
    <a:masterClrMapping/>
  </p:clrMapOvr>
  <p:transition spd="slow" p14:dur="1500">
    <p:split orient="ver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7"/>
          <p:cNvSpPr txBox="1"/>
          <p:nvPr>
            <p:ph type="title"/>
          </p:nvPr>
        </p:nvSpPr>
        <p:spPr>
          <a:xfrm>
            <a:off x="838199" y="88778"/>
            <a:ext cx="9686731" cy="565634"/>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accent1"/>
              </a:buClr>
              <a:buSzPts val="1800"/>
              <a:buFont typeface="Times New Roman"/>
              <a:buNone/>
            </a:pPr>
            <a:r>
              <a:rPr b="1" lang="en-US" sz="1800">
                <a:solidFill>
                  <a:schemeClr val="accent1"/>
                </a:solidFill>
                <a:latin typeface="Times New Roman"/>
                <a:ea typeface="Times New Roman"/>
                <a:cs typeface="Times New Roman"/>
                <a:sym typeface="Times New Roman"/>
              </a:rPr>
              <a:t>Guidelines on the use of individual items within the kit</a:t>
            </a:r>
            <a:br>
              <a:rPr b="1" lang="en-US" sz="1800">
                <a:solidFill>
                  <a:schemeClr val="accent1"/>
                </a:solidFill>
                <a:latin typeface="Times New Roman"/>
                <a:ea typeface="Times New Roman"/>
                <a:cs typeface="Times New Roman"/>
                <a:sym typeface="Times New Roman"/>
              </a:rPr>
            </a:br>
            <a:r>
              <a:rPr b="1" lang="en-US" sz="1800">
                <a:solidFill>
                  <a:schemeClr val="accent1"/>
                </a:solidFill>
                <a:latin typeface="Times New Roman"/>
                <a:ea typeface="Times New Roman"/>
                <a:cs typeface="Times New Roman"/>
                <a:sym typeface="Times New Roman"/>
              </a:rPr>
              <a:t>Materials for Teacher use: to be kept in metal Box. </a:t>
            </a:r>
            <a:r>
              <a:rPr b="1" lang="en-US" sz="2400">
                <a:solidFill>
                  <a:schemeClr val="accent1"/>
                </a:solidFill>
                <a:latin typeface="Arial"/>
                <a:ea typeface="Arial"/>
                <a:cs typeface="Arial"/>
                <a:sym typeface="Arial"/>
              </a:rPr>
              <a:t>بکس کے اندر موجود اشیاء کی تفصیلات اور</a:t>
            </a:r>
            <a:r>
              <a:rPr b="1" i="0" lang="en-US" sz="2400" u="none" cap="none" strike="noStrike">
                <a:solidFill>
                  <a:schemeClr val="accent1"/>
                </a:solidFill>
                <a:latin typeface="Arial"/>
                <a:ea typeface="Arial"/>
                <a:cs typeface="Arial"/>
                <a:sym typeface="Arial"/>
              </a:rPr>
              <a:t> رہنمائی</a:t>
            </a:r>
            <a:r>
              <a:rPr b="1" lang="en-US" sz="2400">
                <a:solidFill>
                  <a:schemeClr val="accent1"/>
                </a:solidFill>
                <a:latin typeface="Arial"/>
                <a:ea typeface="Arial"/>
                <a:cs typeface="Arial"/>
                <a:sym typeface="Arial"/>
              </a:rPr>
              <a:t> </a:t>
            </a:r>
            <a:br>
              <a:rPr b="1" lang="en-US" sz="1800">
                <a:solidFill>
                  <a:schemeClr val="accent1"/>
                </a:solidFill>
                <a:latin typeface="Times New Roman"/>
                <a:ea typeface="Times New Roman"/>
                <a:cs typeface="Times New Roman"/>
                <a:sym typeface="Times New Roman"/>
              </a:rPr>
            </a:br>
            <a:endParaRPr sz="1800">
              <a:solidFill>
                <a:schemeClr val="accent1"/>
              </a:solidFill>
              <a:latin typeface="Times New Roman"/>
              <a:ea typeface="Times New Roman"/>
              <a:cs typeface="Times New Roman"/>
              <a:sym typeface="Times New Roman"/>
            </a:endParaRPr>
          </a:p>
        </p:txBody>
      </p:sp>
      <p:graphicFrame>
        <p:nvGraphicFramePr>
          <p:cNvPr id="210" name="Google Shape;210;p7"/>
          <p:cNvGraphicFramePr/>
          <p:nvPr/>
        </p:nvGraphicFramePr>
        <p:xfrm>
          <a:off x="421639" y="1259839"/>
          <a:ext cx="3000000" cy="3000000"/>
        </p:xfrm>
        <a:graphic>
          <a:graphicData uri="http://schemas.openxmlformats.org/drawingml/2006/table">
            <a:tbl>
              <a:tblPr bandRow="1" firstRow="1">
                <a:noFill/>
                <a:tableStyleId>{AD1BC262-64B2-45B8-A6BB-04B21E2EF536}</a:tableStyleId>
              </a:tblPr>
              <a:tblGrid>
                <a:gridCol w="2226300"/>
                <a:gridCol w="8690625"/>
              </a:tblGrid>
              <a:tr h="682450">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Quantity</a:t>
                      </a:r>
                      <a:r>
                        <a:rPr b="1" lang="en-US" sz="1800">
                          <a:latin typeface="Times New Roman"/>
                          <a:ea typeface="Times New Roman"/>
                          <a:cs typeface="Times New Roman"/>
                          <a:sym typeface="Times New Roman"/>
                        </a:rPr>
                        <a:t>, Description and use of items</a:t>
                      </a:r>
                      <a:r>
                        <a:rPr b="1" lang="en-US" sz="2400">
                          <a:latin typeface="Arial"/>
                          <a:ea typeface="Arial"/>
                          <a:cs typeface="Arial"/>
                          <a:sym typeface="Arial"/>
                        </a:rPr>
                        <a:t>تعداد، تفصیلات اور استعمال کا طریقہ</a:t>
                      </a:r>
                      <a:r>
                        <a:rPr b="1" lang="en-US"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a:txBody>
                  <a:tcPr marT="45725" marB="45725" marR="91450" marL="91450"/>
                </a:tc>
              </a:tr>
              <a:tr h="28400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71755" marR="147320" rtl="0" algn="l">
                        <a:lnSpc>
                          <a:spcPct val="105600"/>
                        </a:lnSpc>
                        <a:spcBef>
                          <a:spcPts val="0"/>
                        </a:spcBef>
                        <a:spcAft>
                          <a:spcPts val="0"/>
                        </a:spcAft>
                        <a:buNone/>
                      </a:pPr>
                      <a:r>
                        <a:rPr b="1" lang="en-US" sz="1600">
                          <a:latin typeface="Times New Roman"/>
                          <a:ea typeface="Times New Roman"/>
                          <a:cs typeface="Times New Roman"/>
                          <a:sym typeface="Times New Roman"/>
                        </a:rPr>
                        <a:t>Name: Class attendance</a:t>
                      </a:r>
                      <a:r>
                        <a:rPr b="1" lang="en-US" sz="1600">
                          <a:latin typeface="Times New Roman"/>
                          <a:ea typeface="Times New Roman"/>
                          <a:cs typeface="Times New Roman"/>
                          <a:sym typeface="Times New Roman"/>
                        </a:rPr>
                        <a:t> register:</a:t>
                      </a:r>
                      <a:r>
                        <a:rPr b="1" lang="en-US" sz="2400">
                          <a:latin typeface="Arial"/>
                          <a:ea typeface="Arial"/>
                          <a:cs typeface="Arial"/>
                          <a:sym typeface="Arial"/>
                        </a:rPr>
                        <a:t>حاضری رجسٹر</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71755" marR="147320" rtl="0" algn="l">
                        <a:lnSpc>
                          <a:spcPct val="105600"/>
                        </a:lnSpc>
                        <a:spcBef>
                          <a:spcPts val="375"/>
                        </a:spcBef>
                        <a:spcAft>
                          <a:spcPts val="0"/>
                        </a:spcAft>
                        <a:buNone/>
                      </a:pPr>
                      <a:r>
                        <a:rPr b="1" lang="en-US" sz="1600">
                          <a:latin typeface="Times New Roman"/>
                          <a:ea typeface="Times New Roman"/>
                          <a:cs typeface="Times New Roman"/>
                          <a:sym typeface="Times New Roman"/>
                        </a:rPr>
                        <a:t>1 class register of  80 pages</a:t>
                      </a:r>
                      <a:r>
                        <a:rPr b="1" lang="en-US" sz="1400">
                          <a:latin typeface="Times New Roman"/>
                          <a:ea typeface="Times New Roman"/>
                          <a:cs typeface="Times New Roman"/>
                          <a:sym typeface="Times New Roman"/>
                        </a:rPr>
                        <a:t>: </a:t>
                      </a:r>
                      <a:r>
                        <a:rPr b="1" lang="en-US" sz="2400">
                          <a:latin typeface="Arial"/>
                          <a:ea typeface="Arial"/>
                          <a:cs typeface="Arial"/>
                          <a:sym typeface="Arial"/>
                        </a:rPr>
                        <a:t>صفحات کی تعداد (۸۰)</a:t>
                      </a:r>
                      <a:r>
                        <a:rPr b="1" lang="en-US" sz="2400">
                          <a:latin typeface="Arial"/>
                          <a:ea typeface="Arial"/>
                          <a:cs typeface="Arial"/>
                          <a:sym typeface="Arial"/>
                        </a:rPr>
                        <a:t> </a:t>
                      </a:r>
                      <a:r>
                        <a:rPr b="1" lang="en-US" sz="2400">
                          <a:latin typeface="Arial"/>
                          <a:ea typeface="Arial"/>
                          <a:cs typeface="Arial"/>
                          <a:sym typeface="Arial"/>
                        </a:rPr>
                        <a:t> </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71755" marR="147320" rtl="0" algn="l">
                        <a:lnSpc>
                          <a:spcPct val="105600"/>
                        </a:lnSpc>
                        <a:spcBef>
                          <a:spcPts val="375"/>
                        </a:spcBef>
                        <a:spcAft>
                          <a:spcPts val="0"/>
                        </a:spcAft>
                        <a:buClr>
                          <a:schemeClr val="dk1"/>
                        </a:buClr>
                        <a:buSzPts val="1600"/>
                        <a:buFont typeface="Times New Roman"/>
                        <a:buNone/>
                      </a:pPr>
                      <a:r>
                        <a:rPr b="1" lang="en-US" sz="1600">
                          <a:latin typeface="Times New Roman"/>
                          <a:ea typeface="Times New Roman"/>
                          <a:cs typeface="Times New Roman"/>
                          <a:sym typeface="Times New Roman"/>
                        </a:rPr>
                        <a:t>Use: To record the attendance of the students on a daily basis. </a:t>
                      </a:r>
                      <a:r>
                        <a:rPr b="1" lang="en-US" sz="1400">
                          <a:latin typeface="Times New Roman"/>
                          <a:ea typeface="Times New Roman"/>
                          <a:cs typeface="Times New Roman"/>
                          <a:sym typeface="Times New Roman"/>
                        </a:rPr>
                        <a:t> </a:t>
                      </a:r>
                      <a:r>
                        <a:rPr b="0" lang="en-US" sz="1800">
                          <a:latin typeface="Times New Roman"/>
                          <a:ea typeface="Times New Roman"/>
                          <a:cs typeface="Times New Roman"/>
                          <a:sym typeface="Times New Roman"/>
                        </a:rPr>
                        <a:t> </a:t>
                      </a:r>
                      <a:r>
                        <a:rPr b="0" lang="en-US" sz="2400">
                          <a:latin typeface="Arial"/>
                          <a:ea typeface="Arial"/>
                          <a:cs typeface="Arial"/>
                          <a:sym typeface="Arial"/>
                        </a:rPr>
                        <a:t>روزا نہ  کی  بنیا د پر طلباء کی حاضری کو یقینی بنانا</a:t>
                      </a:r>
                      <a:endParaRPr b="0" sz="2400">
                        <a:latin typeface="Arial"/>
                        <a:ea typeface="Arial"/>
                        <a:cs typeface="Arial"/>
                        <a:sym typeface="Arial"/>
                      </a:endParaRPr>
                    </a:p>
                    <a:p>
                      <a:pPr indent="0" lvl="0" marL="71755" marR="147320" rtl="0" algn="just">
                        <a:lnSpc>
                          <a:spcPct val="105600"/>
                        </a:lnSpc>
                        <a:spcBef>
                          <a:spcPts val="375"/>
                        </a:spcBef>
                        <a:spcAft>
                          <a:spcPts val="0"/>
                        </a:spcAft>
                        <a:buClr>
                          <a:schemeClr val="dk1"/>
                        </a:buClr>
                        <a:buSzPts val="1600"/>
                        <a:buFont typeface="Times New Roman"/>
                        <a:buNone/>
                      </a:pPr>
                      <a:r>
                        <a:rPr b="1" lang="en-US" sz="1600">
                          <a:solidFill>
                            <a:schemeClr val="dk1"/>
                          </a:solidFill>
                          <a:latin typeface="Times New Roman"/>
                          <a:ea typeface="Times New Roman"/>
                          <a:cs typeface="Times New Roman"/>
                          <a:sym typeface="Times New Roman"/>
                        </a:rPr>
                        <a:t>NOTE: </a:t>
                      </a:r>
                      <a:r>
                        <a:rPr b="1" i="1" lang="en-US" sz="1600">
                          <a:latin typeface="Times New Roman"/>
                          <a:ea typeface="Times New Roman"/>
                          <a:cs typeface="Times New Roman"/>
                          <a:sym typeface="Times New Roman"/>
                        </a:rPr>
                        <a:t>Read carefully the different sections of the register  before writing. Ask a colleague, a UNICEF officer or an  Implementing Partner (IP) for clarifications if you have doubts  on how to use the class register.</a:t>
                      </a:r>
                      <a:endParaRPr b="1" i="1" sz="2800">
                        <a:latin typeface="Times New Roman"/>
                        <a:ea typeface="Times New Roman"/>
                        <a:cs typeface="Times New Roman"/>
                        <a:sym typeface="Times New Roman"/>
                      </a:endParaRPr>
                    </a:p>
                    <a:p>
                      <a:pPr indent="0" lvl="0" marL="71755" marR="147320" rtl="0" algn="r">
                        <a:lnSpc>
                          <a:spcPct val="105600"/>
                        </a:lnSpc>
                        <a:spcBef>
                          <a:spcPts val="375"/>
                        </a:spcBef>
                        <a:spcAft>
                          <a:spcPts val="0"/>
                        </a:spcAft>
                        <a:buClr>
                          <a:schemeClr val="dk1"/>
                        </a:buClr>
                        <a:buSzPts val="2400"/>
                        <a:buFont typeface="Arial"/>
                        <a:buNone/>
                      </a:pPr>
                      <a:r>
                        <a:rPr b="1" i="1" lang="en-US" sz="2400">
                          <a:latin typeface="Arial"/>
                          <a:ea typeface="Arial"/>
                          <a:cs typeface="Arial"/>
                          <a:sym typeface="Arial"/>
                        </a:rPr>
                        <a:t>تفصیل کیساتھ سمجھنے کیلیے آفس کے کسی بھی</a:t>
                      </a:r>
                      <a:r>
                        <a:rPr b="1" i="1" lang="en-US" sz="2400">
                          <a:latin typeface="Arial"/>
                          <a:ea typeface="Arial"/>
                          <a:cs typeface="Arial"/>
                          <a:sym typeface="Arial"/>
                        </a:rPr>
                        <a:t> آفیسر </a:t>
                      </a:r>
                      <a:r>
                        <a:rPr b="1" i="1" lang="en-US" sz="2400">
                          <a:latin typeface="Arial"/>
                          <a:ea typeface="Arial"/>
                          <a:cs typeface="Arial"/>
                          <a:sym typeface="Arial"/>
                        </a:rPr>
                        <a:t>سے رہنمائی حاصل کی جا سکتی ہے۔</a:t>
                      </a:r>
                      <a:endParaRPr b="1" sz="2400">
                        <a:latin typeface="Arial"/>
                        <a:ea typeface="Arial"/>
                        <a:cs typeface="Arial"/>
                        <a:sym typeface="Arial"/>
                      </a:endParaRPr>
                    </a:p>
                    <a:p>
                      <a:pPr indent="0" lvl="0" marL="71755" marR="147320" rtl="0" algn="l">
                        <a:lnSpc>
                          <a:spcPct val="105600"/>
                        </a:lnSpc>
                        <a:spcBef>
                          <a:spcPts val="375"/>
                        </a:spcBef>
                        <a:spcAft>
                          <a:spcPts val="0"/>
                        </a:spcAft>
                        <a:buNone/>
                      </a:pPr>
                      <a:r>
                        <a:t/>
                      </a:r>
                      <a:endParaRPr b="1" sz="1400">
                        <a:latin typeface="Times New Roman"/>
                        <a:ea typeface="Times New Roman"/>
                        <a:cs typeface="Times New Roman"/>
                        <a:sym typeface="Times New Roman"/>
                      </a:endParaRPr>
                    </a:p>
                  </a:txBody>
                  <a:tcPr marT="45725" marB="45725" marR="91450" marL="91450"/>
                </a:tc>
              </a:tr>
              <a:tr h="146622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66675" marR="460375" rtl="0" algn="just">
                        <a:lnSpc>
                          <a:spcPct val="90714"/>
                        </a:lnSpc>
                        <a:spcBef>
                          <a:spcPts val="0"/>
                        </a:spcBef>
                        <a:spcAft>
                          <a:spcPts val="0"/>
                        </a:spcAft>
                        <a:buNone/>
                      </a:pPr>
                      <a:r>
                        <a:t/>
                      </a:r>
                      <a:endParaRPr b="1" i="1" sz="1400">
                        <a:latin typeface="Times New Roman"/>
                        <a:ea typeface="Times New Roman"/>
                        <a:cs typeface="Times New Roman"/>
                        <a:sym typeface="Times New Roman"/>
                      </a:endParaRPr>
                    </a:p>
                    <a:p>
                      <a:pPr indent="0" lvl="0" marL="66675" marR="460375" rtl="0" algn="just">
                        <a:lnSpc>
                          <a:spcPct val="52916"/>
                        </a:lnSpc>
                        <a:spcBef>
                          <a:spcPts val="40"/>
                        </a:spcBef>
                        <a:spcAft>
                          <a:spcPts val="0"/>
                        </a:spcAft>
                        <a:buNone/>
                      </a:pPr>
                      <a:r>
                        <a:rPr b="1" i="1" lang="en-US" sz="1400">
                          <a:latin typeface="Times New Roman"/>
                          <a:ea typeface="Times New Roman"/>
                          <a:cs typeface="Times New Roman"/>
                          <a:sym typeface="Times New Roman"/>
                        </a:rPr>
                        <a:t>Name: Red</a:t>
                      </a:r>
                      <a:r>
                        <a:rPr b="1" i="1" lang="en-US" sz="1400">
                          <a:latin typeface="Times New Roman"/>
                          <a:ea typeface="Times New Roman"/>
                          <a:cs typeface="Times New Roman"/>
                          <a:sym typeface="Times New Roman"/>
                        </a:rPr>
                        <a:t> Pens </a:t>
                      </a:r>
                      <a:r>
                        <a:rPr b="1" i="1" lang="en-US" sz="2400">
                          <a:latin typeface="Arial"/>
                          <a:ea typeface="Arial"/>
                          <a:cs typeface="Arial"/>
                          <a:sym typeface="Arial"/>
                        </a:rPr>
                        <a:t>لال یا سرخ بال پو اینٹ</a:t>
                      </a:r>
                      <a:r>
                        <a:rPr b="1" i="1" lang="en-US" sz="1400">
                          <a:latin typeface="Times New Roman"/>
                          <a:ea typeface="Times New Roman"/>
                          <a:cs typeface="Times New Roman"/>
                          <a:sym typeface="Times New Roman"/>
                        </a:rPr>
                        <a:t>: </a:t>
                      </a:r>
                      <a:endParaRPr b="1" i="1" sz="1400">
                        <a:latin typeface="Times New Roman"/>
                        <a:ea typeface="Times New Roman"/>
                        <a:cs typeface="Times New Roman"/>
                        <a:sym typeface="Times New Roman"/>
                      </a:endParaRPr>
                    </a:p>
                    <a:p>
                      <a:pPr indent="0" lvl="0" marL="66675" marR="460375" rtl="0" algn="just">
                        <a:lnSpc>
                          <a:spcPct val="90714"/>
                        </a:lnSpc>
                        <a:spcBef>
                          <a:spcPts val="40"/>
                        </a:spcBef>
                        <a:spcAft>
                          <a:spcPts val="0"/>
                        </a:spcAft>
                        <a:buNone/>
                      </a:pPr>
                      <a:r>
                        <a:t/>
                      </a:r>
                      <a:endParaRPr b="1" i="1" sz="1400">
                        <a:latin typeface="Times New Roman"/>
                        <a:ea typeface="Times New Roman"/>
                        <a:cs typeface="Times New Roman"/>
                        <a:sym typeface="Times New Roman"/>
                      </a:endParaRPr>
                    </a:p>
                    <a:p>
                      <a:pPr indent="0" lvl="0" marL="66675" marR="460375" rtl="0" algn="just">
                        <a:lnSpc>
                          <a:spcPct val="52916"/>
                        </a:lnSpc>
                        <a:spcBef>
                          <a:spcPts val="40"/>
                        </a:spcBef>
                        <a:spcAft>
                          <a:spcPts val="0"/>
                        </a:spcAft>
                        <a:buNone/>
                      </a:pPr>
                      <a:r>
                        <a:rPr b="1" i="1" lang="en-US" sz="1400">
                          <a:latin typeface="Times New Roman"/>
                          <a:ea typeface="Times New Roman"/>
                          <a:cs typeface="Times New Roman"/>
                          <a:sym typeface="Times New Roman"/>
                        </a:rPr>
                        <a:t>Quantity:10 </a:t>
                      </a:r>
                      <a:r>
                        <a:rPr b="1" i="1" lang="en-US" sz="2400">
                          <a:latin typeface="Arial"/>
                          <a:ea typeface="Arial"/>
                          <a:cs typeface="Arial"/>
                          <a:sym typeface="Arial"/>
                        </a:rPr>
                        <a:t>تعداد دس:</a:t>
                      </a:r>
                      <a:endParaRPr b="1" i="1" sz="2400">
                        <a:latin typeface="Arial"/>
                        <a:ea typeface="Arial"/>
                        <a:cs typeface="Arial"/>
                        <a:sym typeface="Arial"/>
                      </a:endParaRPr>
                    </a:p>
                    <a:p>
                      <a:pPr indent="0" lvl="0" marL="66675" marR="460375" rtl="0" algn="just">
                        <a:lnSpc>
                          <a:spcPct val="90714"/>
                        </a:lnSpc>
                        <a:spcBef>
                          <a:spcPts val="40"/>
                        </a:spcBef>
                        <a:spcAft>
                          <a:spcPts val="0"/>
                        </a:spcAft>
                        <a:buNone/>
                      </a:pPr>
                      <a:r>
                        <a:t/>
                      </a:r>
                      <a:endParaRPr b="1" i="1" sz="1400">
                        <a:latin typeface="Times New Roman"/>
                        <a:ea typeface="Times New Roman"/>
                        <a:cs typeface="Times New Roman"/>
                        <a:sym typeface="Times New Roman"/>
                      </a:endParaRPr>
                    </a:p>
                    <a:p>
                      <a:pPr indent="0" lvl="0" marL="0" marR="0" rtl="0" algn="just">
                        <a:lnSpc>
                          <a:spcPct val="10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Use: For marking homework and for annotations.</a:t>
                      </a:r>
                      <a:r>
                        <a:rPr b="1" lang="en-US" sz="2400">
                          <a:latin typeface="Arial"/>
                          <a:ea typeface="Arial"/>
                          <a:cs typeface="Arial"/>
                          <a:sym typeface="Arial"/>
                        </a:rPr>
                        <a:t>گھر کے کام کو چیک اور مارکنگ کرنے</a:t>
                      </a:r>
                      <a:r>
                        <a:rPr b="1" lang="en-US" sz="2400">
                          <a:latin typeface="Arial"/>
                          <a:ea typeface="Arial"/>
                          <a:cs typeface="Arial"/>
                          <a:sym typeface="Arial"/>
                        </a:rPr>
                        <a:t> کے لئے </a:t>
                      </a:r>
                      <a:r>
                        <a:rPr b="1" lang="en-US" sz="2400">
                          <a:latin typeface="Arial"/>
                          <a:ea typeface="Arial"/>
                          <a:cs typeface="Arial"/>
                          <a:sym typeface="Arial"/>
                        </a:rPr>
                        <a:t>: </a:t>
                      </a:r>
                      <a:endParaRPr b="1" sz="2400">
                        <a:latin typeface="Arial"/>
                        <a:ea typeface="Arial"/>
                        <a:cs typeface="Arial"/>
                        <a:sym typeface="Arial"/>
                      </a:endParaRPr>
                    </a:p>
                    <a:p>
                      <a:pPr indent="0" lvl="0" marL="0" marR="0" rtl="0" algn="just">
                        <a:spcBef>
                          <a:spcPts val="0"/>
                        </a:spcBef>
                        <a:spcAft>
                          <a:spcPts val="0"/>
                        </a:spcAft>
                        <a:buNone/>
                      </a:pPr>
                      <a:r>
                        <a:t/>
                      </a:r>
                      <a:endParaRPr b="1" sz="1400">
                        <a:solidFill>
                          <a:schemeClr val="dk1"/>
                        </a:solidFill>
                        <a:latin typeface="Times New Roman"/>
                        <a:ea typeface="Times New Roman"/>
                        <a:cs typeface="Times New Roman"/>
                        <a:sym typeface="Times New Roman"/>
                      </a:endParaRPr>
                    </a:p>
                  </a:txBody>
                  <a:tcPr marT="45725" marB="45725" marR="91450" marL="91450"/>
                </a:tc>
              </a:tr>
            </a:tbl>
          </a:graphicData>
        </a:graphic>
      </p:graphicFrame>
      <p:pic>
        <p:nvPicPr>
          <p:cNvPr id="211" name="Google Shape;211;p7"/>
          <p:cNvPicPr preferRelativeResize="0"/>
          <p:nvPr/>
        </p:nvPicPr>
        <p:blipFill rotWithShape="1">
          <a:blip r:embed="rId3">
            <a:alphaModFix/>
          </a:blip>
          <a:srcRect b="0" l="0" r="0" t="0"/>
          <a:stretch/>
        </p:blipFill>
        <p:spPr>
          <a:xfrm>
            <a:off x="595601" y="2370817"/>
            <a:ext cx="1755710" cy="879490"/>
          </a:xfrm>
          <a:prstGeom prst="rect">
            <a:avLst/>
          </a:prstGeom>
          <a:noFill/>
          <a:ln>
            <a:noFill/>
          </a:ln>
        </p:spPr>
      </p:pic>
      <p:pic>
        <p:nvPicPr>
          <p:cNvPr id="212" name="Google Shape;212;p7"/>
          <p:cNvPicPr preferRelativeResize="0"/>
          <p:nvPr/>
        </p:nvPicPr>
        <p:blipFill rotWithShape="1">
          <a:blip r:embed="rId4">
            <a:alphaModFix/>
          </a:blip>
          <a:srcRect b="0" l="0" r="0" t="0"/>
          <a:stretch/>
        </p:blipFill>
        <p:spPr>
          <a:xfrm>
            <a:off x="501511" y="5094643"/>
            <a:ext cx="1755710" cy="949907"/>
          </a:xfrm>
          <a:prstGeom prst="rect">
            <a:avLst/>
          </a:prstGeom>
          <a:noFill/>
          <a:ln>
            <a:noFill/>
          </a:ln>
        </p:spPr>
      </p:pic>
    </p:spTree>
  </p:cSld>
  <p:clrMapOvr>
    <a:masterClrMapping/>
  </p:clrMapOvr>
  <p:transition spd="slow" p14:dur="1500">
    <p:split orient="ver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8"/>
          <p:cNvSpPr txBox="1"/>
          <p:nvPr>
            <p:ph type="title"/>
          </p:nvPr>
        </p:nvSpPr>
        <p:spPr>
          <a:xfrm>
            <a:off x="838199" y="88778"/>
            <a:ext cx="9686731" cy="565634"/>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accent1"/>
              </a:buClr>
              <a:buSzPts val="1800"/>
              <a:buFont typeface="Times New Roman"/>
              <a:buNone/>
            </a:pPr>
            <a:r>
              <a:rPr b="1" lang="en-US" sz="1800">
                <a:solidFill>
                  <a:schemeClr val="accent1"/>
                </a:solidFill>
                <a:latin typeface="Times New Roman"/>
                <a:ea typeface="Times New Roman"/>
                <a:cs typeface="Times New Roman"/>
                <a:sym typeface="Times New Roman"/>
              </a:rPr>
              <a:t>Guidelines on the use of individual items within the kit</a:t>
            </a:r>
            <a:br>
              <a:rPr b="1" lang="en-US" sz="1800">
                <a:solidFill>
                  <a:schemeClr val="accent1"/>
                </a:solidFill>
                <a:latin typeface="Times New Roman"/>
                <a:ea typeface="Times New Roman"/>
                <a:cs typeface="Times New Roman"/>
                <a:sym typeface="Times New Roman"/>
              </a:rPr>
            </a:br>
            <a:r>
              <a:rPr b="1" lang="en-US" sz="1800">
                <a:solidFill>
                  <a:schemeClr val="accent1"/>
                </a:solidFill>
                <a:latin typeface="Times New Roman"/>
                <a:ea typeface="Times New Roman"/>
                <a:cs typeface="Times New Roman"/>
                <a:sym typeface="Times New Roman"/>
              </a:rPr>
              <a:t>Materials for Teacher use: to be kept in metal Box. بکس کے اندر موجود اشیاء کی تفصیلات اور</a:t>
            </a:r>
            <a:r>
              <a:rPr b="1" i="0" lang="en-US" sz="1800" u="none" cap="none" strike="noStrike">
                <a:solidFill>
                  <a:schemeClr val="accent1"/>
                </a:solidFill>
                <a:latin typeface="Arial"/>
                <a:ea typeface="Arial"/>
                <a:cs typeface="Arial"/>
                <a:sym typeface="Arial"/>
              </a:rPr>
              <a:t> رہنمائی</a:t>
            </a:r>
            <a:r>
              <a:rPr b="1" lang="en-US" sz="1800">
                <a:solidFill>
                  <a:schemeClr val="accent1"/>
                </a:solidFill>
                <a:latin typeface="Times New Roman"/>
                <a:ea typeface="Times New Roman"/>
                <a:cs typeface="Times New Roman"/>
                <a:sym typeface="Times New Roman"/>
              </a:rPr>
              <a:t> </a:t>
            </a:r>
            <a:br>
              <a:rPr b="1" lang="en-US" sz="1800">
                <a:solidFill>
                  <a:schemeClr val="accent1"/>
                </a:solidFill>
                <a:latin typeface="Times New Roman"/>
                <a:ea typeface="Times New Roman"/>
                <a:cs typeface="Times New Roman"/>
                <a:sym typeface="Times New Roman"/>
              </a:rPr>
            </a:br>
            <a:endParaRPr sz="1800">
              <a:solidFill>
                <a:schemeClr val="accent1"/>
              </a:solidFill>
              <a:latin typeface="Times New Roman"/>
              <a:ea typeface="Times New Roman"/>
              <a:cs typeface="Times New Roman"/>
              <a:sym typeface="Times New Roman"/>
            </a:endParaRPr>
          </a:p>
        </p:txBody>
      </p:sp>
      <p:graphicFrame>
        <p:nvGraphicFramePr>
          <p:cNvPr id="218" name="Google Shape;218;p8"/>
          <p:cNvGraphicFramePr/>
          <p:nvPr/>
        </p:nvGraphicFramePr>
        <p:xfrm>
          <a:off x="270589" y="1391546"/>
          <a:ext cx="3000000" cy="3000000"/>
        </p:xfrm>
        <a:graphic>
          <a:graphicData uri="http://schemas.openxmlformats.org/drawingml/2006/table">
            <a:tbl>
              <a:tblPr bandRow="1" firstRow="1">
                <a:noFill/>
                <a:tableStyleId>{AD1BC262-64B2-45B8-A6BB-04B21E2EF536}</a:tableStyleId>
              </a:tblPr>
              <a:tblGrid>
                <a:gridCol w="2328875"/>
                <a:gridCol w="9091025"/>
              </a:tblGrid>
              <a:tr h="775575">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Quantity</a:t>
                      </a:r>
                      <a:r>
                        <a:rPr b="1" lang="en-US" sz="1800">
                          <a:latin typeface="Times New Roman"/>
                          <a:ea typeface="Times New Roman"/>
                          <a:cs typeface="Times New Roman"/>
                          <a:sym typeface="Times New Roman"/>
                        </a:rPr>
                        <a:t>, Description and use of itemsتعداد، تفصیلات اور استعمال کا طریقہ: </a:t>
                      </a:r>
                      <a:endParaRPr sz="1800">
                        <a:latin typeface="Times New Roman"/>
                        <a:ea typeface="Times New Roman"/>
                        <a:cs typeface="Times New Roman"/>
                        <a:sym typeface="Times New Roman"/>
                      </a:endParaRPr>
                    </a:p>
                  </a:txBody>
                  <a:tcPr marT="45725" marB="45725" marR="91450" marL="91450"/>
                </a:tc>
              </a:tr>
              <a:tr h="16176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66675" marR="0" rtl="0" algn="just">
                        <a:lnSpc>
                          <a:spcPct val="100000"/>
                        </a:lnSpc>
                        <a:spcBef>
                          <a:spcPts val="0"/>
                        </a:spcBef>
                        <a:spcAft>
                          <a:spcPts val="0"/>
                        </a:spcAft>
                        <a:buNone/>
                      </a:pPr>
                      <a:r>
                        <a:rPr b="1" lang="en-US" sz="1400">
                          <a:latin typeface="Times New Roman"/>
                          <a:ea typeface="Times New Roman"/>
                          <a:cs typeface="Times New Roman"/>
                          <a:sym typeface="Times New Roman"/>
                        </a:rPr>
                        <a:t>Name:</a:t>
                      </a:r>
                      <a:r>
                        <a:rPr b="1" lang="en-US" sz="1400">
                          <a:latin typeface="Times New Roman"/>
                          <a:ea typeface="Times New Roman"/>
                          <a:cs typeface="Times New Roman"/>
                          <a:sym typeface="Times New Roman"/>
                        </a:rPr>
                        <a:t> Ruled Exercise Books </a:t>
                      </a:r>
                      <a:r>
                        <a:rPr b="1" lang="en-US" sz="2000">
                          <a:latin typeface="Arial"/>
                          <a:ea typeface="Arial"/>
                          <a:cs typeface="Arial"/>
                          <a:sym typeface="Arial"/>
                        </a:rPr>
                        <a:t>لکیروں والی کاپیاں </a:t>
                      </a:r>
                      <a:r>
                        <a:rPr b="1" lang="en-US" sz="2000">
                          <a:latin typeface="Times New Roman"/>
                          <a:ea typeface="Times New Roman"/>
                          <a:cs typeface="Times New Roman"/>
                          <a:sym typeface="Times New Roman"/>
                        </a:rPr>
                        <a:t>: </a:t>
                      </a:r>
                      <a:endParaRPr b="1" sz="2000">
                        <a:latin typeface="Times New Roman"/>
                        <a:ea typeface="Times New Roman"/>
                        <a:cs typeface="Times New Roman"/>
                        <a:sym typeface="Times New Roman"/>
                      </a:endParaRPr>
                    </a:p>
                    <a:p>
                      <a:pPr indent="0" lvl="0" marL="66675" marR="0" rtl="0" algn="just">
                        <a:lnSpc>
                          <a:spcPct val="89285"/>
                        </a:lnSpc>
                        <a:spcBef>
                          <a:spcPts val="0"/>
                        </a:spcBef>
                        <a:spcAft>
                          <a:spcPts val="0"/>
                        </a:spcAft>
                        <a:buNone/>
                      </a:pPr>
                      <a:r>
                        <a:t/>
                      </a:r>
                      <a:endParaRPr b="1" sz="1400">
                        <a:latin typeface="Times New Roman"/>
                        <a:ea typeface="Times New Roman"/>
                        <a:cs typeface="Times New Roman"/>
                        <a:sym typeface="Times New Roman"/>
                      </a:endParaRPr>
                    </a:p>
                    <a:p>
                      <a:pPr indent="0" lvl="0" marL="66675" marR="0" rtl="0" algn="just">
                        <a:lnSpc>
                          <a:spcPct val="150000"/>
                        </a:lnSpc>
                        <a:spcBef>
                          <a:spcPts val="0"/>
                        </a:spcBef>
                        <a:spcAft>
                          <a:spcPts val="0"/>
                        </a:spcAft>
                        <a:buNone/>
                      </a:pPr>
                      <a:r>
                        <a:rPr b="1" lang="en-US" sz="1400">
                          <a:latin typeface="Times New Roman"/>
                          <a:ea typeface="Times New Roman"/>
                          <a:cs typeface="Times New Roman"/>
                          <a:sym typeface="Times New Roman"/>
                        </a:rPr>
                        <a:t>Quantity: 10 Rulled exercise books of 96 pages each; 8mm ruled. </a:t>
                      </a:r>
                      <a:r>
                        <a:rPr b="1" lang="en-US" sz="2000">
                          <a:latin typeface="Arial"/>
                          <a:ea typeface="Arial"/>
                          <a:cs typeface="Arial"/>
                          <a:sym typeface="Arial"/>
                        </a:rPr>
                        <a:t>کاپیوں کی تعداد ۱۰ ہے اور ہر کاپی ۹۶ صفحات پر مشتمل ہے۔ </a:t>
                      </a:r>
                      <a:endParaRPr b="1" sz="1400">
                        <a:latin typeface="Times New Roman"/>
                        <a:ea typeface="Times New Roman"/>
                        <a:cs typeface="Times New Roman"/>
                        <a:sym typeface="Times New Roman"/>
                      </a:endParaRPr>
                    </a:p>
                    <a:p>
                      <a:pPr indent="0" lvl="0" marL="66675" marR="0" rtl="0" algn="just">
                        <a:lnSpc>
                          <a:spcPct val="150000"/>
                        </a:lnSpc>
                        <a:spcBef>
                          <a:spcPts val="0"/>
                        </a:spcBef>
                        <a:spcAft>
                          <a:spcPts val="0"/>
                        </a:spcAft>
                        <a:buNone/>
                      </a:pPr>
                      <a:r>
                        <a:rPr b="1" lang="en-US" sz="1400">
                          <a:latin typeface="Times New Roman"/>
                          <a:ea typeface="Times New Roman"/>
                          <a:cs typeface="Times New Roman"/>
                          <a:sym typeface="Times New Roman"/>
                        </a:rPr>
                        <a:t>Use:for lesson planning and note taking.  </a:t>
                      </a:r>
                      <a:r>
                        <a:rPr b="1" lang="en-US" sz="2000">
                          <a:latin typeface="Arial"/>
                          <a:ea typeface="Arial"/>
                          <a:cs typeface="Arial"/>
                          <a:sym typeface="Arial"/>
                        </a:rPr>
                        <a:t>سبق پڑھانے کی منصوبہ بندی اور نوٹس لینے کیلیے</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txBody>
                  <a:tcPr marT="45725" marB="45725" marR="91450" marL="91450"/>
                </a:tc>
              </a:tr>
              <a:tr h="16176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66675" marR="260350" rtl="0" algn="just">
                        <a:lnSpc>
                          <a:spcPct val="150000"/>
                        </a:lnSpc>
                        <a:spcBef>
                          <a:spcPts val="0"/>
                        </a:spcBef>
                        <a:spcAft>
                          <a:spcPts val="0"/>
                        </a:spcAft>
                        <a:buNone/>
                      </a:pPr>
                      <a:r>
                        <a:rPr b="1" lang="en-US" sz="1400">
                          <a:solidFill>
                            <a:schemeClr val="dk1"/>
                          </a:solidFill>
                          <a:latin typeface="Times New Roman"/>
                          <a:ea typeface="Times New Roman"/>
                          <a:cs typeface="Times New Roman"/>
                          <a:sym typeface="Times New Roman"/>
                        </a:rPr>
                        <a:t>Name:</a:t>
                      </a:r>
                      <a:r>
                        <a:rPr b="1" lang="en-US" sz="1400">
                          <a:solidFill>
                            <a:schemeClr val="dk1"/>
                          </a:solidFill>
                          <a:latin typeface="Times New Roman"/>
                          <a:ea typeface="Times New Roman"/>
                          <a:cs typeface="Times New Roman"/>
                          <a:sym typeface="Times New Roman"/>
                        </a:rPr>
                        <a:t> Blackboards Paints</a:t>
                      </a:r>
                      <a:r>
                        <a:rPr b="1" lang="en-US" sz="2000">
                          <a:solidFill>
                            <a:schemeClr val="dk1"/>
                          </a:solidFill>
                          <a:latin typeface="Arial"/>
                          <a:ea typeface="Arial"/>
                          <a:cs typeface="Arial"/>
                          <a:sym typeface="Arial"/>
                        </a:rPr>
                        <a:t>تختہ سیاہ پررنگنے کیلیے کالا پینٹ: </a:t>
                      </a:r>
                      <a:endParaRPr b="1" sz="2000">
                        <a:solidFill>
                          <a:schemeClr val="dk1"/>
                        </a:solidFill>
                        <a:latin typeface="Arial"/>
                        <a:ea typeface="Arial"/>
                        <a:cs typeface="Arial"/>
                        <a:sym typeface="Arial"/>
                      </a:endParaRPr>
                    </a:p>
                    <a:p>
                      <a:pPr indent="0" lvl="0" marL="66675" marR="260350" rtl="0" algn="just">
                        <a:lnSpc>
                          <a:spcPct val="150000"/>
                        </a:lnSpc>
                        <a:spcBef>
                          <a:spcPts val="10"/>
                        </a:spcBef>
                        <a:spcAft>
                          <a:spcPts val="0"/>
                        </a:spcAft>
                        <a:buNone/>
                      </a:pPr>
                      <a:r>
                        <a:rPr b="1" lang="en-US" sz="1400">
                          <a:solidFill>
                            <a:schemeClr val="dk1"/>
                          </a:solidFill>
                          <a:latin typeface="Times New Roman"/>
                          <a:ea typeface="Times New Roman"/>
                          <a:cs typeface="Times New Roman"/>
                          <a:sym typeface="Times New Roman"/>
                        </a:rPr>
                        <a:t>Quantity: 2 tins of black paint for black boards.</a:t>
                      </a:r>
                      <a:r>
                        <a:rPr b="1" lang="en-US" sz="2000">
                          <a:solidFill>
                            <a:schemeClr val="dk1"/>
                          </a:solidFill>
                          <a:latin typeface="Arial"/>
                          <a:ea typeface="Arial"/>
                          <a:cs typeface="Arial"/>
                          <a:sym typeface="Arial"/>
                        </a:rPr>
                        <a:t>تختہ سیاہ کو رنگنے کے لیے ۲ عدد سیاہ رنگ کے ڈبے : </a:t>
                      </a:r>
                      <a:endParaRPr b="1" sz="2000">
                        <a:solidFill>
                          <a:schemeClr val="dk1"/>
                        </a:solidFill>
                        <a:latin typeface="Arial"/>
                        <a:ea typeface="Arial"/>
                        <a:cs typeface="Arial"/>
                        <a:sym typeface="Arial"/>
                      </a:endParaRPr>
                    </a:p>
                    <a:p>
                      <a:pPr indent="0" lvl="0" marL="66675" marR="260350" rtl="0" algn="just">
                        <a:lnSpc>
                          <a:spcPct val="150000"/>
                        </a:lnSpc>
                        <a:spcBef>
                          <a:spcPts val="10"/>
                        </a:spcBef>
                        <a:spcAft>
                          <a:spcPts val="0"/>
                        </a:spcAft>
                        <a:buNone/>
                      </a:pPr>
                      <a:r>
                        <a:rPr b="1" lang="en-US" sz="1400">
                          <a:solidFill>
                            <a:schemeClr val="dk1"/>
                          </a:solidFill>
                          <a:latin typeface="Times New Roman"/>
                          <a:ea typeface="Times New Roman"/>
                          <a:cs typeface="Times New Roman"/>
                          <a:sym typeface="Times New Roman"/>
                        </a:rPr>
                        <a:t>Use: used to be on smooth surfaces, because rough surfaces consume more chalk and the writing is not clear</a:t>
                      </a:r>
                      <a:endParaRPr b="1" sz="1400">
                        <a:solidFill>
                          <a:schemeClr val="dk1"/>
                        </a:solidFill>
                        <a:latin typeface="Times New Roman"/>
                        <a:ea typeface="Times New Roman"/>
                        <a:cs typeface="Times New Roman"/>
                        <a:sym typeface="Times New Roman"/>
                      </a:endParaRPr>
                    </a:p>
                    <a:p>
                      <a:pPr indent="0" lvl="0" marL="66675" marR="260350" rtl="0" algn="r">
                        <a:lnSpc>
                          <a:spcPct val="150000"/>
                        </a:lnSpc>
                        <a:spcBef>
                          <a:spcPts val="10"/>
                        </a:spcBef>
                        <a:spcAft>
                          <a:spcPts val="0"/>
                        </a:spcAft>
                        <a:buNone/>
                      </a:pPr>
                      <a:r>
                        <a:rPr b="1" lang="en-US" sz="2000">
                          <a:solidFill>
                            <a:schemeClr val="dk1"/>
                          </a:solidFill>
                          <a:latin typeface="Arial"/>
                          <a:ea typeface="Arial"/>
                          <a:cs typeface="Arial"/>
                          <a:sym typeface="Arial"/>
                        </a:rPr>
                        <a:t>دیوار یا لکڑی کے تختے کے اوپر رنگ دیں تاکہ چاک ضائع نہ ہو۔</a:t>
                      </a:r>
                      <a:endParaRPr b="1" sz="2000">
                        <a:solidFill>
                          <a:schemeClr val="dk1"/>
                        </a:solidFill>
                        <a:latin typeface="Arial"/>
                        <a:ea typeface="Arial"/>
                        <a:cs typeface="Arial"/>
                        <a:sym typeface="Arial"/>
                      </a:endParaRPr>
                    </a:p>
                    <a:p>
                      <a:pPr indent="0" lvl="0" marL="66675" marR="0" rtl="0" algn="just">
                        <a:lnSpc>
                          <a:spcPct val="89285"/>
                        </a:lnSpc>
                        <a:spcBef>
                          <a:spcPts val="0"/>
                        </a:spcBef>
                        <a:spcAft>
                          <a:spcPts val="0"/>
                        </a:spcAft>
                        <a:buNone/>
                      </a:pPr>
                      <a:r>
                        <a:t/>
                      </a:r>
                      <a:endParaRPr b="1" sz="1400">
                        <a:latin typeface="Times New Roman"/>
                        <a:ea typeface="Times New Roman"/>
                        <a:cs typeface="Times New Roman"/>
                        <a:sym typeface="Times New Roman"/>
                      </a:endParaRPr>
                    </a:p>
                  </a:txBody>
                  <a:tcPr marT="45725" marB="45725" marR="91450" marL="91450"/>
                </a:tc>
              </a:tr>
            </a:tbl>
          </a:graphicData>
        </a:graphic>
      </p:graphicFrame>
      <p:pic>
        <p:nvPicPr>
          <p:cNvPr id="219" name="Google Shape;219;p8"/>
          <p:cNvPicPr preferRelativeResize="0"/>
          <p:nvPr/>
        </p:nvPicPr>
        <p:blipFill rotWithShape="1">
          <a:blip r:embed="rId3">
            <a:alphaModFix/>
          </a:blip>
          <a:srcRect b="0" l="0" r="0" t="0"/>
          <a:stretch/>
        </p:blipFill>
        <p:spPr>
          <a:xfrm>
            <a:off x="345235" y="2397963"/>
            <a:ext cx="1662405" cy="1089061"/>
          </a:xfrm>
          <a:prstGeom prst="rect">
            <a:avLst/>
          </a:prstGeom>
          <a:noFill/>
          <a:ln>
            <a:noFill/>
          </a:ln>
        </p:spPr>
      </p:pic>
      <p:pic>
        <p:nvPicPr>
          <p:cNvPr id="220" name="Google Shape;220;p8"/>
          <p:cNvPicPr preferRelativeResize="0"/>
          <p:nvPr/>
        </p:nvPicPr>
        <p:blipFill rotWithShape="1">
          <a:blip r:embed="rId4">
            <a:alphaModFix/>
          </a:blip>
          <a:srcRect b="0" l="0" r="0" t="0"/>
          <a:stretch/>
        </p:blipFill>
        <p:spPr>
          <a:xfrm>
            <a:off x="541171" y="4208112"/>
            <a:ext cx="1513890" cy="940693"/>
          </a:xfrm>
          <a:prstGeom prst="rect">
            <a:avLst/>
          </a:prstGeom>
          <a:noFill/>
          <a:ln>
            <a:noFill/>
          </a:ln>
        </p:spPr>
      </p:pic>
    </p:spTree>
  </p:cSld>
  <p:clrMapOvr>
    <a:masterClrMapping/>
  </p:clrMapOvr>
  <p:transition spd="slow" p14:dur="1500">
    <p:split orient="ver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9"/>
          <p:cNvSpPr txBox="1"/>
          <p:nvPr>
            <p:ph type="title"/>
          </p:nvPr>
        </p:nvSpPr>
        <p:spPr>
          <a:xfrm>
            <a:off x="816429" y="65314"/>
            <a:ext cx="9175812" cy="658871"/>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1800"/>
              <a:buFont typeface="Times New Roman"/>
              <a:buNone/>
            </a:pPr>
            <a:r>
              <a:rPr b="1" lang="en-US" sz="1800">
                <a:solidFill>
                  <a:schemeClr val="dk1"/>
                </a:solidFill>
                <a:latin typeface="Times New Roman"/>
                <a:ea typeface="Times New Roman"/>
                <a:cs typeface="Times New Roman"/>
                <a:sym typeface="Times New Roman"/>
              </a:rPr>
              <a:t>Black Boards items for the teachers-To be kept in the metal box</a:t>
            </a:r>
            <a:br>
              <a:rPr b="1" lang="en-US" sz="1800">
                <a:solidFill>
                  <a:schemeClr val="dk1"/>
                </a:solidFill>
                <a:latin typeface="Times New Roman"/>
                <a:ea typeface="Times New Roman"/>
                <a:cs typeface="Times New Roman"/>
                <a:sym typeface="Times New Roman"/>
              </a:rPr>
            </a:br>
            <a:r>
              <a:rPr b="1" lang="en-US" sz="1800">
                <a:solidFill>
                  <a:schemeClr val="dk1"/>
                </a:solidFill>
                <a:latin typeface="Times New Roman"/>
                <a:ea typeface="Times New Roman"/>
                <a:cs typeface="Times New Roman"/>
                <a:sym typeface="Times New Roman"/>
              </a:rPr>
              <a:t>بکس میں رکھنےکیلیۓ اساتذہ کی ضرورت کی اشیاء</a:t>
            </a:r>
            <a:endParaRPr b="1" sz="1800">
              <a:solidFill>
                <a:schemeClr val="dk1"/>
              </a:solidFill>
              <a:latin typeface="Times New Roman"/>
              <a:ea typeface="Times New Roman"/>
              <a:cs typeface="Times New Roman"/>
              <a:sym typeface="Times New Roman"/>
            </a:endParaRPr>
          </a:p>
        </p:txBody>
      </p:sp>
      <p:graphicFrame>
        <p:nvGraphicFramePr>
          <p:cNvPr id="226" name="Google Shape;226;p9"/>
          <p:cNvGraphicFramePr/>
          <p:nvPr/>
        </p:nvGraphicFramePr>
        <p:xfrm>
          <a:off x="381000" y="867750"/>
          <a:ext cx="3000000" cy="3000000"/>
        </p:xfrm>
        <a:graphic>
          <a:graphicData uri="http://schemas.openxmlformats.org/drawingml/2006/table">
            <a:tbl>
              <a:tblPr bandRow="1" firstRow="1">
                <a:noFill/>
                <a:tableStyleId>{AD1BC262-64B2-45B8-A6BB-04B21E2EF536}</a:tableStyleId>
              </a:tblPr>
              <a:tblGrid>
                <a:gridCol w="1999475"/>
                <a:gridCol w="9149050"/>
              </a:tblGrid>
              <a:tr h="726250">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800"/>
                        <a:buFont typeface="Times New Roman"/>
                        <a:buNone/>
                      </a:pPr>
                      <a:r>
                        <a:rPr b="1" lang="en-US" sz="1800">
                          <a:latin typeface="Times New Roman"/>
                          <a:ea typeface="Times New Roman"/>
                          <a:cs typeface="Times New Roman"/>
                          <a:sym typeface="Times New Roman"/>
                        </a:rPr>
                        <a:t>Quantity</a:t>
                      </a:r>
                      <a:r>
                        <a:rPr b="1" lang="en-US" sz="1800">
                          <a:latin typeface="Times New Roman"/>
                          <a:ea typeface="Times New Roman"/>
                          <a:cs typeface="Times New Roman"/>
                          <a:sym typeface="Times New Roman"/>
                        </a:rPr>
                        <a:t>, Description and use of itemsتعداد، تفصیلات اور استعمال کا طریقہ: </a:t>
                      </a:r>
                      <a:endParaRPr sz="1800">
                        <a:latin typeface="Times New Roman"/>
                        <a:ea typeface="Times New Roman"/>
                        <a:cs typeface="Times New Roman"/>
                        <a:sym typeface="Times New Roman"/>
                      </a:endParaRPr>
                    </a:p>
                    <a:p>
                      <a:pPr indent="0" lvl="0" marL="0" marR="0" rtl="0" algn="l">
                        <a:spcBef>
                          <a:spcPts val="0"/>
                        </a:spcBef>
                        <a:spcAft>
                          <a:spcPts val="0"/>
                        </a:spcAft>
                        <a:buNone/>
                      </a:pPr>
                      <a:r>
                        <a:t/>
                      </a:r>
                      <a:endParaRPr sz="1800">
                        <a:latin typeface="Times New Roman"/>
                        <a:ea typeface="Times New Roman"/>
                        <a:cs typeface="Times New Roman"/>
                        <a:sym typeface="Times New Roman"/>
                      </a:endParaRPr>
                    </a:p>
                  </a:txBody>
                  <a:tcPr marT="45725" marB="45725" marR="91450" marL="91450"/>
                </a:tc>
              </a:tr>
              <a:tr h="177532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just">
                        <a:lnSpc>
                          <a:spcPct val="150000"/>
                        </a:lnSpc>
                        <a:spcBef>
                          <a:spcPts val="0"/>
                        </a:spcBef>
                        <a:spcAft>
                          <a:spcPts val="0"/>
                        </a:spcAft>
                        <a:buNone/>
                      </a:pPr>
                      <a:r>
                        <a:rPr b="1" lang="en-US" sz="1400">
                          <a:latin typeface="Times New Roman"/>
                          <a:ea typeface="Times New Roman"/>
                          <a:cs typeface="Times New Roman"/>
                          <a:sym typeface="Times New Roman"/>
                        </a:rPr>
                        <a:t>Name:</a:t>
                      </a:r>
                      <a:r>
                        <a:rPr b="1" lang="en-US" sz="1400">
                          <a:latin typeface="Times New Roman"/>
                          <a:ea typeface="Times New Roman"/>
                          <a:cs typeface="Times New Roman"/>
                          <a:sym typeface="Times New Roman"/>
                        </a:rPr>
                        <a:t> Brush </a:t>
                      </a:r>
                      <a:r>
                        <a:rPr b="1" lang="en-US" sz="2000">
                          <a:latin typeface="Arial"/>
                          <a:ea typeface="Arial"/>
                          <a:cs typeface="Arial"/>
                          <a:sym typeface="Arial"/>
                        </a:rPr>
                        <a:t>برش</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0" marR="0" rtl="0" algn="just">
                        <a:lnSpc>
                          <a:spcPct val="150000"/>
                        </a:lnSpc>
                        <a:spcBef>
                          <a:spcPts val="0"/>
                        </a:spcBef>
                        <a:spcAft>
                          <a:spcPts val="0"/>
                        </a:spcAft>
                        <a:buNone/>
                      </a:pPr>
                      <a:r>
                        <a:rPr b="1" lang="en-US" sz="1400">
                          <a:latin typeface="Times New Roman"/>
                          <a:ea typeface="Times New Roman"/>
                          <a:cs typeface="Times New Roman"/>
                          <a:sym typeface="Times New Roman"/>
                        </a:rPr>
                        <a:t>Quantity: 1 </a:t>
                      </a:r>
                      <a:r>
                        <a:rPr b="1" lang="en-US" sz="2000">
                          <a:latin typeface="Arial"/>
                          <a:ea typeface="Arial"/>
                          <a:cs typeface="Arial"/>
                          <a:sym typeface="Arial"/>
                        </a:rPr>
                        <a:t>تعداد ایک</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0" marR="0" rtl="0" algn="just">
                        <a:lnSpc>
                          <a:spcPct val="150000"/>
                        </a:lnSpc>
                        <a:spcBef>
                          <a:spcPts val="0"/>
                        </a:spcBef>
                        <a:spcAft>
                          <a:spcPts val="0"/>
                        </a:spcAft>
                        <a:buNone/>
                      </a:pPr>
                      <a:r>
                        <a:rPr b="1" lang="en-US" sz="1400">
                          <a:latin typeface="Times New Roman"/>
                          <a:ea typeface="Times New Roman"/>
                          <a:cs typeface="Times New Roman"/>
                          <a:sym typeface="Times New Roman"/>
                        </a:rPr>
                        <a:t>Use: To paint the surface used as a black board. It must be carefully cleaned after the use with water, because the paint is supplied with the kit is water-base.</a:t>
                      </a:r>
                      <a:endParaRPr b="1" sz="1400">
                        <a:latin typeface="Times New Roman"/>
                        <a:ea typeface="Times New Roman"/>
                        <a:cs typeface="Times New Roman"/>
                        <a:sym typeface="Times New Roman"/>
                      </a:endParaRPr>
                    </a:p>
                    <a:p>
                      <a:pPr indent="0" lvl="0" marL="0" marR="0" rtl="0" algn="r">
                        <a:lnSpc>
                          <a:spcPct val="150000"/>
                        </a:lnSpc>
                        <a:spcBef>
                          <a:spcPts val="0"/>
                        </a:spcBef>
                        <a:spcAft>
                          <a:spcPts val="0"/>
                        </a:spcAft>
                        <a:buNone/>
                      </a:pPr>
                      <a:r>
                        <a:rPr b="1" lang="en-US" sz="2000">
                          <a:latin typeface="Arial"/>
                          <a:ea typeface="Arial"/>
                          <a:cs typeface="Arial"/>
                          <a:sym typeface="Arial"/>
                        </a:rPr>
                        <a:t>بورڈ پر رنگ کرنے کیلۓ استعمال ہوتا ہے اور استعمال کے بعد اچھی طرح صاف کیا جائے۔</a:t>
                      </a:r>
                      <a:endParaRPr b="1" sz="2000">
                        <a:latin typeface="Arial"/>
                        <a:ea typeface="Arial"/>
                        <a:cs typeface="Arial"/>
                        <a:sym typeface="Arial"/>
                      </a:endParaRPr>
                    </a:p>
                  </a:txBody>
                  <a:tcPr marT="45725" marB="45725" marR="91450" marL="91450"/>
                </a:tc>
              </a:tr>
              <a:tr h="188382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66675" marR="0" rtl="0" algn="just">
                        <a:lnSpc>
                          <a:spcPct val="150000"/>
                        </a:lnSpc>
                        <a:spcBef>
                          <a:spcPts val="0"/>
                        </a:spcBef>
                        <a:spcAft>
                          <a:spcPts val="0"/>
                        </a:spcAft>
                        <a:buNone/>
                      </a:pPr>
                      <a:r>
                        <a:t/>
                      </a:r>
                      <a:endParaRPr b="1" i="1" sz="1400">
                        <a:latin typeface="Times New Roman"/>
                        <a:ea typeface="Times New Roman"/>
                        <a:cs typeface="Times New Roman"/>
                        <a:sym typeface="Times New Roman"/>
                      </a:endParaRPr>
                    </a:p>
                    <a:p>
                      <a:pPr indent="0" lvl="0" marL="66675" marR="0" rtl="0" algn="just">
                        <a:lnSpc>
                          <a:spcPct val="150000"/>
                        </a:lnSpc>
                        <a:spcBef>
                          <a:spcPts val="0"/>
                        </a:spcBef>
                        <a:spcAft>
                          <a:spcPts val="0"/>
                        </a:spcAft>
                        <a:buNone/>
                      </a:pPr>
                      <a:r>
                        <a:rPr b="1" i="1" lang="en-US" sz="1400">
                          <a:latin typeface="Times New Roman"/>
                          <a:ea typeface="Times New Roman"/>
                          <a:cs typeface="Times New Roman"/>
                          <a:sym typeface="Times New Roman"/>
                        </a:rPr>
                        <a:t>Name:</a:t>
                      </a:r>
                      <a:r>
                        <a:rPr b="1" i="1" lang="en-US" sz="1400">
                          <a:latin typeface="Times New Roman"/>
                          <a:ea typeface="Times New Roman"/>
                          <a:cs typeface="Times New Roman"/>
                          <a:sym typeface="Times New Roman"/>
                        </a:rPr>
                        <a:t> Assorted colored chalk </a:t>
                      </a:r>
                      <a:r>
                        <a:rPr b="1" i="1" lang="en-US" sz="2000">
                          <a:latin typeface="Arial"/>
                          <a:ea typeface="Arial"/>
                          <a:cs typeface="Arial"/>
                          <a:sym typeface="Arial"/>
                        </a:rPr>
                        <a:t>مختلف قسم کے رنگین چاکس</a:t>
                      </a:r>
                      <a:r>
                        <a:rPr b="1" i="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0" marR="0" rtl="0" algn="just">
                        <a:lnSpc>
                          <a:spcPct val="150000"/>
                        </a:lnSpc>
                        <a:spcBef>
                          <a:spcPts val="0"/>
                        </a:spcBef>
                        <a:spcAft>
                          <a:spcPts val="0"/>
                        </a:spcAft>
                        <a:buNone/>
                      </a:pPr>
                      <a:r>
                        <a:rPr b="1" lang="en-US" sz="1400">
                          <a:latin typeface="Times New Roman"/>
                          <a:ea typeface="Times New Roman"/>
                          <a:cs typeface="Times New Roman"/>
                          <a:sym typeface="Times New Roman"/>
                        </a:rPr>
                        <a:t>Quantity: 3 boxes each of 100 chalk</a:t>
                      </a:r>
                      <a:r>
                        <a:rPr b="1" lang="en-US" sz="2000">
                          <a:latin typeface="Arial"/>
                          <a:ea typeface="Arial"/>
                          <a:cs typeface="Arial"/>
                          <a:sym typeface="Arial"/>
                        </a:rPr>
                        <a:t>بکسس کی تعداد 3 جبکہ ہر بکس میں چاکس کی تعداد ۱۰۰ہے</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0" marR="0" rtl="0" algn="just">
                        <a:lnSpc>
                          <a:spcPct val="150000"/>
                        </a:lnSpc>
                        <a:spcBef>
                          <a:spcPts val="0"/>
                        </a:spcBef>
                        <a:spcAft>
                          <a:spcPts val="0"/>
                        </a:spcAft>
                        <a:buNone/>
                      </a:pPr>
                      <a:r>
                        <a:rPr b="1" lang="en-US" sz="1400">
                          <a:latin typeface="Times New Roman"/>
                          <a:ea typeface="Times New Roman"/>
                          <a:cs typeface="Times New Roman"/>
                          <a:sym typeface="Times New Roman"/>
                        </a:rPr>
                        <a:t>Use: To write and draw on black board or</a:t>
                      </a:r>
                      <a:r>
                        <a:rPr b="1" lang="en-US" sz="1400">
                          <a:latin typeface="Times New Roman"/>
                          <a:ea typeface="Times New Roman"/>
                          <a:cs typeface="Times New Roman"/>
                          <a:sym typeface="Times New Roman"/>
                        </a:rPr>
                        <a:t> on painted surface. It is also used of headlines or for important points in a question.</a:t>
                      </a:r>
                      <a:endParaRPr b="1" sz="1400">
                        <a:latin typeface="Times New Roman"/>
                        <a:ea typeface="Times New Roman"/>
                        <a:cs typeface="Times New Roman"/>
                        <a:sym typeface="Times New Roman"/>
                      </a:endParaRPr>
                    </a:p>
                    <a:p>
                      <a:pPr indent="0" lvl="0" marL="0" marR="0" rtl="0" algn="r">
                        <a:lnSpc>
                          <a:spcPct val="150000"/>
                        </a:lnSpc>
                        <a:spcBef>
                          <a:spcPts val="0"/>
                        </a:spcBef>
                        <a:spcAft>
                          <a:spcPts val="0"/>
                        </a:spcAft>
                        <a:buNone/>
                      </a:pPr>
                      <a:r>
                        <a:rPr b="1" lang="en-US" sz="2000">
                          <a:latin typeface="Arial"/>
                          <a:ea typeface="Arial"/>
                          <a:cs typeface="Arial"/>
                          <a:sym typeface="Arial"/>
                        </a:rPr>
                        <a:t>بورڈ پر مختلف قسم کی لکھائی کے لیئے استعمال ہوتا ہے۔</a:t>
                      </a:r>
                      <a:endParaRPr b="1" sz="2000">
                        <a:latin typeface="Arial"/>
                        <a:ea typeface="Arial"/>
                        <a:cs typeface="Arial"/>
                        <a:sym typeface="Arial"/>
                      </a:endParaRPr>
                    </a:p>
                  </a:txBody>
                  <a:tcPr marT="45725" marB="45725" marR="91450" marL="91450"/>
                </a:tc>
              </a:tr>
            </a:tbl>
          </a:graphicData>
        </a:graphic>
      </p:graphicFrame>
      <p:pic>
        <p:nvPicPr>
          <p:cNvPr id="227" name="Google Shape;227;p9"/>
          <p:cNvPicPr preferRelativeResize="0"/>
          <p:nvPr/>
        </p:nvPicPr>
        <p:blipFill rotWithShape="1">
          <a:blip r:embed="rId3">
            <a:alphaModFix/>
          </a:blip>
          <a:srcRect b="0" l="0" r="0" t="0"/>
          <a:stretch/>
        </p:blipFill>
        <p:spPr>
          <a:xfrm>
            <a:off x="569164" y="2021049"/>
            <a:ext cx="1586204" cy="971893"/>
          </a:xfrm>
          <a:prstGeom prst="rect">
            <a:avLst/>
          </a:prstGeom>
          <a:noFill/>
          <a:ln>
            <a:noFill/>
          </a:ln>
        </p:spPr>
      </p:pic>
      <p:pic>
        <p:nvPicPr>
          <p:cNvPr id="228" name="Google Shape;228;p9"/>
          <p:cNvPicPr preferRelativeResize="0"/>
          <p:nvPr/>
        </p:nvPicPr>
        <p:blipFill rotWithShape="1">
          <a:blip r:embed="rId4">
            <a:alphaModFix/>
          </a:blip>
          <a:srcRect b="0" l="0" r="0" t="0"/>
          <a:stretch/>
        </p:blipFill>
        <p:spPr>
          <a:xfrm>
            <a:off x="524846" y="3906054"/>
            <a:ext cx="1651518" cy="1203517"/>
          </a:xfrm>
          <a:prstGeom prst="rect">
            <a:avLst/>
          </a:prstGeom>
          <a:noFill/>
          <a:ln>
            <a:noFill/>
          </a:ln>
        </p:spPr>
      </p:pic>
    </p:spTree>
  </p:cSld>
  <p:clrMapOvr>
    <a:masterClrMapping/>
  </p:clrMapOvr>
  <p:transition spd="slow" p14:dur="1500">
    <p:split orient="ver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0"/>
          <p:cNvSpPr txBox="1"/>
          <p:nvPr>
            <p:ph type="title"/>
          </p:nvPr>
        </p:nvSpPr>
        <p:spPr>
          <a:xfrm>
            <a:off x="838200" y="161865"/>
            <a:ext cx="9175812" cy="435006"/>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Times New Roman"/>
              <a:buNone/>
            </a:pPr>
            <a:r>
              <a:rPr b="1" lang="en-US" sz="1800">
                <a:solidFill>
                  <a:schemeClr val="dk1"/>
                </a:solidFill>
                <a:latin typeface="Times New Roman"/>
                <a:ea typeface="Times New Roman"/>
                <a:cs typeface="Times New Roman"/>
                <a:sym typeface="Times New Roman"/>
              </a:rPr>
              <a:t>Guidelines on the use of individual items within the kit</a:t>
            </a:r>
            <a:br>
              <a:rPr b="1" lang="en-US" sz="1800">
                <a:solidFill>
                  <a:schemeClr val="dk1"/>
                </a:solidFill>
                <a:latin typeface="Times New Roman"/>
                <a:ea typeface="Times New Roman"/>
                <a:cs typeface="Times New Roman"/>
                <a:sym typeface="Times New Roman"/>
              </a:rPr>
            </a:br>
            <a:r>
              <a:rPr b="1" lang="en-US" sz="1800">
                <a:solidFill>
                  <a:schemeClr val="dk1"/>
                </a:solidFill>
                <a:latin typeface="Times New Roman"/>
                <a:ea typeface="Times New Roman"/>
                <a:cs typeface="Times New Roman"/>
                <a:sym typeface="Times New Roman"/>
              </a:rPr>
              <a:t>انفرادی ضرورت کی اشیاء</a:t>
            </a:r>
            <a:endParaRPr sz="1800">
              <a:solidFill>
                <a:schemeClr val="dk1"/>
              </a:solidFill>
              <a:latin typeface="Times New Roman"/>
              <a:ea typeface="Times New Roman"/>
              <a:cs typeface="Times New Roman"/>
              <a:sym typeface="Times New Roman"/>
            </a:endParaRPr>
          </a:p>
        </p:txBody>
      </p:sp>
      <p:graphicFrame>
        <p:nvGraphicFramePr>
          <p:cNvPr id="234" name="Google Shape;234;p10"/>
          <p:cNvGraphicFramePr/>
          <p:nvPr/>
        </p:nvGraphicFramePr>
        <p:xfrm>
          <a:off x="283026" y="1248920"/>
          <a:ext cx="3000000" cy="3000000"/>
        </p:xfrm>
        <a:graphic>
          <a:graphicData uri="http://schemas.openxmlformats.org/drawingml/2006/table">
            <a:tbl>
              <a:tblPr bandRow="1" firstRow="1">
                <a:noFill/>
                <a:tableStyleId>{AD1BC262-64B2-45B8-A6BB-04B21E2EF536}</a:tableStyleId>
              </a:tblPr>
              <a:tblGrid>
                <a:gridCol w="2183325"/>
                <a:gridCol w="9317275"/>
              </a:tblGrid>
              <a:tr h="1076900">
                <a:tc>
                  <a:txBody>
                    <a:bodyPr/>
                    <a:lstStyle/>
                    <a:p>
                      <a:pPr indent="0" lvl="0" marL="0" marR="0" rtl="0" algn="l">
                        <a:spcBef>
                          <a:spcPts val="0"/>
                        </a:spcBef>
                        <a:spcAft>
                          <a:spcPts val="0"/>
                        </a:spcAft>
                        <a:buNone/>
                      </a:pPr>
                      <a:r>
                        <a:t/>
                      </a:r>
                      <a:endParaRPr b="1" sz="1800">
                        <a:latin typeface="Times New Roman"/>
                        <a:ea typeface="Times New Roman"/>
                        <a:cs typeface="Times New Roman"/>
                        <a:sym typeface="Times New Roman"/>
                      </a:endParaRPr>
                    </a:p>
                    <a:p>
                      <a:pPr indent="0" lvl="0" marL="0" marR="0" rtl="0" algn="ctr">
                        <a:spcBef>
                          <a:spcPts val="0"/>
                        </a:spcBef>
                        <a:spcAft>
                          <a:spcPts val="0"/>
                        </a:spcAft>
                        <a:buNone/>
                      </a:pPr>
                      <a:r>
                        <a:rPr b="1" lang="en-US" sz="1800">
                          <a:latin typeface="Times New Roman"/>
                          <a:ea typeface="Times New Roman"/>
                          <a:cs typeface="Times New Roman"/>
                          <a:sym typeface="Times New Roman"/>
                        </a:rPr>
                        <a:t>Picture* of the item تصاویر:</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ctr">
                        <a:lnSpc>
                          <a:spcPct val="100000"/>
                        </a:lnSpc>
                        <a:spcBef>
                          <a:spcPts val="0"/>
                        </a:spcBef>
                        <a:spcAft>
                          <a:spcPts val="0"/>
                        </a:spcAft>
                        <a:buClr>
                          <a:schemeClr val="dk1"/>
                        </a:buClr>
                        <a:buSzPts val="1800"/>
                        <a:buFont typeface="Times New Roman"/>
                        <a:buNone/>
                      </a:pPr>
                      <a:r>
                        <a:rPr b="1" lang="en-US" sz="1800">
                          <a:latin typeface="Times New Roman"/>
                          <a:ea typeface="Times New Roman"/>
                          <a:cs typeface="Times New Roman"/>
                          <a:sym typeface="Times New Roman"/>
                        </a:rPr>
                        <a:t>Quantity</a:t>
                      </a:r>
                      <a:r>
                        <a:rPr b="1" lang="en-US" sz="1800">
                          <a:latin typeface="Times New Roman"/>
                          <a:ea typeface="Times New Roman"/>
                          <a:cs typeface="Times New Roman"/>
                          <a:sym typeface="Times New Roman"/>
                        </a:rPr>
                        <a:t>, Description and use of items تعداد، تفصیلات اور استعمال کا طریقہ:</a:t>
                      </a:r>
                      <a:endParaRPr sz="1800">
                        <a:latin typeface="Times New Roman"/>
                        <a:ea typeface="Times New Roman"/>
                        <a:cs typeface="Times New Roman"/>
                        <a:sym typeface="Times New Roman"/>
                      </a:endParaRPr>
                    </a:p>
                    <a:p>
                      <a:pPr indent="0" lvl="0" marL="0" marR="0" rtl="0" algn="l">
                        <a:spcBef>
                          <a:spcPts val="0"/>
                        </a:spcBef>
                        <a:spcAft>
                          <a:spcPts val="0"/>
                        </a:spcAft>
                        <a:buNone/>
                      </a:pPr>
                      <a:r>
                        <a:t/>
                      </a:r>
                      <a:endParaRPr sz="1800">
                        <a:latin typeface="Times New Roman"/>
                        <a:ea typeface="Times New Roman"/>
                        <a:cs typeface="Times New Roman"/>
                        <a:sym typeface="Times New Roman"/>
                      </a:endParaRPr>
                    </a:p>
                    <a:p>
                      <a:pPr indent="0" lvl="0" marL="0" marR="0" rtl="0" algn="l">
                        <a:spcBef>
                          <a:spcPts val="0"/>
                        </a:spcBef>
                        <a:spcAft>
                          <a:spcPts val="0"/>
                        </a:spcAft>
                        <a:buNone/>
                      </a:pPr>
                      <a:r>
                        <a:t/>
                      </a:r>
                      <a:endParaRPr sz="1800">
                        <a:latin typeface="Times New Roman"/>
                        <a:ea typeface="Times New Roman"/>
                        <a:cs typeface="Times New Roman"/>
                        <a:sym typeface="Times New Roman"/>
                      </a:endParaRPr>
                    </a:p>
                  </a:txBody>
                  <a:tcPr marT="45725" marB="45725" marR="91450" marL="91450"/>
                </a:tc>
              </a:tr>
              <a:tr h="13680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66675" marR="0" rtl="0" algn="just">
                        <a:lnSpc>
                          <a:spcPct val="88928"/>
                        </a:lnSpc>
                        <a:spcBef>
                          <a:spcPts val="0"/>
                        </a:spcBef>
                        <a:spcAft>
                          <a:spcPts val="0"/>
                        </a:spcAft>
                        <a:buNone/>
                      </a:pPr>
                      <a:r>
                        <a:t/>
                      </a:r>
                      <a:endParaRPr b="1" i="1" sz="1400">
                        <a:latin typeface="Times New Roman"/>
                        <a:ea typeface="Times New Roman"/>
                        <a:cs typeface="Times New Roman"/>
                        <a:sym typeface="Times New Roman"/>
                      </a:endParaRPr>
                    </a:p>
                    <a:p>
                      <a:pPr indent="0" lvl="0" marL="66675" marR="0" rtl="0" algn="just">
                        <a:lnSpc>
                          <a:spcPct val="62250"/>
                        </a:lnSpc>
                        <a:spcBef>
                          <a:spcPts val="0"/>
                        </a:spcBef>
                        <a:spcAft>
                          <a:spcPts val="0"/>
                        </a:spcAft>
                        <a:buNone/>
                      </a:pPr>
                      <a:r>
                        <a:rPr b="1" i="1" lang="en-US" sz="1400">
                          <a:latin typeface="Times New Roman"/>
                          <a:ea typeface="Times New Roman"/>
                          <a:cs typeface="Times New Roman"/>
                          <a:sym typeface="Times New Roman"/>
                        </a:rPr>
                        <a:t>Name:</a:t>
                      </a:r>
                      <a:r>
                        <a:rPr b="1" i="1" lang="en-US" sz="1400">
                          <a:latin typeface="Times New Roman"/>
                          <a:ea typeface="Times New Roman"/>
                          <a:cs typeface="Times New Roman"/>
                          <a:sym typeface="Times New Roman"/>
                        </a:rPr>
                        <a:t> White chalk </a:t>
                      </a:r>
                      <a:r>
                        <a:rPr b="1" i="1" lang="en-US" sz="2000">
                          <a:latin typeface="Arial"/>
                          <a:ea typeface="Arial"/>
                          <a:cs typeface="Arial"/>
                          <a:sym typeface="Arial"/>
                        </a:rPr>
                        <a:t>سفید رنگ والے چاکس</a:t>
                      </a:r>
                      <a:r>
                        <a:rPr b="1" i="1" lang="en-US" sz="1400">
                          <a:latin typeface="Times New Roman"/>
                          <a:ea typeface="Times New Roman"/>
                          <a:cs typeface="Times New Roman"/>
                          <a:sym typeface="Times New Roman"/>
                        </a:rPr>
                        <a:t>: </a:t>
                      </a:r>
                      <a:endParaRPr b="1" i="1" sz="1400">
                        <a:latin typeface="Times New Roman"/>
                        <a:ea typeface="Times New Roman"/>
                        <a:cs typeface="Times New Roman"/>
                        <a:sym typeface="Times New Roman"/>
                      </a:endParaRPr>
                    </a:p>
                    <a:p>
                      <a:pPr indent="0" lvl="0" marL="66675" marR="0" rtl="0" algn="just">
                        <a:lnSpc>
                          <a:spcPct val="88928"/>
                        </a:lnSpc>
                        <a:spcBef>
                          <a:spcPts val="0"/>
                        </a:spcBef>
                        <a:spcAft>
                          <a:spcPts val="0"/>
                        </a:spcAft>
                        <a:buNone/>
                      </a:pPr>
                      <a:r>
                        <a:t/>
                      </a:r>
                      <a:endParaRPr b="1" i="1" sz="1400">
                        <a:latin typeface="Times New Roman"/>
                        <a:ea typeface="Times New Roman"/>
                        <a:cs typeface="Times New Roman"/>
                        <a:sym typeface="Times New Roman"/>
                      </a:endParaRPr>
                    </a:p>
                    <a:p>
                      <a:pPr indent="0" lvl="0" marL="66675" marR="0" rtl="0" algn="just">
                        <a:lnSpc>
                          <a:spcPct val="62250"/>
                        </a:lnSpc>
                        <a:spcBef>
                          <a:spcPts val="0"/>
                        </a:spcBef>
                        <a:spcAft>
                          <a:spcPts val="0"/>
                        </a:spcAft>
                        <a:buNone/>
                      </a:pPr>
                      <a:r>
                        <a:rPr b="1" i="1" lang="en-US" sz="1400">
                          <a:latin typeface="Times New Roman"/>
                          <a:ea typeface="Times New Roman"/>
                          <a:cs typeface="Times New Roman"/>
                          <a:sym typeface="Times New Roman"/>
                        </a:rPr>
                        <a:t>Quantity: 3 box each of 100 chalk. </a:t>
                      </a:r>
                      <a:r>
                        <a:rPr b="1" lang="en-US" sz="2000">
                          <a:solidFill>
                            <a:schemeClr val="dk1"/>
                          </a:solidFill>
                          <a:latin typeface="Arial"/>
                          <a:ea typeface="Arial"/>
                          <a:cs typeface="Arial"/>
                          <a:sym typeface="Arial"/>
                        </a:rPr>
                        <a:t>بکسس کی تعداد ۳ جبکہ ہر بکس میں چاکس کی تعداد </a:t>
                      </a:r>
                      <a:r>
                        <a:rPr b="1" lang="en-US" sz="2000">
                          <a:latin typeface="Arial"/>
                          <a:ea typeface="Arial"/>
                          <a:cs typeface="Arial"/>
                          <a:sym typeface="Arial"/>
                        </a:rPr>
                        <a:t>۱۰۰</a:t>
                      </a:r>
                      <a:r>
                        <a:rPr b="1" lang="en-US" sz="2000">
                          <a:solidFill>
                            <a:schemeClr val="dk1"/>
                          </a:solidFill>
                          <a:latin typeface="Arial"/>
                          <a:ea typeface="Arial"/>
                          <a:cs typeface="Arial"/>
                          <a:sym typeface="Arial"/>
                        </a:rPr>
                        <a:t>ہے</a:t>
                      </a:r>
                      <a:r>
                        <a:rPr b="1" lang="en-US" sz="1400">
                          <a:solidFill>
                            <a:schemeClr val="dk1"/>
                          </a:solidFill>
                          <a:latin typeface="Arial"/>
                          <a:ea typeface="Arial"/>
                          <a:cs typeface="Arial"/>
                          <a:sym typeface="Arial"/>
                        </a:rPr>
                        <a:t>: </a:t>
                      </a:r>
                      <a:endParaRPr b="1" i="1" sz="1400">
                        <a:latin typeface="Times New Roman"/>
                        <a:ea typeface="Times New Roman"/>
                        <a:cs typeface="Times New Roman"/>
                        <a:sym typeface="Times New Roman"/>
                      </a:endParaRPr>
                    </a:p>
                    <a:p>
                      <a:pPr indent="0" lvl="0" marL="66675" marR="0" rtl="0" algn="just">
                        <a:lnSpc>
                          <a:spcPct val="88928"/>
                        </a:lnSpc>
                        <a:spcBef>
                          <a:spcPts val="0"/>
                        </a:spcBef>
                        <a:spcAft>
                          <a:spcPts val="0"/>
                        </a:spcAft>
                        <a:buNone/>
                      </a:pPr>
                      <a:r>
                        <a:t/>
                      </a:r>
                      <a:endParaRPr b="1" i="1" sz="1400">
                        <a:latin typeface="Times New Roman"/>
                        <a:ea typeface="Times New Roman"/>
                        <a:cs typeface="Times New Roman"/>
                        <a:sym typeface="Times New Roman"/>
                      </a:endParaRPr>
                    </a:p>
                    <a:p>
                      <a:pPr indent="0" lvl="0" marL="66675" marR="0" rtl="0" algn="just">
                        <a:lnSpc>
                          <a:spcPct val="62250"/>
                        </a:lnSpc>
                        <a:spcBef>
                          <a:spcPts val="0"/>
                        </a:spcBef>
                        <a:spcAft>
                          <a:spcPts val="0"/>
                        </a:spcAft>
                        <a:buClr>
                          <a:schemeClr val="dk1"/>
                        </a:buClr>
                        <a:buSzPts val="1400"/>
                        <a:buFont typeface="Times New Roman"/>
                        <a:buNone/>
                      </a:pPr>
                      <a:r>
                        <a:rPr b="1" i="1" lang="en-US" sz="1400">
                          <a:latin typeface="Times New Roman"/>
                          <a:ea typeface="Times New Roman"/>
                          <a:cs typeface="Times New Roman"/>
                          <a:sym typeface="Times New Roman"/>
                        </a:rPr>
                        <a:t>Use: to write on black board or on painted surface.  </a:t>
                      </a:r>
                      <a:r>
                        <a:rPr b="1" lang="en-US" sz="2000">
                          <a:solidFill>
                            <a:schemeClr val="dk1"/>
                          </a:solidFill>
                          <a:latin typeface="Arial"/>
                          <a:ea typeface="Arial"/>
                          <a:cs typeface="Arial"/>
                          <a:sym typeface="Arial"/>
                        </a:rPr>
                        <a:t>بورڈ پر مختلف قسم کی لکھائی کیلۓ استعمال ہوتا ہے</a:t>
                      </a:r>
                      <a:r>
                        <a:rPr b="1" lang="en-US" sz="1400">
                          <a:solidFill>
                            <a:schemeClr val="dk1"/>
                          </a:solidFill>
                          <a:latin typeface="Arial"/>
                          <a:ea typeface="Arial"/>
                          <a:cs typeface="Arial"/>
                          <a:sym typeface="Arial"/>
                        </a:rPr>
                        <a:t>۔</a:t>
                      </a:r>
                      <a:endParaRPr b="1" sz="1400">
                        <a:solidFill>
                          <a:schemeClr val="dk1"/>
                        </a:solidFill>
                        <a:latin typeface="Arial"/>
                        <a:ea typeface="Arial"/>
                        <a:cs typeface="Arial"/>
                        <a:sym typeface="Arial"/>
                      </a:endParaRPr>
                    </a:p>
                    <a:p>
                      <a:pPr indent="0" lvl="0" marL="66675" marR="0" rtl="0" algn="just">
                        <a:lnSpc>
                          <a:spcPct val="88928"/>
                        </a:lnSpc>
                        <a:spcBef>
                          <a:spcPts val="0"/>
                        </a:spcBef>
                        <a:spcAft>
                          <a:spcPts val="0"/>
                        </a:spcAft>
                        <a:buNone/>
                      </a:pPr>
                      <a:r>
                        <a:rPr b="1" i="1" lang="en-US" sz="1400">
                          <a:latin typeface="Times New Roman"/>
                          <a:ea typeface="Times New Roman"/>
                          <a:cs typeface="Times New Roman"/>
                          <a:sym typeface="Times New Roman"/>
                        </a:rPr>
                        <a:t> </a:t>
                      </a:r>
                      <a:endParaRPr b="1" i="1" sz="1400">
                        <a:latin typeface="Times New Roman"/>
                        <a:ea typeface="Times New Roman"/>
                        <a:cs typeface="Times New Roman"/>
                        <a:sym typeface="Times New Roman"/>
                      </a:endParaRPr>
                    </a:p>
                  </a:txBody>
                  <a:tcPr marT="45725" marB="45725" marR="91450" marL="91450"/>
                </a:tc>
              </a:tr>
              <a:tr h="1727225">
                <a:tc>
                  <a:txBody>
                    <a:bodyPr/>
                    <a:lstStyle/>
                    <a:p>
                      <a:pPr indent="0" lvl="0" marL="0" marR="0" rtl="0" algn="l">
                        <a:spcBef>
                          <a:spcPts val="0"/>
                        </a:spcBef>
                        <a:spcAft>
                          <a:spcPts val="0"/>
                        </a:spcAft>
                        <a:buNone/>
                      </a:pPr>
                      <a:r>
                        <a:t/>
                      </a:r>
                      <a:endParaRPr sz="1800"/>
                    </a:p>
                    <a:p>
                      <a:pPr indent="0" lvl="0" marL="0" marR="0" rtl="0" algn="l">
                        <a:spcBef>
                          <a:spcPts val="0"/>
                        </a:spcBef>
                        <a:spcAft>
                          <a:spcPts val="0"/>
                        </a:spcAft>
                        <a:buNone/>
                      </a:pPr>
                      <a:r>
                        <a:t/>
                      </a:r>
                      <a:endParaRPr sz="1800"/>
                    </a:p>
                  </a:txBody>
                  <a:tcPr marT="45725" marB="45725" marR="91450" marL="91450"/>
                </a:tc>
                <a:tc>
                  <a:txBody>
                    <a:bodyPr/>
                    <a:lstStyle/>
                    <a:p>
                      <a:pPr indent="0" lvl="0" marL="66675" marR="0" rtl="0" algn="just">
                        <a:lnSpc>
                          <a:spcPct val="89285"/>
                        </a:lnSpc>
                        <a:spcBef>
                          <a:spcPts val="0"/>
                        </a:spcBef>
                        <a:spcAft>
                          <a:spcPts val="0"/>
                        </a:spcAft>
                        <a:buNone/>
                      </a:pPr>
                      <a:r>
                        <a:t/>
                      </a:r>
                      <a:endParaRPr b="1" i="1" sz="1400">
                        <a:latin typeface="Times New Roman"/>
                        <a:ea typeface="Times New Roman"/>
                        <a:cs typeface="Times New Roman"/>
                        <a:sym typeface="Times New Roman"/>
                      </a:endParaRPr>
                    </a:p>
                    <a:p>
                      <a:pPr indent="0" lvl="0" marL="0" marR="0" rtl="0" algn="just">
                        <a:spcBef>
                          <a:spcPts val="0"/>
                        </a:spcBef>
                        <a:spcAft>
                          <a:spcPts val="0"/>
                        </a:spcAft>
                        <a:buNone/>
                      </a:pPr>
                      <a:r>
                        <a:rPr b="1" lang="en-US" sz="1400">
                          <a:latin typeface="Times New Roman"/>
                          <a:ea typeface="Times New Roman"/>
                          <a:cs typeface="Times New Roman"/>
                          <a:sym typeface="Times New Roman"/>
                        </a:rPr>
                        <a:t>Name: Duster</a:t>
                      </a:r>
                      <a:r>
                        <a:rPr b="1" lang="en-US" sz="1400">
                          <a:latin typeface="Times New Roman"/>
                          <a:ea typeface="Times New Roman"/>
                          <a:cs typeface="Times New Roman"/>
                          <a:sym typeface="Times New Roman"/>
                        </a:rPr>
                        <a:t> /wiper for black board  </a:t>
                      </a:r>
                      <a:r>
                        <a:rPr b="1" lang="en-US" sz="2000">
                          <a:latin typeface="Arial"/>
                          <a:ea typeface="Arial"/>
                          <a:cs typeface="Arial"/>
                          <a:sym typeface="Arial"/>
                        </a:rPr>
                        <a:t>تختہ سیاہ کو صاف کرنے کے ل</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0" marR="0" rtl="0" algn="just">
                        <a:spcBef>
                          <a:spcPts val="0"/>
                        </a:spcBef>
                        <a:spcAft>
                          <a:spcPts val="0"/>
                        </a:spcAft>
                        <a:buNone/>
                      </a:pPr>
                      <a:r>
                        <a:rPr b="1" lang="en-US" sz="1400">
                          <a:latin typeface="Times New Roman"/>
                          <a:ea typeface="Times New Roman"/>
                          <a:cs typeface="Times New Roman"/>
                          <a:sym typeface="Times New Roman"/>
                        </a:rPr>
                        <a:t>Quantity:</a:t>
                      </a:r>
                      <a:r>
                        <a:rPr b="1" lang="en-US" sz="1400">
                          <a:latin typeface="Arial"/>
                          <a:ea typeface="Arial"/>
                          <a:cs typeface="Arial"/>
                          <a:sym typeface="Arial"/>
                        </a:rPr>
                        <a:t>۲ </a:t>
                      </a:r>
                      <a:r>
                        <a:rPr b="1" lang="en-US" sz="2000">
                          <a:latin typeface="Arial"/>
                          <a:ea typeface="Arial"/>
                          <a:cs typeface="Arial"/>
                          <a:sym typeface="Arial"/>
                        </a:rPr>
                        <a:t>تعداد</a:t>
                      </a:r>
                      <a:endParaRPr b="1" sz="2000">
                        <a:latin typeface="Arial"/>
                        <a:ea typeface="Arial"/>
                        <a:cs typeface="Arial"/>
                        <a:sym typeface="Arial"/>
                      </a:endParaRPr>
                    </a:p>
                    <a:p>
                      <a:pPr indent="0" lvl="0" marL="0" marR="0" rtl="0" algn="just">
                        <a:spcBef>
                          <a:spcPts val="0"/>
                        </a:spcBef>
                        <a:spcAft>
                          <a:spcPts val="0"/>
                        </a:spcAft>
                        <a:buNone/>
                      </a:pPr>
                      <a:r>
                        <a:rPr b="1" lang="en-US" sz="1400">
                          <a:latin typeface="Times New Roman"/>
                          <a:ea typeface="Times New Roman"/>
                          <a:cs typeface="Times New Roman"/>
                          <a:sym typeface="Times New Roman"/>
                        </a:rPr>
                        <a:t>Use: To remove chalk markings from the black boards or painted surface.</a:t>
                      </a:r>
                      <a:endParaRPr/>
                    </a:p>
                    <a:p>
                      <a:pPr indent="0" lvl="0" marL="0" marR="0" rtl="0" algn="r">
                        <a:spcBef>
                          <a:spcPts val="0"/>
                        </a:spcBef>
                        <a:spcAft>
                          <a:spcPts val="0"/>
                        </a:spcAft>
                        <a:buNone/>
                      </a:pPr>
                      <a:r>
                        <a:rPr b="1" lang="en-US" sz="2000">
                          <a:latin typeface="Arial"/>
                          <a:ea typeface="Arial"/>
                          <a:cs typeface="Arial"/>
                          <a:sym typeface="Arial"/>
                        </a:rPr>
                        <a:t>بورڈ سے لکھائی صاف کرنے کے لئے</a:t>
                      </a:r>
                      <a:r>
                        <a:rPr b="1" lang="en-US" sz="2000">
                          <a:latin typeface="Arial"/>
                          <a:ea typeface="Arial"/>
                          <a:cs typeface="Arial"/>
                          <a:sym typeface="Arial"/>
                        </a:rPr>
                        <a:t> </a:t>
                      </a:r>
                      <a:r>
                        <a:rPr b="1" lang="en-US" sz="2000">
                          <a:latin typeface="Arial"/>
                          <a:ea typeface="Arial"/>
                          <a:cs typeface="Arial"/>
                          <a:sym typeface="Arial"/>
                        </a:rPr>
                        <a:t>استعمال کیا جاتا ہے۔</a:t>
                      </a:r>
                      <a:endParaRPr b="1" sz="2000">
                        <a:latin typeface="Arial"/>
                        <a:ea typeface="Arial"/>
                        <a:cs typeface="Arial"/>
                        <a:sym typeface="Arial"/>
                      </a:endParaRPr>
                    </a:p>
                  </a:txBody>
                  <a:tcPr marT="45725" marB="45725" marR="91450" marL="91450"/>
                </a:tc>
              </a:tr>
            </a:tbl>
          </a:graphicData>
        </a:graphic>
      </p:graphicFrame>
      <p:pic>
        <p:nvPicPr>
          <p:cNvPr id="235" name="Google Shape;235;p10"/>
          <p:cNvPicPr preferRelativeResize="0"/>
          <p:nvPr/>
        </p:nvPicPr>
        <p:blipFill rotWithShape="1">
          <a:blip r:embed="rId3">
            <a:alphaModFix/>
          </a:blip>
          <a:srcRect b="0" l="0" r="0" t="0"/>
          <a:stretch/>
        </p:blipFill>
        <p:spPr>
          <a:xfrm>
            <a:off x="408370" y="2512177"/>
            <a:ext cx="1611706" cy="837518"/>
          </a:xfrm>
          <a:prstGeom prst="rect">
            <a:avLst/>
          </a:prstGeom>
          <a:noFill/>
          <a:ln>
            <a:noFill/>
          </a:ln>
        </p:spPr>
      </p:pic>
      <p:pic>
        <p:nvPicPr>
          <p:cNvPr id="236" name="Google Shape;236;p10"/>
          <p:cNvPicPr preferRelativeResize="0"/>
          <p:nvPr/>
        </p:nvPicPr>
        <p:blipFill rotWithShape="1">
          <a:blip r:embed="rId4">
            <a:alphaModFix/>
          </a:blip>
          <a:srcRect b="0" l="0" r="0" t="0"/>
          <a:stretch/>
        </p:blipFill>
        <p:spPr>
          <a:xfrm>
            <a:off x="455025" y="4119470"/>
            <a:ext cx="1539551" cy="1068355"/>
          </a:xfrm>
          <a:prstGeom prst="rect">
            <a:avLst/>
          </a:prstGeom>
          <a:noFill/>
          <a:ln>
            <a:noFill/>
          </a:ln>
        </p:spPr>
      </p:pic>
    </p:spTree>
  </p:cSld>
  <p:clrMapOvr>
    <a:masterClrMapping/>
  </p:clrMapOvr>
  <p:transition spd="slow" p14:dur="1500">
    <p:split orient="ver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1"/>
          <p:cNvSpPr txBox="1"/>
          <p:nvPr>
            <p:ph type="title"/>
          </p:nvPr>
        </p:nvSpPr>
        <p:spPr>
          <a:xfrm>
            <a:off x="838200" y="161865"/>
            <a:ext cx="9175812" cy="70588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1800"/>
              <a:buFont typeface="Times New Roman"/>
              <a:buNone/>
            </a:pPr>
            <a:r>
              <a:rPr b="1" lang="en-US" sz="1800">
                <a:solidFill>
                  <a:schemeClr val="dk1"/>
                </a:solidFill>
                <a:latin typeface="Times New Roman"/>
                <a:ea typeface="Times New Roman"/>
                <a:cs typeface="Times New Roman"/>
                <a:sym typeface="Times New Roman"/>
              </a:rPr>
              <a:t>Guidelines on the use of individual items within the kit</a:t>
            </a:r>
            <a:br>
              <a:rPr b="1" lang="en-US" sz="1800">
                <a:solidFill>
                  <a:schemeClr val="dk1"/>
                </a:solidFill>
                <a:latin typeface="Times New Roman"/>
                <a:ea typeface="Times New Roman"/>
                <a:cs typeface="Times New Roman"/>
                <a:sym typeface="Times New Roman"/>
              </a:rPr>
            </a:br>
            <a:r>
              <a:rPr b="1" lang="en-US" sz="1800">
                <a:solidFill>
                  <a:schemeClr val="dk1"/>
                </a:solidFill>
                <a:latin typeface="Times New Roman"/>
                <a:ea typeface="Times New Roman"/>
                <a:cs typeface="Times New Roman"/>
                <a:sym typeface="Times New Roman"/>
              </a:rPr>
              <a:t>انفرادی ضرورت کی اشیاء</a:t>
            </a:r>
            <a:endParaRPr sz="1800">
              <a:solidFill>
                <a:schemeClr val="dk1"/>
              </a:solidFill>
              <a:latin typeface="Times New Roman"/>
              <a:ea typeface="Times New Roman"/>
              <a:cs typeface="Times New Roman"/>
              <a:sym typeface="Times New Roman"/>
            </a:endParaRPr>
          </a:p>
        </p:txBody>
      </p:sp>
      <p:graphicFrame>
        <p:nvGraphicFramePr>
          <p:cNvPr id="242" name="Google Shape;242;p11"/>
          <p:cNvGraphicFramePr/>
          <p:nvPr/>
        </p:nvGraphicFramePr>
        <p:xfrm>
          <a:off x="283026" y="1155612"/>
          <a:ext cx="3000000" cy="3000000"/>
        </p:xfrm>
        <a:graphic>
          <a:graphicData uri="http://schemas.openxmlformats.org/drawingml/2006/table">
            <a:tbl>
              <a:tblPr bandRow="1" firstRow="1">
                <a:noFill/>
                <a:tableStyleId>{AD1BC262-64B2-45B8-A6BB-04B21E2EF536}</a:tableStyleId>
              </a:tblPr>
              <a:tblGrid>
                <a:gridCol w="2183325"/>
                <a:gridCol w="9317275"/>
              </a:tblGrid>
              <a:tr h="859750">
                <a:tc>
                  <a:txBody>
                    <a:bodyPr/>
                    <a:lstStyle/>
                    <a:p>
                      <a:pPr indent="0" lvl="0" marL="0" marR="0" rtl="0" algn="l">
                        <a:spcBef>
                          <a:spcPts val="0"/>
                        </a:spcBef>
                        <a:spcAft>
                          <a:spcPts val="0"/>
                        </a:spcAft>
                        <a:buNone/>
                      </a:pPr>
                      <a:r>
                        <a:t/>
                      </a:r>
                      <a:endParaRPr b="1" sz="1800">
                        <a:latin typeface="Times New Roman"/>
                        <a:ea typeface="Times New Roman"/>
                        <a:cs typeface="Times New Roman"/>
                        <a:sym typeface="Times New Roman"/>
                      </a:endParaRPr>
                    </a:p>
                    <a:p>
                      <a:pPr indent="0" lvl="0" marL="0" marR="0" rtl="0" algn="ctr">
                        <a:spcBef>
                          <a:spcPts val="0"/>
                        </a:spcBef>
                        <a:spcAft>
                          <a:spcPts val="0"/>
                        </a:spcAft>
                        <a:buNone/>
                      </a:pPr>
                      <a:r>
                        <a:rPr b="1" lang="en-US" sz="1800">
                          <a:latin typeface="Times New Roman"/>
                          <a:ea typeface="Times New Roman"/>
                          <a:cs typeface="Times New Roman"/>
                          <a:sym typeface="Times New Roman"/>
                        </a:rPr>
                        <a:t>Picture* of the item تصاویر:</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800"/>
                        <a:buFont typeface="Times New Roman"/>
                        <a:buNone/>
                      </a:pPr>
                      <a:r>
                        <a:rPr b="1" lang="en-US" sz="1800">
                          <a:latin typeface="Times New Roman"/>
                          <a:ea typeface="Times New Roman"/>
                          <a:cs typeface="Times New Roman"/>
                          <a:sym typeface="Times New Roman"/>
                        </a:rPr>
                        <a:t>Quantity</a:t>
                      </a:r>
                      <a:r>
                        <a:rPr b="1" lang="en-US" sz="1800">
                          <a:latin typeface="Times New Roman"/>
                          <a:ea typeface="Times New Roman"/>
                          <a:cs typeface="Times New Roman"/>
                          <a:sym typeface="Times New Roman"/>
                        </a:rPr>
                        <a:t>, Description and use of items تعداد، تفصیلات اور استعمال کا طریقہ:</a:t>
                      </a:r>
                      <a:endParaRPr sz="1800">
                        <a:latin typeface="Times New Roman"/>
                        <a:ea typeface="Times New Roman"/>
                        <a:cs typeface="Times New Roman"/>
                        <a:sym typeface="Times New Roman"/>
                      </a:endParaRPr>
                    </a:p>
                    <a:p>
                      <a:pPr indent="0" lvl="0" marL="0" marR="0" rtl="0" algn="l">
                        <a:spcBef>
                          <a:spcPts val="0"/>
                        </a:spcBef>
                        <a:spcAft>
                          <a:spcPts val="0"/>
                        </a:spcAft>
                        <a:buNone/>
                      </a:pPr>
                      <a:r>
                        <a:t/>
                      </a:r>
                      <a:endParaRPr sz="1800">
                        <a:latin typeface="Times New Roman"/>
                        <a:ea typeface="Times New Roman"/>
                        <a:cs typeface="Times New Roman"/>
                        <a:sym typeface="Times New Roman"/>
                      </a:endParaRPr>
                    </a:p>
                    <a:p>
                      <a:pPr indent="0" lvl="0" marL="0" marR="0" rtl="0" algn="l">
                        <a:spcBef>
                          <a:spcPts val="0"/>
                        </a:spcBef>
                        <a:spcAft>
                          <a:spcPts val="0"/>
                        </a:spcAft>
                        <a:buNone/>
                      </a:pPr>
                      <a:r>
                        <a:t/>
                      </a:r>
                      <a:endParaRPr sz="1800">
                        <a:latin typeface="Times New Roman"/>
                        <a:ea typeface="Times New Roman"/>
                        <a:cs typeface="Times New Roman"/>
                        <a:sym typeface="Times New Roman"/>
                      </a:endParaRPr>
                    </a:p>
                  </a:txBody>
                  <a:tcPr marT="45725" marB="45725" marR="91450" marL="91450"/>
                </a:tc>
              </a:tr>
              <a:tr h="134862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just">
                        <a:spcBef>
                          <a:spcPts val="0"/>
                        </a:spcBef>
                        <a:spcAft>
                          <a:spcPts val="0"/>
                        </a:spcAft>
                        <a:buNone/>
                      </a:pPr>
                      <a:r>
                        <a:rPr b="1" lang="en-US" sz="1400">
                          <a:solidFill>
                            <a:schemeClr val="dk1"/>
                          </a:solidFill>
                          <a:latin typeface="Arial"/>
                          <a:ea typeface="Arial"/>
                          <a:cs typeface="Arial"/>
                          <a:sym typeface="Arial"/>
                        </a:rPr>
                        <a:t>Name:</a:t>
                      </a:r>
                      <a:r>
                        <a:rPr b="1" lang="en-US" sz="1400">
                          <a:solidFill>
                            <a:schemeClr val="dk1"/>
                          </a:solidFill>
                          <a:latin typeface="Arial"/>
                          <a:ea typeface="Arial"/>
                          <a:cs typeface="Arial"/>
                          <a:sym typeface="Arial"/>
                        </a:rPr>
                        <a:t> Black Board Square </a:t>
                      </a:r>
                      <a:r>
                        <a:rPr b="1" lang="en-US" sz="2000">
                          <a:solidFill>
                            <a:schemeClr val="dk1"/>
                          </a:solidFill>
                          <a:latin typeface="Arial"/>
                          <a:ea typeface="Arial"/>
                          <a:cs typeface="Arial"/>
                          <a:sym typeface="Arial"/>
                        </a:rPr>
                        <a:t>بورڈ پر استعمال کرنے کے لئے تکون</a:t>
                      </a:r>
                      <a:r>
                        <a:rPr b="1" lang="en-US" sz="1400">
                          <a:solidFill>
                            <a:schemeClr val="dk1"/>
                          </a:solidFill>
                          <a:latin typeface="Arial"/>
                          <a:ea typeface="Arial"/>
                          <a:cs typeface="Arial"/>
                          <a:sym typeface="Arial"/>
                        </a:rPr>
                        <a:t>: </a:t>
                      </a:r>
                      <a:endParaRPr b="1" sz="1400">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400"/>
                        <a:buFont typeface="Arial"/>
                        <a:buNone/>
                      </a:pPr>
                      <a:r>
                        <a:t/>
                      </a:r>
                      <a:endParaRPr b="1" sz="1400">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400"/>
                        <a:buFont typeface="Arial"/>
                        <a:buNone/>
                      </a:pPr>
                      <a:r>
                        <a:rPr b="1" lang="en-US" sz="1400">
                          <a:solidFill>
                            <a:schemeClr val="dk1"/>
                          </a:solidFill>
                          <a:latin typeface="Arial"/>
                          <a:ea typeface="Arial"/>
                          <a:cs typeface="Arial"/>
                          <a:sym typeface="Arial"/>
                        </a:rPr>
                        <a:t>Quantity: </a:t>
                      </a:r>
                      <a:r>
                        <a:rPr b="1" lang="en-US" sz="1400">
                          <a:solidFill>
                            <a:schemeClr val="dk1"/>
                          </a:solidFill>
                          <a:latin typeface="Arial"/>
                          <a:ea typeface="Arial"/>
                          <a:cs typeface="Arial"/>
                          <a:sym typeface="Arial"/>
                        </a:rPr>
                        <a:t>1 set square to  draw 30-60-90˚  angles</a:t>
                      </a:r>
                      <a:endParaRPr b="1" sz="2000">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2000"/>
                        <a:buFont typeface="Arial"/>
                        <a:buNone/>
                      </a:pPr>
                      <a:r>
                        <a:rPr b="1" lang="en-US" sz="2000">
                          <a:solidFill>
                            <a:schemeClr val="dk1"/>
                          </a:solidFill>
                          <a:latin typeface="Arial"/>
                          <a:ea typeface="Arial"/>
                          <a:cs typeface="Arial"/>
                          <a:sym typeface="Arial"/>
                        </a:rPr>
                        <a:t>  اس ایک سیٹ کو استعمال کر کے 30-60-90 درجے کے زاویہ بنائے</a:t>
                      </a:r>
                      <a:r>
                        <a:rPr b="1" lang="en-US" sz="2000">
                          <a:solidFill>
                            <a:schemeClr val="dk1"/>
                          </a:solidFill>
                          <a:latin typeface="Arial"/>
                          <a:ea typeface="Arial"/>
                          <a:cs typeface="Arial"/>
                          <a:sym typeface="Arial"/>
                        </a:rPr>
                        <a:t> جاسکتے ہیں۔</a:t>
                      </a:r>
                      <a:endParaRPr b="1" sz="2000">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400"/>
                        <a:buFont typeface="Arial"/>
                        <a:buNone/>
                      </a:pPr>
                      <a:r>
                        <a:t/>
                      </a:r>
                      <a:endParaRPr b="1" sz="1400">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400"/>
                        <a:buFont typeface="Arial"/>
                        <a:buNone/>
                      </a:pPr>
                      <a:r>
                        <a:rPr b="1" lang="en-US" sz="1400">
                          <a:solidFill>
                            <a:schemeClr val="dk1"/>
                          </a:solidFill>
                          <a:latin typeface="Arial"/>
                          <a:ea typeface="Arial"/>
                          <a:cs typeface="Arial"/>
                          <a:sym typeface="Arial"/>
                        </a:rPr>
                        <a:t>Use:: To draw and demonstrate 30, 60 and 90 degree angles.  Teachers should hold the handle for stability when drawing  lines on surfaces.</a:t>
                      </a:r>
                      <a:endParaRPr b="1" sz="1400">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2000"/>
                        <a:buFont typeface="Arial"/>
                        <a:buNone/>
                      </a:pPr>
                      <a:r>
                        <a:rPr b="1" lang="en-US" sz="2000">
                          <a:solidFill>
                            <a:schemeClr val="dk1"/>
                          </a:solidFill>
                          <a:latin typeface="Arial"/>
                          <a:ea typeface="Arial"/>
                          <a:cs typeface="Arial"/>
                          <a:sym typeface="Arial"/>
                        </a:rPr>
                        <a:t>تکون کے ذریعے زاویہ بناتے وقت ٹیچر کو اسے مضبوطی سے پکڑنا ہو گا۔</a:t>
                      </a:r>
                      <a:endParaRPr b="1" sz="2000">
                        <a:solidFill>
                          <a:schemeClr val="dk1"/>
                        </a:solidFill>
                        <a:latin typeface="Arial"/>
                        <a:ea typeface="Arial"/>
                        <a:cs typeface="Arial"/>
                        <a:sym typeface="Arial"/>
                      </a:endParaRPr>
                    </a:p>
                    <a:p>
                      <a:pPr indent="0" lvl="0" marL="66675" marR="0" rtl="0" algn="just">
                        <a:lnSpc>
                          <a:spcPct val="88928"/>
                        </a:lnSpc>
                        <a:spcBef>
                          <a:spcPts val="0"/>
                        </a:spcBef>
                        <a:spcAft>
                          <a:spcPts val="0"/>
                        </a:spcAft>
                        <a:buNone/>
                      </a:pPr>
                      <a:r>
                        <a:t/>
                      </a:r>
                      <a:endParaRPr b="1" i="1" sz="1400">
                        <a:latin typeface="Times New Roman"/>
                        <a:ea typeface="Times New Roman"/>
                        <a:cs typeface="Times New Roman"/>
                        <a:sym typeface="Times New Roman"/>
                      </a:endParaRPr>
                    </a:p>
                  </a:txBody>
                  <a:tcPr marT="45725" marB="45725" marR="91450" marL="91450"/>
                </a:tc>
              </a:tr>
              <a:tr h="1466575">
                <a:tc>
                  <a:txBody>
                    <a:bodyPr/>
                    <a:lstStyle/>
                    <a:p>
                      <a:pPr indent="0" lvl="0" marL="0" marR="0" rtl="0" algn="l">
                        <a:spcBef>
                          <a:spcPts val="0"/>
                        </a:spcBef>
                        <a:spcAft>
                          <a:spcPts val="0"/>
                        </a:spcAft>
                        <a:buNone/>
                      </a:pPr>
                      <a:r>
                        <a:t/>
                      </a:r>
                      <a:endParaRPr sz="1800"/>
                    </a:p>
                    <a:p>
                      <a:pPr indent="0" lvl="0" marL="0" marR="0" rtl="0" algn="l">
                        <a:spcBef>
                          <a:spcPts val="0"/>
                        </a:spcBef>
                        <a:spcAft>
                          <a:spcPts val="0"/>
                        </a:spcAft>
                        <a:buNone/>
                      </a:pPr>
                      <a:r>
                        <a:t/>
                      </a:r>
                      <a:endParaRPr sz="1800"/>
                    </a:p>
                  </a:txBody>
                  <a:tcPr marT="45725" marB="45725" marR="91450" marL="91450"/>
                </a:tc>
                <a:tc>
                  <a:txBody>
                    <a:bodyPr/>
                    <a:lstStyle/>
                    <a:p>
                      <a:pPr indent="0" lvl="0" marL="71755" marR="95885" rtl="0" algn="l">
                        <a:lnSpc>
                          <a:spcPct val="105600"/>
                        </a:lnSpc>
                        <a:spcBef>
                          <a:spcPts val="0"/>
                        </a:spcBef>
                        <a:spcAft>
                          <a:spcPts val="0"/>
                        </a:spcAft>
                        <a:buNone/>
                      </a:pPr>
                      <a:r>
                        <a:rPr b="1" lang="en-US" sz="1400">
                          <a:latin typeface="Times New Roman"/>
                          <a:ea typeface="Times New Roman"/>
                          <a:cs typeface="Times New Roman"/>
                          <a:sym typeface="Times New Roman"/>
                        </a:rPr>
                        <a:t>Name: Blackboard set  square</a:t>
                      </a:r>
                      <a:r>
                        <a:rPr b="1" lang="en-US" sz="2000">
                          <a:solidFill>
                            <a:schemeClr val="dk1"/>
                          </a:solidFill>
                          <a:latin typeface="Arial"/>
                          <a:ea typeface="Arial"/>
                          <a:cs typeface="Arial"/>
                          <a:sym typeface="Arial"/>
                        </a:rPr>
                        <a:t>بورڈ پر استعمال کرنے کے لئے تکون :</a:t>
                      </a:r>
                      <a:endParaRPr b="1" sz="1400">
                        <a:latin typeface="Times New Roman"/>
                        <a:ea typeface="Times New Roman"/>
                        <a:cs typeface="Times New Roman"/>
                        <a:sym typeface="Times New Roman"/>
                      </a:endParaRPr>
                    </a:p>
                    <a:p>
                      <a:pPr indent="0" lvl="0" marL="71755" marR="95885" rtl="0" algn="l">
                        <a:lnSpc>
                          <a:spcPct val="105600"/>
                        </a:lnSpc>
                        <a:spcBef>
                          <a:spcPts val="375"/>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Quantity: 1 set square to  draw 45-45-90˚  angles</a:t>
                      </a:r>
                      <a:endParaRPr b="1" sz="1400">
                        <a:latin typeface="Times New Roman"/>
                        <a:ea typeface="Times New Roman"/>
                        <a:cs typeface="Times New Roman"/>
                        <a:sym typeface="Times New Roman"/>
                      </a:endParaRPr>
                    </a:p>
                    <a:p>
                      <a:pPr indent="0" lvl="0" marL="0" marR="0" rtl="0" algn="r">
                        <a:lnSpc>
                          <a:spcPct val="100000"/>
                        </a:lnSpc>
                        <a:spcBef>
                          <a:spcPts val="0"/>
                        </a:spcBef>
                        <a:spcAft>
                          <a:spcPts val="0"/>
                        </a:spcAft>
                        <a:buClr>
                          <a:schemeClr val="dk1"/>
                        </a:buClr>
                        <a:buSzPts val="2000"/>
                        <a:buFont typeface="Arial"/>
                        <a:buNone/>
                      </a:pPr>
                      <a:r>
                        <a:rPr b="1" lang="en-US" sz="2000">
                          <a:solidFill>
                            <a:schemeClr val="dk1"/>
                          </a:solidFill>
                          <a:latin typeface="Arial"/>
                          <a:ea typeface="Arial"/>
                          <a:cs typeface="Arial"/>
                          <a:sym typeface="Arial"/>
                        </a:rPr>
                        <a:t>اس ایک سیٹ کو استعمال کر کے 45 اور 90 درجے کے زاویہ بنائے</a:t>
                      </a:r>
                      <a:r>
                        <a:rPr b="1" lang="en-US" sz="2000">
                          <a:solidFill>
                            <a:schemeClr val="dk1"/>
                          </a:solidFill>
                          <a:latin typeface="Arial"/>
                          <a:ea typeface="Arial"/>
                          <a:cs typeface="Arial"/>
                          <a:sym typeface="Arial"/>
                        </a:rPr>
                        <a:t> جاسکتے ہیں۔</a:t>
                      </a:r>
                      <a:endParaRPr b="1" sz="2000">
                        <a:solidFill>
                          <a:schemeClr val="dk1"/>
                        </a:solidFill>
                        <a:latin typeface="Arial"/>
                        <a:ea typeface="Arial"/>
                        <a:cs typeface="Arial"/>
                        <a:sym typeface="Arial"/>
                      </a:endParaRPr>
                    </a:p>
                    <a:p>
                      <a:pPr indent="0" lvl="0" marL="71755" marR="95885" rtl="0" algn="l">
                        <a:lnSpc>
                          <a:spcPct val="105600"/>
                        </a:lnSpc>
                        <a:spcBef>
                          <a:spcPts val="375"/>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Use: To draw and demonstrate 45, 45 and 90 degree angles.  Teachers should hold the handle for stability when drawing  lines on surfaces.</a:t>
                      </a:r>
                      <a:endParaRPr b="1" sz="2000">
                        <a:latin typeface="Arial"/>
                        <a:ea typeface="Arial"/>
                        <a:cs typeface="Arial"/>
                        <a:sym typeface="Arial"/>
                      </a:endParaRPr>
                    </a:p>
                    <a:p>
                      <a:pPr indent="0" lvl="0" marL="66675" marR="0" rtl="0" algn="r">
                        <a:lnSpc>
                          <a:spcPct val="62500"/>
                        </a:lnSpc>
                        <a:spcBef>
                          <a:spcPts val="0"/>
                        </a:spcBef>
                        <a:spcAft>
                          <a:spcPts val="0"/>
                        </a:spcAft>
                        <a:buClr>
                          <a:schemeClr val="dk1"/>
                        </a:buClr>
                        <a:buSzPts val="2000"/>
                        <a:buFont typeface="Arial"/>
                        <a:buNone/>
                      </a:pPr>
                      <a:r>
                        <a:rPr b="1" lang="en-US" sz="2000">
                          <a:solidFill>
                            <a:schemeClr val="dk1"/>
                          </a:solidFill>
                          <a:latin typeface="Arial"/>
                          <a:ea typeface="Arial"/>
                          <a:cs typeface="Arial"/>
                          <a:sym typeface="Arial"/>
                        </a:rPr>
                        <a:t>تکون کے ذریعے زاویہ بناتے وقت ٹیچر کو اسے مضبوطی سے پکڑنا ہو گا۔</a:t>
                      </a:r>
                      <a:endParaRPr b="1" sz="2000">
                        <a:solidFill>
                          <a:schemeClr val="dk1"/>
                        </a:solidFill>
                        <a:latin typeface="Arial"/>
                        <a:ea typeface="Arial"/>
                        <a:cs typeface="Arial"/>
                        <a:sym typeface="Arial"/>
                      </a:endParaRPr>
                    </a:p>
                    <a:p>
                      <a:pPr indent="0" lvl="0" marL="66675" marR="0" rtl="0" algn="r">
                        <a:lnSpc>
                          <a:spcPct val="89285"/>
                        </a:lnSpc>
                        <a:spcBef>
                          <a:spcPts val="0"/>
                        </a:spcBef>
                        <a:spcAft>
                          <a:spcPts val="0"/>
                        </a:spcAft>
                        <a:buNone/>
                      </a:pPr>
                      <a:r>
                        <a:t/>
                      </a:r>
                      <a:endParaRPr b="1" i="1" sz="1400">
                        <a:latin typeface="Times New Roman"/>
                        <a:ea typeface="Times New Roman"/>
                        <a:cs typeface="Times New Roman"/>
                        <a:sym typeface="Times New Roman"/>
                      </a:endParaRPr>
                    </a:p>
                  </a:txBody>
                  <a:tcPr marT="45725" marB="45725" marR="91450" marL="91450"/>
                </a:tc>
              </a:tr>
            </a:tbl>
          </a:graphicData>
        </a:graphic>
      </p:graphicFrame>
      <p:pic>
        <p:nvPicPr>
          <p:cNvPr id="243" name="Google Shape;243;p11"/>
          <p:cNvPicPr preferRelativeResize="0"/>
          <p:nvPr/>
        </p:nvPicPr>
        <p:blipFill rotWithShape="1">
          <a:blip r:embed="rId3">
            <a:alphaModFix/>
          </a:blip>
          <a:srcRect b="0" l="0" r="0" t="0"/>
          <a:stretch/>
        </p:blipFill>
        <p:spPr>
          <a:xfrm>
            <a:off x="408371" y="2456664"/>
            <a:ext cx="1914951" cy="1396879"/>
          </a:xfrm>
          <a:prstGeom prst="rect">
            <a:avLst/>
          </a:prstGeom>
          <a:noFill/>
          <a:ln>
            <a:noFill/>
          </a:ln>
        </p:spPr>
      </p:pic>
      <p:pic>
        <p:nvPicPr>
          <p:cNvPr id="244" name="Google Shape;244;p11"/>
          <p:cNvPicPr preferRelativeResize="0"/>
          <p:nvPr/>
        </p:nvPicPr>
        <p:blipFill rotWithShape="1">
          <a:blip r:embed="rId4">
            <a:alphaModFix/>
          </a:blip>
          <a:srcRect b="0" l="0" r="0" t="0"/>
          <a:stretch/>
        </p:blipFill>
        <p:spPr>
          <a:xfrm>
            <a:off x="615821" y="4328633"/>
            <a:ext cx="1580511" cy="826916"/>
          </a:xfrm>
          <a:prstGeom prst="rect">
            <a:avLst/>
          </a:prstGeom>
          <a:noFill/>
          <a:ln>
            <a:noFill/>
          </a:ln>
        </p:spPr>
      </p:pic>
    </p:spTree>
  </p:cSld>
  <p:clrMapOvr>
    <a:masterClrMapping/>
  </p:clrMapOvr>
  <p:transition spd="slow" p14:dur="1500">
    <p:split orient="ver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2"/>
          <p:cNvSpPr txBox="1"/>
          <p:nvPr>
            <p:ph type="title"/>
          </p:nvPr>
        </p:nvSpPr>
        <p:spPr>
          <a:xfrm>
            <a:off x="838200" y="144000"/>
            <a:ext cx="10515600" cy="745724"/>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1800"/>
              <a:buFont typeface="Times New Roman"/>
              <a:buNone/>
            </a:pPr>
            <a:r>
              <a:rPr b="1" lang="en-US" sz="1800">
                <a:solidFill>
                  <a:schemeClr val="dk1"/>
                </a:solidFill>
                <a:latin typeface="Times New Roman"/>
                <a:ea typeface="Times New Roman"/>
                <a:cs typeface="Times New Roman"/>
                <a:sym typeface="Times New Roman"/>
              </a:rPr>
              <a:t>Guidelines on the use of individual items within the kit</a:t>
            </a:r>
            <a:br>
              <a:rPr b="1" lang="en-US" sz="1800">
                <a:solidFill>
                  <a:schemeClr val="dk1"/>
                </a:solidFill>
                <a:latin typeface="Times New Roman"/>
                <a:ea typeface="Times New Roman"/>
                <a:cs typeface="Times New Roman"/>
                <a:sym typeface="Times New Roman"/>
              </a:rPr>
            </a:br>
            <a:r>
              <a:rPr b="1" lang="en-US" sz="1800">
                <a:solidFill>
                  <a:schemeClr val="dk1"/>
                </a:solidFill>
                <a:latin typeface="Times New Roman"/>
                <a:ea typeface="Times New Roman"/>
                <a:cs typeface="Times New Roman"/>
                <a:sym typeface="Times New Roman"/>
              </a:rPr>
              <a:t>انفرادی ضرورت کی اشیاء</a:t>
            </a:r>
            <a:endParaRPr sz="1800">
              <a:solidFill>
                <a:schemeClr val="dk1"/>
              </a:solidFill>
              <a:latin typeface="Times New Roman"/>
              <a:ea typeface="Times New Roman"/>
              <a:cs typeface="Times New Roman"/>
              <a:sym typeface="Times New Roman"/>
            </a:endParaRPr>
          </a:p>
        </p:txBody>
      </p:sp>
      <p:graphicFrame>
        <p:nvGraphicFramePr>
          <p:cNvPr id="250" name="Google Shape;250;p12"/>
          <p:cNvGraphicFramePr/>
          <p:nvPr/>
        </p:nvGraphicFramePr>
        <p:xfrm>
          <a:off x="185056" y="1327017"/>
          <a:ext cx="3000000" cy="3000000"/>
        </p:xfrm>
        <a:graphic>
          <a:graphicData uri="http://schemas.openxmlformats.org/drawingml/2006/table">
            <a:tbl>
              <a:tblPr bandRow="1" firstRow="1">
                <a:noFill/>
                <a:tableStyleId>{AD1BC262-64B2-45B8-A6BB-04B21E2EF536}</a:tableStyleId>
              </a:tblPr>
              <a:tblGrid>
                <a:gridCol w="2593075"/>
                <a:gridCol w="9261450"/>
              </a:tblGrid>
              <a:tr h="742000">
                <a:tc>
                  <a:txBody>
                    <a:bodyPr/>
                    <a:lstStyle/>
                    <a:p>
                      <a:pPr indent="0" lvl="0" marL="0" marR="0" rtl="0" algn="ctr">
                        <a:spcBef>
                          <a:spcPts val="0"/>
                        </a:spcBef>
                        <a:spcAft>
                          <a:spcPts val="0"/>
                        </a:spcAft>
                        <a:buNone/>
                      </a:pPr>
                      <a:r>
                        <a:rPr b="1" lang="en-US" sz="1800">
                          <a:latin typeface="Times New Roman"/>
                          <a:ea typeface="Times New Roman"/>
                          <a:cs typeface="Times New Roman"/>
                          <a:sym typeface="Times New Roman"/>
                        </a:rPr>
                        <a:t>Picture* of the item 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Item name and description</a:t>
                      </a:r>
                      <a:r>
                        <a:rPr b="1" lang="en-US" sz="1800">
                          <a:latin typeface="Times New Roman"/>
                          <a:ea typeface="Times New Roman"/>
                          <a:cs typeface="Times New Roman"/>
                          <a:sym typeface="Times New Roman"/>
                        </a:rPr>
                        <a:t>تعداد، تفصیلات اور استعمال کا طریقہ: </a:t>
                      </a:r>
                      <a:endParaRPr sz="1800">
                        <a:latin typeface="Times New Roman"/>
                        <a:ea typeface="Times New Roman"/>
                        <a:cs typeface="Times New Roman"/>
                        <a:sym typeface="Times New Roman"/>
                      </a:endParaRPr>
                    </a:p>
                  </a:txBody>
                  <a:tcPr marT="45725" marB="45725" marR="91450" marL="91450"/>
                </a:tc>
              </a:tr>
              <a:tr h="18796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71755" marR="260984" rtl="0" algn="l">
                        <a:lnSpc>
                          <a:spcPct val="150000"/>
                        </a:lnSpc>
                        <a:spcBef>
                          <a:spcPts val="0"/>
                        </a:spcBef>
                        <a:spcAft>
                          <a:spcPts val="0"/>
                        </a:spcAft>
                        <a:buNone/>
                      </a:pPr>
                      <a:r>
                        <a:rPr b="1" lang="en-US" sz="1400">
                          <a:latin typeface="Times New Roman"/>
                          <a:ea typeface="Times New Roman"/>
                          <a:cs typeface="Times New Roman"/>
                          <a:sym typeface="Times New Roman"/>
                        </a:rPr>
                        <a:t>Name: Blackboard  ruler</a:t>
                      </a:r>
                      <a:r>
                        <a:rPr b="1" lang="en-US" sz="2000">
                          <a:latin typeface="Arial"/>
                          <a:ea typeface="Arial"/>
                          <a:cs typeface="Arial"/>
                          <a:sym typeface="Arial"/>
                        </a:rPr>
                        <a:t>بورڈ کے اوپر استعمال کا پیمانہ</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0" marR="0" rtl="0" algn="l">
                        <a:lnSpc>
                          <a:spcPct val="15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Quantity:1 ruler for the  blackboard 100 cm  long </a:t>
                      </a:r>
                      <a:r>
                        <a:rPr b="1" lang="en-US" sz="2000">
                          <a:latin typeface="Arial"/>
                          <a:ea typeface="Arial"/>
                          <a:cs typeface="Arial"/>
                          <a:sym typeface="Arial"/>
                        </a:rPr>
                        <a:t>یہ پیمانہ بو رڑکے اوپر 100 سنٹی میٹر لمبائی تک کام آ سکتا ہے</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0" marR="0" rtl="0" algn="l">
                        <a:lnSpc>
                          <a:spcPct val="15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Use: To draw extended lines and measure distances. Teachers  should hold the handle for stability when drawing lines</a:t>
                      </a:r>
                      <a:endParaRPr b="1" sz="1400">
                        <a:latin typeface="Times New Roman"/>
                        <a:ea typeface="Times New Roman"/>
                        <a:cs typeface="Times New Roman"/>
                        <a:sym typeface="Times New Roman"/>
                      </a:endParaRPr>
                    </a:p>
                    <a:p>
                      <a:pPr indent="0" lvl="0" marL="71755" marR="287655" rtl="0" algn="l">
                        <a:lnSpc>
                          <a:spcPct val="150000"/>
                        </a:lnSpc>
                        <a:spcBef>
                          <a:spcPts val="0"/>
                        </a:spcBef>
                        <a:spcAft>
                          <a:spcPts val="0"/>
                        </a:spcAft>
                        <a:buNone/>
                      </a:pPr>
                      <a:r>
                        <a:rPr b="1" lang="en-US" sz="1400">
                          <a:latin typeface="Times New Roman"/>
                          <a:ea typeface="Times New Roman"/>
                          <a:cs typeface="Times New Roman"/>
                          <a:sym typeface="Times New Roman"/>
                        </a:rPr>
                        <a:t>on surfaces. The two parts of the ruler should be attached  together.</a:t>
                      </a:r>
                      <a:endParaRPr b="1" sz="1400">
                        <a:latin typeface="Times New Roman"/>
                        <a:ea typeface="Times New Roman"/>
                        <a:cs typeface="Times New Roman"/>
                        <a:sym typeface="Times New Roman"/>
                      </a:endParaRPr>
                    </a:p>
                    <a:p>
                      <a:pPr indent="0" lvl="0" marL="71755" marR="287655" rtl="0" algn="r">
                        <a:lnSpc>
                          <a:spcPct val="150000"/>
                        </a:lnSpc>
                        <a:spcBef>
                          <a:spcPts val="0"/>
                        </a:spcBef>
                        <a:spcAft>
                          <a:spcPts val="0"/>
                        </a:spcAft>
                        <a:buNone/>
                      </a:pPr>
                      <a:r>
                        <a:rPr b="1" lang="en-US" sz="2000">
                          <a:latin typeface="Arial"/>
                          <a:ea typeface="Arial"/>
                          <a:cs typeface="Arial"/>
                          <a:sym typeface="Arial"/>
                        </a:rPr>
                        <a:t>لمبی لکیروں کے فاصلے کو ناپا جا سکتا ہے۔ اس کے دو حصوں کو الگ اور یکجا کیا جا سکتا ہے۔ لکیر کھینچتے وقت ٹیچر کو اسے مضبوطی  کیسا تھ  پکڑنا ہو گا۔</a:t>
                      </a:r>
                      <a:endParaRPr b="1" sz="2000">
                        <a:latin typeface="Arial"/>
                        <a:ea typeface="Arial"/>
                        <a:cs typeface="Arial"/>
                        <a:sym typeface="Arial"/>
                      </a:endParaRPr>
                    </a:p>
                  </a:txBody>
                  <a:tcPr marT="45725" marB="45725" marR="91450" marL="91450"/>
                </a:tc>
              </a:tr>
              <a:tr h="143510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66675" marR="0" rtl="0" algn="l">
                        <a:lnSpc>
                          <a:spcPct val="88928"/>
                        </a:lnSpc>
                        <a:spcBef>
                          <a:spcPts val="0"/>
                        </a:spcBef>
                        <a:spcAft>
                          <a:spcPts val="0"/>
                        </a:spcAft>
                        <a:buNone/>
                      </a:pPr>
                      <a:r>
                        <a:t/>
                      </a:r>
                      <a:endParaRPr b="1" i="1" sz="1400">
                        <a:latin typeface="Times New Roman"/>
                        <a:ea typeface="Times New Roman"/>
                        <a:cs typeface="Times New Roman"/>
                        <a:sym typeface="Times New Roman"/>
                      </a:endParaRPr>
                    </a:p>
                    <a:p>
                      <a:pPr indent="0" lvl="0" marL="66675" marR="0" rtl="0" algn="l">
                        <a:lnSpc>
                          <a:spcPct val="10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Name: Compass</a:t>
                      </a:r>
                      <a:r>
                        <a:rPr b="1" lang="en-US" sz="2000">
                          <a:latin typeface="Arial"/>
                          <a:ea typeface="Arial"/>
                          <a:cs typeface="Arial"/>
                          <a:sym typeface="Arial"/>
                        </a:rPr>
                        <a:t>بورڈ کے اوپر استعمال کا پرکار</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66675" marR="0" rtl="0" algn="l">
                        <a:lnSpc>
                          <a:spcPct val="100000"/>
                        </a:lnSpc>
                        <a:spcBef>
                          <a:spcPts val="0"/>
                        </a:spcBef>
                        <a:spcAft>
                          <a:spcPts val="0"/>
                        </a:spcAft>
                        <a:buNone/>
                      </a:pPr>
                      <a:r>
                        <a:t/>
                      </a:r>
                      <a:endParaRPr b="1" sz="1400">
                        <a:latin typeface="Times New Roman"/>
                        <a:ea typeface="Times New Roman"/>
                        <a:cs typeface="Times New Roman"/>
                        <a:sym typeface="Times New Roman"/>
                      </a:endParaRPr>
                    </a:p>
                    <a:p>
                      <a:pPr indent="0" lvl="0" marL="66675" marR="0" rtl="0" algn="l">
                        <a:lnSpc>
                          <a:spcPct val="10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Quantity: 1 compass for  blackboard</a:t>
                      </a:r>
                      <a:r>
                        <a:rPr b="1" lang="en-US" sz="2000">
                          <a:latin typeface="Arial"/>
                          <a:ea typeface="Arial"/>
                          <a:cs typeface="Arial"/>
                          <a:sym typeface="Arial"/>
                        </a:rPr>
                        <a:t>تعداد ایک عدد</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66675" marR="0" rtl="0" algn="l">
                        <a:lnSpc>
                          <a:spcPct val="100000"/>
                        </a:lnSpc>
                        <a:spcBef>
                          <a:spcPts val="0"/>
                        </a:spcBef>
                        <a:spcAft>
                          <a:spcPts val="0"/>
                        </a:spcAft>
                        <a:buClr>
                          <a:schemeClr val="dk1"/>
                        </a:buClr>
                        <a:buSzPts val="1400"/>
                        <a:buFont typeface="Arial"/>
                        <a:buNone/>
                      </a:pPr>
                      <a:r>
                        <a:t/>
                      </a:r>
                      <a:endParaRPr b="1" sz="1400">
                        <a:latin typeface="Times New Roman"/>
                        <a:ea typeface="Times New Roman"/>
                        <a:cs typeface="Times New Roman"/>
                        <a:sym typeface="Times New Roman"/>
                      </a:endParaRPr>
                    </a:p>
                    <a:p>
                      <a:pPr indent="0" lvl="0" marL="66675" marR="0" rtl="0" algn="l">
                        <a:lnSpc>
                          <a:spcPct val="10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Use: To draw and demonstrate the range of angles and to  draw circles and curves.</a:t>
                      </a:r>
                      <a:endParaRPr b="1" sz="2000">
                        <a:latin typeface="Arial"/>
                        <a:ea typeface="Arial"/>
                        <a:cs typeface="Arial"/>
                        <a:sym typeface="Arial"/>
                      </a:endParaRPr>
                    </a:p>
                    <a:p>
                      <a:pPr indent="0" lvl="0" marL="66675" marR="0" rtl="0" algn="r">
                        <a:lnSpc>
                          <a:spcPct val="100000"/>
                        </a:lnSpc>
                        <a:spcBef>
                          <a:spcPts val="0"/>
                        </a:spcBef>
                        <a:spcAft>
                          <a:spcPts val="0"/>
                        </a:spcAft>
                        <a:buClr>
                          <a:schemeClr val="dk1"/>
                        </a:buClr>
                        <a:buSzPts val="2000"/>
                        <a:buFont typeface="Arial"/>
                        <a:buNone/>
                      </a:pPr>
                      <a:r>
                        <a:rPr b="1" lang="en-US" sz="2000">
                          <a:latin typeface="Arial"/>
                          <a:ea typeface="Arial"/>
                          <a:cs typeface="Arial"/>
                          <a:sym typeface="Arial"/>
                        </a:rPr>
                        <a:t>زاویہ، دائرہ اور منحنی خطوط کے رینج کو معلوم کرنے کیلۓ استعمال ہوتا ہے۔ </a:t>
                      </a:r>
                      <a:endParaRPr b="1" sz="2000">
                        <a:latin typeface="Arial"/>
                        <a:ea typeface="Arial"/>
                        <a:cs typeface="Arial"/>
                        <a:sym typeface="Arial"/>
                      </a:endParaRPr>
                    </a:p>
                  </a:txBody>
                  <a:tcPr marT="45725" marB="45725" marR="91450" marL="91450"/>
                </a:tc>
              </a:tr>
            </a:tbl>
          </a:graphicData>
        </a:graphic>
      </p:graphicFrame>
      <p:pic>
        <p:nvPicPr>
          <p:cNvPr id="251" name="Google Shape;251;p12"/>
          <p:cNvPicPr preferRelativeResize="0"/>
          <p:nvPr/>
        </p:nvPicPr>
        <p:blipFill rotWithShape="1">
          <a:blip r:embed="rId3">
            <a:alphaModFix/>
          </a:blip>
          <a:srcRect b="0" l="0" r="0" t="0"/>
          <a:stretch/>
        </p:blipFill>
        <p:spPr>
          <a:xfrm>
            <a:off x="615821" y="2396654"/>
            <a:ext cx="1704817" cy="999696"/>
          </a:xfrm>
          <a:prstGeom prst="rect">
            <a:avLst/>
          </a:prstGeom>
          <a:noFill/>
          <a:ln>
            <a:noFill/>
          </a:ln>
        </p:spPr>
      </p:pic>
      <p:pic>
        <p:nvPicPr>
          <p:cNvPr id="252" name="Google Shape;252;p12"/>
          <p:cNvPicPr preferRelativeResize="0"/>
          <p:nvPr/>
        </p:nvPicPr>
        <p:blipFill rotWithShape="1">
          <a:blip r:embed="rId4">
            <a:alphaModFix/>
          </a:blip>
          <a:srcRect b="0" l="0" r="0" t="0"/>
          <a:stretch/>
        </p:blipFill>
        <p:spPr>
          <a:xfrm>
            <a:off x="491515" y="4170786"/>
            <a:ext cx="1704817" cy="918788"/>
          </a:xfrm>
          <a:prstGeom prst="rect">
            <a:avLst/>
          </a:prstGeom>
          <a:noFill/>
          <a:ln>
            <a:noFill/>
          </a:ln>
        </p:spPr>
      </p:pic>
    </p:spTree>
  </p:cSld>
  <p:clrMapOvr>
    <a:masterClrMapping/>
  </p:clrMapOvr>
  <p:transition spd="slow" p14:dur="1500">
    <p:split orient="ver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3"/>
          <p:cNvSpPr txBox="1"/>
          <p:nvPr>
            <p:ph type="title"/>
          </p:nvPr>
        </p:nvSpPr>
        <p:spPr>
          <a:xfrm>
            <a:off x="838200" y="88777"/>
            <a:ext cx="10515600" cy="666011"/>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Times New Roman"/>
              <a:buNone/>
            </a:pPr>
            <a:r>
              <a:rPr b="1" lang="en-US" sz="1800">
                <a:solidFill>
                  <a:schemeClr val="dk1"/>
                </a:solidFill>
              </a:rPr>
              <a:t>ART &amp; CRAFT ITEMS FOR TEACHER</a:t>
            </a:r>
            <a:br>
              <a:rPr b="1" lang="en-US" sz="1800">
                <a:solidFill>
                  <a:schemeClr val="dk1"/>
                </a:solidFill>
              </a:rPr>
            </a:br>
            <a:r>
              <a:rPr b="1" lang="en-US" sz="2400">
                <a:solidFill>
                  <a:schemeClr val="dk1"/>
                </a:solidFill>
                <a:latin typeface="Arial"/>
                <a:ea typeface="Arial"/>
                <a:cs typeface="Arial"/>
                <a:sym typeface="Arial"/>
              </a:rPr>
              <a:t>اساتذہ کے لئے  آرٹ اینڈ کرافٹ کی اشیاء</a:t>
            </a:r>
            <a:endParaRPr sz="2400">
              <a:solidFill>
                <a:schemeClr val="dk1"/>
              </a:solidFill>
              <a:latin typeface="Arial"/>
              <a:ea typeface="Arial"/>
              <a:cs typeface="Arial"/>
              <a:sym typeface="Arial"/>
            </a:endParaRPr>
          </a:p>
        </p:txBody>
      </p:sp>
      <p:graphicFrame>
        <p:nvGraphicFramePr>
          <p:cNvPr id="258" name="Google Shape;258;p13"/>
          <p:cNvGraphicFramePr/>
          <p:nvPr/>
        </p:nvGraphicFramePr>
        <p:xfrm>
          <a:off x="615819" y="1231641"/>
          <a:ext cx="3000000" cy="3000000"/>
        </p:xfrm>
        <a:graphic>
          <a:graphicData uri="http://schemas.openxmlformats.org/drawingml/2006/table">
            <a:tbl>
              <a:tblPr bandRow="1" firstRow="1">
                <a:noFill/>
                <a:tableStyleId>{AD1BC262-64B2-45B8-A6BB-04B21E2EF536}</a:tableStyleId>
              </a:tblPr>
              <a:tblGrid>
                <a:gridCol w="3163000"/>
                <a:gridCol w="8239000"/>
              </a:tblGrid>
              <a:tr h="384275">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 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Item name and description</a:t>
                      </a:r>
                      <a:r>
                        <a:rPr b="1" lang="en-US" sz="2400">
                          <a:latin typeface="Arial"/>
                          <a:ea typeface="Arial"/>
                          <a:cs typeface="Arial"/>
                          <a:sym typeface="Arial"/>
                        </a:rPr>
                        <a:t>تعداد، تفصیلات اور استعمال کا طریقہ</a:t>
                      </a:r>
                      <a:r>
                        <a:rPr b="1" lang="en-US"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a:txBody>
                  <a:tcPr marT="45725" marB="45725" marR="91450" marL="91450"/>
                </a:tc>
              </a:tr>
              <a:tr h="211162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66675" marR="0" rtl="0" algn="just">
                        <a:lnSpc>
                          <a:spcPct val="89285"/>
                        </a:lnSpc>
                        <a:spcBef>
                          <a:spcPts val="0"/>
                        </a:spcBef>
                        <a:spcAft>
                          <a:spcPts val="0"/>
                        </a:spcAft>
                        <a:buNone/>
                      </a:pPr>
                      <a:r>
                        <a:t/>
                      </a:r>
                      <a:endParaRPr b="1" i="1" sz="1400">
                        <a:latin typeface="Times New Roman"/>
                        <a:ea typeface="Times New Roman"/>
                        <a:cs typeface="Times New Roman"/>
                        <a:sym typeface="Times New Roman"/>
                      </a:endParaRPr>
                    </a:p>
                    <a:p>
                      <a:pPr indent="0" lvl="0" marL="71755" marR="0" rtl="0" algn="l">
                        <a:lnSpc>
                          <a:spcPct val="100000"/>
                        </a:lnSpc>
                        <a:spcBef>
                          <a:spcPts val="425"/>
                        </a:spcBef>
                        <a:spcAft>
                          <a:spcPts val="0"/>
                        </a:spcAft>
                        <a:buNone/>
                      </a:pPr>
                      <a:r>
                        <a:rPr b="1" lang="en-US" sz="1400">
                          <a:latin typeface="Times New Roman"/>
                          <a:ea typeface="Times New Roman"/>
                          <a:cs typeface="Times New Roman"/>
                          <a:sym typeface="Times New Roman"/>
                        </a:rPr>
                        <a:t>Name:</a:t>
                      </a:r>
                      <a:r>
                        <a:rPr b="1" lang="en-US" sz="1400">
                          <a:latin typeface="Times New Roman"/>
                          <a:ea typeface="Times New Roman"/>
                          <a:cs typeface="Times New Roman"/>
                          <a:sym typeface="Times New Roman"/>
                        </a:rPr>
                        <a:t> </a:t>
                      </a:r>
                      <a:r>
                        <a:rPr b="1" lang="en-US" sz="1400">
                          <a:latin typeface="Times New Roman"/>
                          <a:ea typeface="Times New Roman"/>
                          <a:cs typeface="Times New Roman"/>
                          <a:sym typeface="Times New Roman"/>
                        </a:rPr>
                        <a:t>Scissors </a:t>
                      </a:r>
                      <a:r>
                        <a:rPr b="1" lang="en-US" sz="2000">
                          <a:latin typeface="Arial"/>
                          <a:ea typeface="Arial"/>
                          <a:cs typeface="Arial"/>
                          <a:sym typeface="Arial"/>
                        </a:rPr>
                        <a:t>قینچی</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71755" marR="0" rtl="0" algn="l">
                        <a:lnSpc>
                          <a:spcPct val="100000"/>
                        </a:lnSpc>
                        <a:spcBef>
                          <a:spcPts val="425"/>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Quantity: 1 scissor </a:t>
                      </a:r>
                      <a:r>
                        <a:rPr b="1" lang="en-US" sz="2000">
                          <a:latin typeface="Arial"/>
                          <a:ea typeface="Arial"/>
                          <a:cs typeface="Arial"/>
                          <a:sym typeface="Arial"/>
                        </a:rPr>
                        <a:t>تعداد 1 عدد</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71755" marR="0" rtl="0" algn="l">
                        <a:lnSpc>
                          <a:spcPct val="100000"/>
                        </a:lnSpc>
                        <a:spcBef>
                          <a:spcPts val="425"/>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Use: To cut paper or carton. The scissors are sharp and should  NOT be used by pupils.</a:t>
                      </a:r>
                      <a:endParaRPr b="1" sz="1400">
                        <a:latin typeface="Times New Roman"/>
                        <a:ea typeface="Times New Roman"/>
                        <a:cs typeface="Times New Roman"/>
                        <a:sym typeface="Times New Roman"/>
                      </a:endParaRPr>
                    </a:p>
                    <a:p>
                      <a:pPr indent="0" lvl="0" marL="71755" marR="0" rtl="0" algn="r">
                        <a:lnSpc>
                          <a:spcPct val="100000"/>
                        </a:lnSpc>
                        <a:spcBef>
                          <a:spcPts val="425"/>
                        </a:spcBef>
                        <a:spcAft>
                          <a:spcPts val="0"/>
                        </a:spcAft>
                        <a:buClr>
                          <a:schemeClr val="dk1"/>
                        </a:buClr>
                        <a:buSzPts val="2000"/>
                        <a:buFont typeface="Arial"/>
                        <a:buNone/>
                      </a:pPr>
                      <a:r>
                        <a:rPr b="1" lang="en-US" sz="2000">
                          <a:latin typeface="Arial"/>
                          <a:ea typeface="Arial"/>
                          <a:cs typeface="Arial"/>
                          <a:sym typeface="Arial"/>
                        </a:rPr>
                        <a:t>تیز دھار قینچی جو کاغذ وغیرہ کو کاٹنے کیلیۓ استعمال ہوتا ہے۔ صرف اساتذہ کے استعمال کے لئے۔</a:t>
                      </a:r>
                      <a:endParaRPr b="1" sz="2000">
                        <a:latin typeface="Arial"/>
                        <a:ea typeface="Arial"/>
                        <a:cs typeface="Arial"/>
                        <a:sym typeface="Arial"/>
                      </a:endParaRPr>
                    </a:p>
                    <a:p>
                      <a:pPr indent="0" lvl="0" marL="71755" marR="0" rtl="0" algn="r">
                        <a:lnSpc>
                          <a:spcPct val="100000"/>
                        </a:lnSpc>
                        <a:spcBef>
                          <a:spcPts val="425"/>
                        </a:spcBef>
                        <a:spcAft>
                          <a:spcPts val="0"/>
                        </a:spcAft>
                        <a:buNone/>
                      </a:pPr>
                      <a:r>
                        <a:rPr b="1" lang="en-US" sz="2000">
                          <a:latin typeface="Arial"/>
                          <a:ea typeface="Arial"/>
                          <a:cs typeface="Arial"/>
                          <a:sym typeface="Arial"/>
                        </a:rPr>
                        <a:t>(بچوں کی پہنچ سے دور رکھیں)۔</a:t>
                      </a:r>
                      <a:endParaRPr b="1" sz="2000">
                        <a:latin typeface="Arial"/>
                        <a:ea typeface="Arial"/>
                        <a:cs typeface="Arial"/>
                        <a:sym typeface="Arial"/>
                      </a:endParaRPr>
                    </a:p>
                  </a:txBody>
                  <a:tcPr marT="45725" marB="45725" marR="91450" marL="91450"/>
                </a:tc>
              </a:tr>
              <a:tr h="15162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lnSpc>
                          <a:spcPct val="10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Name: Adhesive tape</a:t>
                      </a:r>
                      <a:r>
                        <a:rPr b="1" lang="en-US" sz="2000">
                          <a:latin typeface="Arial"/>
                          <a:ea typeface="Arial"/>
                          <a:cs typeface="Arial"/>
                          <a:sym typeface="Arial"/>
                        </a:rPr>
                        <a:t>چپکنے والی ٹیپ:</a:t>
                      </a:r>
                      <a:r>
                        <a:rPr lang="en-US" sz="2000">
                          <a:latin typeface="Arial"/>
                          <a:ea typeface="Arial"/>
                          <a:cs typeface="Arial"/>
                          <a:sym typeface="Arial"/>
                        </a:rPr>
                        <a:t> </a:t>
                      </a:r>
                      <a:endParaRPr b="1" sz="2000">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1" sz="1400">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Quantity: 40 pieces of  adhesive tape </a:t>
                      </a:r>
                      <a:r>
                        <a:rPr b="1" lang="en-US" sz="2000">
                          <a:latin typeface="Arial"/>
                          <a:ea typeface="Arial"/>
                          <a:cs typeface="Arial"/>
                          <a:sym typeface="Arial"/>
                        </a:rPr>
                        <a:t>تعداد ۴۰  عدد</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400"/>
                        <a:buFont typeface="Arial"/>
                        <a:buNone/>
                      </a:pPr>
                      <a:r>
                        <a:t/>
                      </a:r>
                      <a:endParaRPr b="1" sz="1400">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Use: To tape paper and in general art and craft activities as  well as attaching posters on the walls.</a:t>
                      </a:r>
                      <a:endParaRPr b="1" sz="1400">
                        <a:latin typeface="Times New Roman"/>
                        <a:ea typeface="Times New Roman"/>
                        <a:cs typeface="Times New Roman"/>
                        <a:sym typeface="Times New Roman"/>
                      </a:endParaRPr>
                    </a:p>
                    <a:p>
                      <a:pPr indent="0" lvl="0" marL="0" marR="0" rtl="0" algn="r">
                        <a:spcBef>
                          <a:spcPts val="0"/>
                        </a:spcBef>
                        <a:spcAft>
                          <a:spcPts val="0"/>
                        </a:spcAft>
                        <a:buNone/>
                      </a:pPr>
                      <a:r>
                        <a:rPr b="1" lang="en-US" sz="2000">
                          <a:latin typeface="Arial"/>
                          <a:ea typeface="Arial"/>
                          <a:cs typeface="Arial"/>
                          <a:sym typeface="Arial"/>
                        </a:rPr>
                        <a:t>مختلف اشیاء کو چپکانے کے</a:t>
                      </a:r>
                      <a:r>
                        <a:rPr b="1" lang="en-US" sz="2000">
                          <a:latin typeface="Arial"/>
                          <a:ea typeface="Arial"/>
                          <a:cs typeface="Arial"/>
                          <a:sym typeface="Arial"/>
                        </a:rPr>
                        <a:t> لئے </a:t>
                      </a:r>
                      <a:r>
                        <a:rPr b="1" lang="en-US" sz="2000">
                          <a:latin typeface="Arial"/>
                          <a:ea typeface="Arial"/>
                          <a:cs typeface="Arial"/>
                          <a:sym typeface="Arial"/>
                        </a:rPr>
                        <a:t>مختلف سرگرمیوں میں استعمال ہوتا ہے۔</a:t>
                      </a:r>
                      <a:endParaRPr b="1" sz="2000">
                        <a:latin typeface="Arial"/>
                        <a:ea typeface="Arial"/>
                        <a:cs typeface="Arial"/>
                        <a:sym typeface="Arial"/>
                      </a:endParaRPr>
                    </a:p>
                  </a:txBody>
                  <a:tcPr marT="45725" marB="45725" marR="91450" marL="91450"/>
                </a:tc>
              </a:tr>
            </a:tbl>
          </a:graphicData>
        </a:graphic>
      </p:graphicFrame>
      <p:pic>
        <p:nvPicPr>
          <p:cNvPr id="259" name="Google Shape;259;p13"/>
          <p:cNvPicPr preferRelativeResize="0"/>
          <p:nvPr/>
        </p:nvPicPr>
        <p:blipFill rotWithShape="1">
          <a:blip r:embed="rId3">
            <a:alphaModFix/>
          </a:blip>
          <a:srcRect b="0" l="0" r="0" t="0"/>
          <a:stretch/>
        </p:blipFill>
        <p:spPr>
          <a:xfrm>
            <a:off x="1424878" y="2233675"/>
            <a:ext cx="1308992" cy="823546"/>
          </a:xfrm>
          <a:prstGeom prst="rect">
            <a:avLst/>
          </a:prstGeom>
          <a:noFill/>
          <a:ln>
            <a:noFill/>
          </a:ln>
        </p:spPr>
      </p:pic>
      <p:pic>
        <p:nvPicPr>
          <p:cNvPr id="260" name="Google Shape;260;p13"/>
          <p:cNvPicPr preferRelativeResize="0"/>
          <p:nvPr/>
        </p:nvPicPr>
        <p:blipFill rotWithShape="1">
          <a:blip r:embed="rId4">
            <a:alphaModFix/>
          </a:blip>
          <a:srcRect b="0" l="0" r="0" t="0"/>
          <a:stretch/>
        </p:blipFill>
        <p:spPr>
          <a:xfrm>
            <a:off x="1424878" y="3865927"/>
            <a:ext cx="1308991" cy="1058184"/>
          </a:xfrm>
          <a:prstGeom prst="rect">
            <a:avLst/>
          </a:prstGeom>
          <a:noFill/>
          <a:ln>
            <a:noFill/>
          </a:ln>
        </p:spPr>
      </p:pic>
    </p:spTree>
  </p:cSld>
  <p:clrMapOvr>
    <a:masterClrMapping/>
  </p:clrMapOvr>
  <p:transition spd="slow" p14:dur="1500">
    <p:split orient="ver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4"/>
          <p:cNvSpPr txBox="1"/>
          <p:nvPr>
            <p:ph type="title"/>
          </p:nvPr>
        </p:nvSpPr>
        <p:spPr>
          <a:xfrm>
            <a:off x="838200" y="88778"/>
            <a:ext cx="10515600" cy="470516"/>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Times New Roman"/>
              <a:buNone/>
            </a:pPr>
            <a:r>
              <a:rPr b="1" lang="en-US" sz="1800">
                <a:solidFill>
                  <a:schemeClr val="dk1"/>
                </a:solidFill>
                <a:latin typeface="Times New Roman"/>
                <a:ea typeface="Times New Roman"/>
                <a:cs typeface="Times New Roman"/>
                <a:sym typeface="Times New Roman"/>
              </a:rPr>
              <a:t>Guidelines on the use of individual items within the kit</a:t>
            </a:r>
            <a:br>
              <a:rPr b="1" lang="en-US" sz="1800">
                <a:solidFill>
                  <a:schemeClr val="dk1"/>
                </a:solidFill>
                <a:latin typeface="Times New Roman"/>
                <a:ea typeface="Times New Roman"/>
                <a:cs typeface="Times New Roman"/>
                <a:sym typeface="Times New Roman"/>
              </a:rPr>
            </a:br>
            <a:r>
              <a:rPr b="1" lang="en-US" sz="2700">
                <a:solidFill>
                  <a:schemeClr val="dk1"/>
                </a:solidFill>
                <a:latin typeface="Arial"/>
                <a:ea typeface="Arial"/>
                <a:cs typeface="Arial"/>
                <a:sym typeface="Arial"/>
              </a:rPr>
              <a:t>انفرادی ضرورت کی اشیاء</a:t>
            </a:r>
            <a:endParaRPr sz="2700">
              <a:solidFill>
                <a:schemeClr val="dk1"/>
              </a:solidFill>
              <a:latin typeface="Arial"/>
              <a:ea typeface="Arial"/>
              <a:cs typeface="Arial"/>
              <a:sym typeface="Arial"/>
            </a:endParaRPr>
          </a:p>
        </p:txBody>
      </p:sp>
      <p:graphicFrame>
        <p:nvGraphicFramePr>
          <p:cNvPr id="266" name="Google Shape;266;p14"/>
          <p:cNvGraphicFramePr/>
          <p:nvPr/>
        </p:nvGraphicFramePr>
        <p:xfrm>
          <a:off x="838200" y="846344"/>
          <a:ext cx="3000000" cy="3000000"/>
        </p:xfrm>
        <a:graphic>
          <a:graphicData uri="http://schemas.openxmlformats.org/drawingml/2006/table">
            <a:tbl>
              <a:tblPr bandRow="1" firstRow="1">
                <a:noFill/>
                <a:tableStyleId>{AD1BC262-64B2-45B8-A6BB-04B21E2EF536}</a:tableStyleId>
              </a:tblPr>
              <a:tblGrid>
                <a:gridCol w="2304650"/>
                <a:gridCol w="8671250"/>
              </a:tblGrid>
              <a:tr h="638350">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Item name and description</a:t>
                      </a:r>
                      <a:r>
                        <a:rPr b="1" lang="en-US" sz="2000">
                          <a:latin typeface="Arial"/>
                          <a:ea typeface="Arial"/>
                          <a:cs typeface="Arial"/>
                          <a:sym typeface="Arial"/>
                        </a:rPr>
                        <a:t>تعداد، تفصیلات اور استعمال کا طریقہ:</a:t>
                      </a:r>
                      <a:r>
                        <a:rPr b="1" lang="en-US"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a:txBody>
                  <a:tcPr marT="45725" marB="45725" marR="91450" marL="91450"/>
                </a:tc>
              </a:tr>
              <a:tr h="17402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just">
                        <a:lnSpc>
                          <a:spcPct val="150000"/>
                        </a:lnSpc>
                        <a:spcBef>
                          <a:spcPts val="0"/>
                        </a:spcBef>
                        <a:spcAft>
                          <a:spcPts val="0"/>
                        </a:spcAft>
                        <a:buNone/>
                      </a:pPr>
                      <a:r>
                        <a:rPr b="0" lang="en-US" sz="1400">
                          <a:solidFill>
                            <a:schemeClr val="dk1"/>
                          </a:solidFill>
                          <a:latin typeface="Times New Roman"/>
                          <a:ea typeface="Times New Roman"/>
                          <a:cs typeface="Times New Roman"/>
                          <a:sym typeface="Times New Roman"/>
                        </a:rPr>
                        <a:t>Name:</a:t>
                      </a:r>
                      <a:r>
                        <a:rPr b="0" lang="en-US" sz="1400">
                          <a:solidFill>
                            <a:schemeClr val="dk1"/>
                          </a:solidFill>
                          <a:latin typeface="Times New Roman"/>
                          <a:ea typeface="Times New Roman"/>
                          <a:cs typeface="Times New Roman"/>
                          <a:sym typeface="Times New Roman"/>
                        </a:rPr>
                        <a:t> </a:t>
                      </a:r>
                      <a:r>
                        <a:rPr b="0" lang="en-US" sz="1400">
                          <a:solidFill>
                            <a:schemeClr val="dk1"/>
                          </a:solidFill>
                          <a:latin typeface="Times New Roman"/>
                          <a:ea typeface="Times New Roman"/>
                          <a:cs typeface="Times New Roman"/>
                          <a:sym typeface="Times New Roman"/>
                        </a:rPr>
                        <a:t>Cubes </a:t>
                      </a:r>
                      <a:r>
                        <a:rPr b="1" lang="en-US" sz="2000">
                          <a:latin typeface="Arial"/>
                          <a:ea typeface="Arial"/>
                          <a:cs typeface="Arial"/>
                          <a:sym typeface="Arial"/>
                        </a:rPr>
                        <a:t>کیوبز</a:t>
                      </a:r>
                      <a:r>
                        <a:rPr b="1" lang="en-US" sz="1400"/>
                        <a:t>:</a:t>
                      </a:r>
                      <a:r>
                        <a:rPr lang="en-US" sz="1400"/>
                        <a:t> </a:t>
                      </a:r>
                      <a:endParaRPr b="0" sz="1400">
                        <a:solidFill>
                          <a:schemeClr val="dk1"/>
                        </a:solidFill>
                        <a:latin typeface="Times New Roman"/>
                        <a:ea typeface="Times New Roman"/>
                        <a:cs typeface="Times New Roman"/>
                        <a:sym typeface="Times New Roman"/>
                      </a:endParaRPr>
                    </a:p>
                    <a:p>
                      <a:pPr indent="0" lvl="0" marL="0" marR="0" rtl="0" algn="just">
                        <a:lnSpc>
                          <a:spcPct val="150000"/>
                        </a:lnSpc>
                        <a:spcBef>
                          <a:spcPts val="0"/>
                        </a:spcBef>
                        <a:spcAft>
                          <a:spcPts val="0"/>
                        </a:spcAft>
                        <a:buNone/>
                      </a:pPr>
                      <a:r>
                        <a:rPr b="0" lang="en-US" sz="1400">
                          <a:solidFill>
                            <a:schemeClr val="dk1"/>
                          </a:solidFill>
                          <a:latin typeface="Times New Roman"/>
                          <a:ea typeface="Times New Roman"/>
                          <a:cs typeface="Times New Roman"/>
                          <a:sym typeface="Times New Roman"/>
                        </a:rPr>
                        <a:t>Quantity: 100</a:t>
                      </a:r>
                      <a:r>
                        <a:rPr b="0" lang="en-US" sz="1400">
                          <a:solidFill>
                            <a:schemeClr val="dk1"/>
                          </a:solidFill>
                          <a:latin typeface="Times New Roman"/>
                          <a:ea typeface="Times New Roman"/>
                          <a:cs typeface="Times New Roman"/>
                          <a:sym typeface="Times New Roman"/>
                        </a:rPr>
                        <a:t> wood cubes of assorted colors. </a:t>
                      </a:r>
                      <a:r>
                        <a:rPr b="1" lang="en-US" sz="2000">
                          <a:solidFill>
                            <a:schemeClr val="dk1"/>
                          </a:solidFill>
                          <a:latin typeface="Arial"/>
                          <a:ea typeface="Arial"/>
                          <a:cs typeface="Arial"/>
                          <a:sym typeface="Arial"/>
                        </a:rPr>
                        <a:t>مختلف رنگوں کے لکڑی سے بنے ہوئے ۱۰۰ کیوبز</a:t>
                      </a:r>
                      <a:r>
                        <a:rPr b="1" lang="en-US" sz="1400">
                          <a:solidFill>
                            <a:schemeClr val="dk1"/>
                          </a:solidFill>
                          <a:latin typeface="Times New Roman"/>
                          <a:ea typeface="Times New Roman"/>
                          <a:cs typeface="Times New Roman"/>
                          <a:sym typeface="Times New Roman"/>
                        </a:rPr>
                        <a:t>: </a:t>
                      </a:r>
                      <a:endParaRPr b="1" sz="1400">
                        <a:solidFill>
                          <a:schemeClr val="dk1"/>
                        </a:solidFill>
                        <a:latin typeface="Times New Roman"/>
                        <a:ea typeface="Times New Roman"/>
                        <a:cs typeface="Times New Roman"/>
                        <a:sym typeface="Times New Roman"/>
                      </a:endParaRPr>
                    </a:p>
                    <a:p>
                      <a:pPr indent="0" lvl="0" marL="0" marR="0" rtl="0" algn="just">
                        <a:lnSpc>
                          <a:spcPct val="150000"/>
                        </a:lnSpc>
                        <a:spcBef>
                          <a:spcPts val="0"/>
                        </a:spcBef>
                        <a:spcAft>
                          <a:spcPts val="0"/>
                        </a:spcAft>
                        <a:buNone/>
                      </a:pPr>
                      <a:r>
                        <a:rPr b="0" lang="en-US" sz="1400">
                          <a:solidFill>
                            <a:schemeClr val="dk1"/>
                          </a:solidFill>
                          <a:latin typeface="Times New Roman"/>
                          <a:ea typeface="Times New Roman"/>
                          <a:cs typeface="Times New Roman"/>
                          <a:sym typeface="Times New Roman"/>
                        </a:rPr>
                        <a:t>Use: Used for counting from 1-100 and arithmetic operations: multiplications, Addition, Subtraction and division.</a:t>
                      </a:r>
                      <a:endParaRPr b="0" sz="1400">
                        <a:solidFill>
                          <a:schemeClr val="dk1"/>
                        </a:solidFill>
                        <a:latin typeface="Times New Roman"/>
                        <a:ea typeface="Times New Roman"/>
                        <a:cs typeface="Times New Roman"/>
                        <a:sym typeface="Times New Roman"/>
                      </a:endParaRPr>
                    </a:p>
                    <a:p>
                      <a:pPr indent="0" lvl="0" marL="0" marR="0" rtl="0" algn="r">
                        <a:lnSpc>
                          <a:spcPct val="150000"/>
                        </a:lnSpc>
                        <a:spcBef>
                          <a:spcPts val="0"/>
                        </a:spcBef>
                        <a:spcAft>
                          <a:spcPts val="0"/>
                        </a:spcAft>
                        <a:buNone/>
                      </a:pPr>
                      <a:r>
                        <a:rPr b="1" lang="en-US" sz="2000">
                          <a:solidFill>
                            <a:schemeClr val="dk1"/>
                          </a:solidFill>
                          <a:latin typeface="Arial"/>
                          <a:ea typeface="Arial"/>
                          <a:cs typeface="Arial"/>
                          <a:sym typeface="Arial"/>
                        </a:rPr>
                        <a:t>۱۰۰</a:t>
                      </a:r>
                      <a:r>
                        <a:rPr b="1" lang="en-US" sz="2000">
                          <a:latin typeface="Arial"/>
                          <a:ea typeface="Arial"/>
                          <a:cs typeface="Arial"/>
                          <a:sym typeface="Arial"/>
                        </a:rPr>
                        <a:t>-</a:t>
                      </a:r>
                      <a:r>
                        <a:rPr b="1" lang="en-US" sz="2000">
                          <a:solidFill>
                            <a:schemeClr val="dk1"/>
                          </a:solidFill>
                          <a:latin typeface="Arial"/>
                          <a:ea typeface="Arial"/>
                          <a:cs typeface="Arial"/>
                          <a:sym typeface="Arial"/>
                        </a:rPr>
                        <a:t>۱</a:t>
                      </a:r>
                      <a:r>
                        <a:rPr b="1" lang="en-US" sz="2000">
                          <a:latin typeface="Arial"/>
                          <a:ea typeface="Arial"/>
                          <a:cs typeface="Arial"/>
                          <a:sym typeface="Arial"/>
                        </a:rPr>
                        <a:t> اور ریاضی کے عملوں (ضرب ، جمع ، منفی اور تقسیم) کی گنتی کے لئے استعمال کیا جاتا ہے:</a:t>
                      </a:r>
                      <a:endParaRPr b="1" sz="2000">
                        <a:solidFill>
                          <a:schemeClr val="dk1"/>
                        </a:solidFill>
                        <a:latin typeface="Arial"/>
                        <a:ea typeface="Arial"/>
                        <a:cs typeface="Arial"/>
                        <a:sym typeface="Arial"/>
                      </a:endParaRPr>
                    </a:p>
                  </a:txBody>
                  <a:tcPr marT="45725" marB="45725" marR="91450" marL="91450"/>
                </a:tc>
              </a:tr>
              <a:tr h="2442550">
                <a:tc>
                  <a:txBody>
                    <a:bodyPr/>
                    <a:lstStyle/>
                    <a:p>
                      <a:pPr indent="0" lvl="0" marL="0" marR="0" rtl="0" algn="l">
                        <a:spcBef>
                          <a:spcPts val="0"/>
                        </a:spcBef>
                        <a:spcAft>
                          <a:spcPts val="0"/>
                        </a:spcAft>
                        <a:buNone/>
                      </a:pPr>
                      <a:r>
                        <a:t/>
                      </a:r>
                      <a:endParaRPr sz="1800"/>
                    </a:p>
                    <a:p>
                      <a:pPr indent="0" lvl="0" marL="0" marR="0" rtl="0" algn="l">
                        <a:spcBef>
                          <a:spcPts val="0"/>
                        </a:spcBef>
                        <a:spcAft>
                          <a:spcPts val="0"/>
                        </a:spcAft>
                        <a:buNone/>
                      </a:pPr>
                      <a:r>
                        <a:t/>
                      </a:r>
                      <a:endParaRPr sz="1800"/>
                    </a:p>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lnSpc>
                          <a:spcPct val="150000"/>
                        </a:lnSpc>
                        <a:spcBef>
                          <a:spcPts val="0"/>
                        </a:spcBef>
                        <a:spcAft>
                          <a:spcPts val="0"/>
                        </a:spcAft>
                        <a:buNone/>
                      </a:pPr>
                      <a:r>
                        <a:rPr b="0" lang="en-US" sz="1400">
                          <a:solidFill>
                            <a:schemeClr val="dk1"/>
                          </a:solidFill>
                          <a:latin typeface="Times New Roman"/>
                          <a:ea typeface="Times New Roman"/>
                          <a:cs typeface="Times New Roman"/>
                          <a:sym typeface="Times New Roman"/>
                        </a:rPr>
                        <a:t>Name: Clock </a:t>
                      </a:r>
                      <a:r>
                        <a:rPr b="1" lang="en-US" sz="2000">
                          <a:solidFill>
                            <a:schemeClr val="dk1"/>
                          </a:solidFill>
                          <a:latin typeface="Arial"/>
                          <a:ea typeface="Arial"/>
                          <a:cs typeface="Arial"/>
                          <a:sym typeface="Arial"/>
                        </a:rPr>
                        <a:t>گھڑی/گھڑیال</a:t>
                      </a:r>
                      <a:r>
                        <a:rPr b="1" lang="en-US" sz="1400">
                          <a:solidFill>
                            <a:schemeClr val="dk1"/>
                          </a:solidFill>
                          <a:latin typeface="Times New Roman"/>
                          <a:ea typeface="Times New Roman"/>
                          <a:cs typeface="Times New Roman"/>
                          <a:sym typeface="Times New Roman"/>
                        </a:rPr>
                        <a:t>:  </a:t>
                      </a:r>
                      <a:endParaRPr b="1" sz="1400">
                        <a:solidFill>
                          <a:schemeClr val="dk1"/>
                        </a:solidFill>
                        <a:latin typeface="Times New Roman"/>
                        <a:ea typeface="Times New Roman"/>
                        <a:cs typeface="Times New Roman"/>
                        <a:sym typeface="Times New Roman"/>
                      </a:endParaRPr>
                    </a:p>
                    <a:p>
                      <a:pPr indent="0" lvl="0" marL="0" marR="0" rtl="0" algn="l">
                        <a:lnSpc>
                          <a:spcPct val="150000"/>
                        </a:lnSpc>
                        <a:spcBef>
                          <a:spcPts val="0"/>
                        </a:spcBef>
                        <a:spcAft>
                          <a:spcPts val="0"/>
                        </a:spcAft>
                        <a:buNone/>
                      </a:pPr>
                      <a:r>
                        <a:rPr b="0" lang="en-US" sz="1400">
                          <a:solidFill>
                            <a:schemeClr val="dk1"/>
                          </a:solidFill>
                          <a:latin typeface="Times New Roman"/>
                          <a:ea typeface="Times New Roman"/>
                          <a:cs typeface="Times New Roman"/>
                          <a:sym typeface="Times New Roman"/>
                        </a:rPr>
                        <a:t>Quantity: 1</a:t>
                      </a:r>
                      <a:r>
                        <a:rPr b="0" lang="en-US" sz="1400">
                          <a:solidFill>
                            <a:schemeClr val="dk1"/>
                          </a:solidFill>
                          <a:latin typeface="Times New Roman"/>
                          <a:ea typeface="Times New Roman"/>
                          <a:cs typeface="Times New Roman"/>
                          <a:sym typeface="Times New Roman"/>
                        </a:rPr>
                        <a:t> Plastic clock </a:t>
                      </a:r>
                      <a:r>
                        <a:rPr b="1" lang="en-US" sz="2000">
                          <a:solidFill>
                            <a:schemeClr val="dk1"/>
                          </a:solidFill>
                          <a:latin typeface="Arial"/>
                          <a:ea typeface="Arial"/>
                          <a:cs typeface="Arial"/>
                          <a:sym typeface="Arial"/>
                        </a:rPr>
                        <a:t>ایک عدد پلاسٹک سے بنی ہوئی گھڑی</a:t>
                      </a:r>
                      <a:r>
                        <a:rPr b="1" lang="en-US" sz="1400">
                          <a:solidFill>
                            <a:schemeClr val="dk1"/>
                          </a:solidFill>
                          <a:latin typeface="Times New Roman"/>
                          <a:ea typeface="Times New Roman"/>
                          <a:cs typeface="Times New Roman"/>
                          <a:sym typeface="Times New Roman"/>
                        </a:rPr>
                        <a:t>:</a:t>
                      </a:r>
                      <a:r>
                        <a:rPr b="0" lang="en-US" sz="1400">
                          <a:solidFill>
                            <a:schemeClr val="dk1"/>
                          </a:solidFill>
                          <a:latin typeface="Times New Roman"/>
                          <a:ea typeface="Times New Roman"/>
                          <a:cs typeface="Times New Roman"/>
                          <a:sym typeface="Times New Roman"/>
                        </a:rPr>
                        <a:t> </a:t>
                      </a:r>
                      <a:endParaRPr b="0" sz="1400">
                        <a:solidFill>
                          <a:schemeClr val="dk1"/>
                        </a:solidFill>
                        <a:latin typeface="Times New Roman"/>
                        <a:ea typeface="Times New Roman"/>
                        <a:cs typeface="Times New Roman"/>
                        <a:sym typeface="Times New Roman"/>
                      </a:endParaRPr>
                    </a:p>
                    <a:p>
                      <a:pPr indent="0" lvl="0" marL="0" marR="0" rtl="0" algn="l">
                        <a:lnSpc>
                          <a:spcPct val="150000"/>
                        </a:lnSpc>
                        <a:spcBef>
                          <a:spcPts val="0"/>
                        </a:spcBef>
                        <a:spcAft>
                          <a:spcPts val="0"/>
                        </a:spcAft>
                        <a:buNone/>
                      </a:pPr>
                      <a:r>
                        <a:rPr b="1" baseline="30000" lang="en-US" sz="2000">
                          <a:solidFill>
                            <a:schemeClr val="dk1"/>
                          </a:solidFill>
                          <a:latin typeface="Times New Roman"/>
                          <a:ea typeface="Times New Roman"/>
                          <a:cs typeface="Times New Roman"/>
                          <a:sym typeface="Times New Roman"/>
                        </a:rPr>
                        <a:t>Use:</a:t>
                      </a:r>
                      <a:r>
                        <a:rPr b="0" lang="en-US" sz="1400">
                          <a:solidFill>
                            <a:schemeClr val="dk1"/>
                          </a:solidFill>
                          <a:latin typeface="Times New Roman"/>
                          <a:ea typeface="Times New Roman"/>
                          <a:cs typeface="Times New Roman"/>
                          <a:sym typeface="Times New Roman"/>
                        </a:rPr>
                        <a:t> To learn to tell the time </a:t>
                      </a:r>
                      <a:r>
                        <a:rPr b="0" lang="en-US" sz="2000">
                          <a:solidFill>
                            <a:schemeClr val="dk1"/>
                          </a:solidFill>
                          <a:latin typeface="Arial"/>
                          <a:ea typeface="Arial"/>
                          <a:cs typeface="Arial"/>
                          <a:sym typeface="Arial"/>
                        </a:rPr>
                        <a:t>وقت کو بتانے اور سیکھنے کے لئے</a:t>
                      </a:r>
                      <a:r>
                        <a:rPr b="0" lang="en-US" sz="1400">
                          <a:solidFill>
                            <a:schemeClr val="dk1"/>
                          </a:solidFill>
                          <a:latin typeface="Times New Roman"/>
                          <a:ea typeface="Times New Roman"/>
                          <a:cs typeface="Times New Roman"/>
                          <a:sym typeface="Times New Roman"/>
                        </a:rPr>
                        <a:t>: </a:t>
                      </a:r>
                      <a:endParaRPr b="0" baseline="30000" sz="14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b="0" baseline="30000" lang="en-US" sz="1400">
                          <a:solidFill>
                            <a:schemeClr val="dk1"/>
                          </a:solidFill>
                          <a:latin typeface="Times New Roman"/>
                          <a:ea typeface="Times New Roman"/>
                          <a:cs typeface="Times New Roman"/>
                          <a:sym typeface="Times New Roman"/>
                        </a:rPr>
                        <a:t> </a:t>
                      </a:r>
                      <a:endParaRPr b="0" baseline="30000" sz="14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b="0" lang="en-US" sz="1400">
                          <a:solidFill>
                            <a:schemeClr val="dk1"/>
                          </a:solidFill>
                          <a:latin typeface="Times New Roman"/>
                          <a:ea typeface="Times New Roman"/>
                          <a:cs typeface="Times New Roman"/>
                          <a:sym typeface="Times New Roman"/>
                        </a:rPr>
                        <a:t>Note: The teacher can adopt the</a:t>
                      </a:r>
                      <a:r>
                        <a:rPr b="0" i="1" lang="en-US" sz="1400">
                          <a:solidFill>
                            <a:schemeClr val="dk1"/>
                          </a:solidFill>
                          <a:latin typeface="Times New Roman"/>
                          <a:ea typeface="Times New Roman"/>
                          <a:cs typeface="Times New Roman"/>
                          <a:sym typeface="Times New Roman"/>
                        </a:rPr>
                        <a:t> learning of the time according to the local context and  culture. The clock can also be used to learn fractions. One day  is divided into 24 hours; each hour is divided into 60 minutes</a:t>
                      </a:r>
                      <a:endParaRPr b="0" i="1" sz="1400">
                        <a:solidFill>
                          <a:schemeClr val="dk1"/>
                        </a:solidFill>
                        <a:latin typeface="Times New Roman"/>
                        <a:ea typeface="Times New Roman"/>
                        <a:cs typeface="Times New Roman"/>
                        <a:sym typeface="Times New Roman"/>
                      </a:endParaRPr>
                    </a:p>
                    <a:p>
                      <a:pPr indent="0" lvl="0" marL="0" marR="0" rtl="0" algn="r">
                        <a:lnSpc>
                          <a:spcPct val="150000"/>
                        </a:lnSpc>
                        <a:spcBef>
                          <a:spcPts val="0"/>
                        </a:spcBef>
                        <a:spcAft>
                          <a:spcPts val="0"/>
                        </a:spcAft>
                        <a:buNone/>
                      </a:pPr>
                      <a:r>
                        <a:rPr b="0" lang="en-US" sz="2000">
                          <a:solidFill>
                            <a:schemeClr val="dk1"/>
                          </a:solidFill>
                          <a:latin typeface="Arial"/>
                          <a:ea typeface="Arial"/>
                          <a:cs typeface="Arial"/>
                          <a:sym typeface="Arial"/>
                        </a:rPr>
                        <a:t>ٹیچر کو مقامی حالات کے مطابق گھڑی کے بارے میں سکھانا چاہیۓ۔ اسے چاہیۓ کہ گھڑی کو دن، 24 گھنٹوں اور 60 سیکنڈو میں تقسیم کرنا سکھا دیں۔</a:t>
                      </a:r>
                      <a:endParaRPr b="0" sz="2000">
                        <a:solidFill>
                          <a:schemeClr val="dk1"/>
                        </a:solidFill>
                        <a:latin typeface="Arial"/>
                        <a:ea typeface="Arial"/>
                        <a:cs typeface="Arial"/>
                        <a:sym typeface="Arial"/>
                      </a:endParaRPr>
                    </a:p>
                  </a:txBody>
                  <a:tcPr marT="45725" marB="45725" marR="91450" marL="91450"/>
                </a:tc>
              </a:tr>
            </a:tbl>
          </a:graphicData>
        </a:graphic>
      </p:graphicFrame>
      <p:pic>
        <p:nvPicPr>
          <p:cNvPr id="267" name="Google Shape;267;p14"/>
          <p:cNvPicPr preferRelativeResize="0"/>
          <p:nvPr/>
        </p:nvPicPr>
        <p:blipFill rotWithShape="1">
          <a:blip r:embed="rId3">
            <a:alphaModFix/>
          </a:blip>
          <a:srcRect b="0" l="0" r="0" t="0"/>
          <a:stretch/>
        </p:blipFill>
        <p:spPr>
          <a:xfrm>
            <a:off x="1343608" y="1987428"/>
            <a:ext cx="1586204" cy="1054359"/>
          </a:xfrm>
          <a:prstGeom prst="rect">
            <a:avLst/>
          </a:prstGeom>
          <a:noFill/>
          <a:ln>
            <a:noFill/>
          </a:ln>
        </p:spPr>
      </p:pic>
      <p:pic>
        <p:nvPicPr>
          <p:cNvPr id="268" name="Google Shape;268;p14"/>
          <p:cNvPicPr preferRelativeResize="0"/>
          <p:nvPr/>
        </p:nvPicPr>
        <p:blipFill rotWithShape="1">
          <a:blip r:embed="rId4">
            <a:alphaModFix/>
          </a:blip>
          <a:srcRect b="0" l="0" r="0" t="0"/>
          <a:stretch/>
        </p:blipFill>
        <p:spPr>
          <a:xfrm>
            <a:off x="1073019" y="3890870"/>
            <a:ext cx="1688841" cy="1147667"/>
          </a:xfrm>
          <a:prstGeom prst="rect">
            <a:avLst/>
          </a:prstGeom>
          <a:noFill/>
          <a:ln>
            <a:noFill/>
          </a:ln>
        </p:spPr>
      </p:pic>
    </p:spTree>
  </p:cSld>
  <p:clrMapOvr>
    <a:masterClrMapping/>
  </p:clrMapOvr>
  <p:transition spd="slow" p14:dur="1500">
    <p:split orient="ver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5"/>
          <p:cNvSpPr txBox="1"/>
          <p:nvPr>
            <p:ph type="title"/>
          </p:nvPr>
        </p:nvSpPr>
        <p:spPr>
          <a:xfrm>
            <a:off x="838200" y="88778"/>
            <a:ext cx="10515600" cy="647568"/>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Times New Roman"/>
              <a:buNone/>
            </a:pPr>
            <a:r>
              <a:rPr b="1" lang="en-US" sz="1800">
                <a:solidFill>
                  <a:schemeClr val="dk1"/>
                </a:solidFill>
                <a:latin typeface="Times New Roman"/>
                <a:ea typeface="Times New Roman"/>
                <a:cs typeface="Times New Roman"/>
                <a:sym typeface="Times New Roman"/>
              </a:rPr>
              <a:t>Guidelines on the use of individual items within the kit</a:t>
            </a:r>
            <a:br>
              <a:rPr b="1" lang="en-US" sz="1800">
                <a:solidFill>
                  <a:schemeClr val="dk1"/>
                </a:solidFill>
                <a:latin typeface="Times New Roman"/>
                <a:ea typeface="Times New Roman"/>
                <a:cs typeface="Times New Roman"/>
                <a:sym typeface="Times New Roman"/>
              </a:rPr>
            </a:br>
            <a:r>
              <a:rPr b="1" lang="en-US" sz="2400">
                <a:solidFill>
                  <a:schemeClr val="dk1"/>
                </a:solidFill>
                <a:latin typeface="Arial"/>
                <a:ea typeface="Arial"/>
                <a:cs typeface="Arial"/>
                <a:sym typeface="Arial"/>
              </a:rPr>
              <a:t>انفرادی ضرورت کی اشیاء</a:t>
            </a:r>
            <a:endParaRPr sz="2400">
              <a:solidFill>
                <a:schemeClr val="dk1"/>
              </a:solidFill>
              <a:latin typeface="Arial"/>
              <a:ea typeface="Arial"/>
              <a:cs typeface="Arial"/>
              <a:sym typeface="Arial"/>
            </a:endParaRPr>
          </a:p>
        </p:txBody>
      </p:sp>
      <p:graphicFrame>
        <p:nvGraphicFramePr>
          <p:cNvPr id="274" name="Google Shape;274;p15"/>
          <p:cNvGraphicFramePr/>
          <p:nvPr/>
        </p:nvGraphicFramePr>
        <p:xfrm>
          <a:off x="255814" y="899289"/>
          <a:ext cx="3000000" cy="3000000"/>
        </p:xfrm>
        <a:graphic>
          <a:graphicData uri="http://schemas.openxmlformats.org/drawingml/2006/table">
            <a:tbl>
              <a:tblPr bandRow="1" firstRow="1">
                <a:noFill/>
                <a:tableStyleId>{AD1BC262-64B2-45B8-A6BB-04B21E2EF536}</a:tableStyleId>
              </a:tblPr>
              <a:tblGrid>
                <a:gridCol w="2290675"/>
                <a:gridCol w="9389700"/>
              </a:tblGrid>
              <a:tr h="333275">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Item name and description </a:t>
                      </a:r>
                      <a:r>
                        <a:rPr b="1" lang="en-US" sz="2400">
                          <a:latin typeface="Arial"/>
                          <a:ea typeface="Arial"/>
                          <a:cs typeface="Arial"/>
                          <a:sym typeface="Arial"/>
                        </a:rPr>
                        <a:t>تعداد، تفصیلات اور استعمال کا طریقہ</a:t>
                      </a:r>
                      <a:r>
                        <a:rPr b="1" lang="en-US"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a:txBody>
                  <a:tcPr marT="45725" marB="45725" marR="91450" marL="91450"/>
                </a:tc>
              </a:tr>
              <a:tr h="19563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just">
                        <a:lnSpc>
                          <a:spcPct val="150000"/>
                        </a:lnSpc>
                        <a:spcBef>
                          <a:spcPts val="0"/>
                        </a:spcBef>
                        <a:spcAft>
                          <a:spcPts val="0"/>
                        </a:spcAft>
                        <a:buNone/>
                      </a:pPr>
                      <a:r>
                        <a:rPr b="1" lang="en-US" sz="1200">
                          <a:latin typeface="Times New Roman"/>
                          <a:ea typeface="Times New Roman"/>
                          <a:cs typeface="Times New Roman"/>
                          <a:sym typeface="Times New Roman"/>
                        </a:rPr>
                        <a:t>Name: Inflatable</a:t>
                      </a:r>
                      <a:r>
                        <a:rPr b="1" lang="en-US" sz="1200">
                          <a:latin typeface="Times New Roman"/>
                          <a:ea typeface="Times New Roman"/>
                          <a:cs typeface="Times New Roman"/>
                          <a:sym typeface="Times New Roman"/>
                        </a:rPr>
                        <a:t> Globe </a:t>
                      </a:r>
                      <a:r>
                        <a:rPr b="1" lang="en-US" sz="2000">
                          <a:latin typeface="Arial"/>
                          <a:ea typeface="Arial"/>
                          <a:cs typeface="Arial"/>
                          <a:sym typeface="Arial"/>
                        </a:rPr>
                        <a:t>دنیا کا گول نقشہ</a:t>
                      </a:r>
                      <a:r>
                        <a:rPr b="1" lang="en-US" sz="1200">
                          <a:latin typeface="Times New Roman"/>
                          <a:ea typeface="Times New Roman"/>
                          <a:cs typeface="Times New Roman"/>
                          <a:sym typeface="Times New Roman"/>
                        </a:rPr>
                        <a:t>: </a:t>
                      </a:r>
                      <a:endParaRPr b="1" sz="1200">
                        <a:latin typeface="Times New Roman"/>
                        <a:ea typeface="Times New Roman"/>
                        <a:cs typeface="Times New Roman"/>
                        <a:sym typeface="Times New Roman"/>
                      </a:endParaRPr>
                    </a:p>
                    <a:p>
                      <a:pPr indent="0" lvl="0" marL="0" marR="0" rtl="0" algn="just">
                        <a:lnSpc>
                          <a:spcPct val="150000"/>
                        </a:lnSpc>
                        <a:spcBef>
                          <a:spcPts val="0"/>
                        </a:spcBef>
                        <a:spcAft>
                          <a:spcPts val="0"/>
                        </a:spcAft>
                        <a:buClr>
                          <a:schemeClr val="dk1"/>
                        </a:buClr>
                        <a:buSzPts val="1200"/>
                        <a:buFont typeface="Times New Roman"/>
                        <a:buNone/>
                      </a:pPr>
                      <a:r>
                        <a:rPr b="1" lang="en-US" sz="1200">
                          <a:latin typeface="Times New Roman"/>
                          <a:ea typeface="Times New Roman"/>
                          <a:cs typeface="Times New Roman"/>
                          <a:sym typeface="Times New Roman"/>
                        </a:rPr>
                        <a:t>Quantity:1 inflatable globe </a:t>
                      </a:r>
                      <a:r>
                        <a:rPr b="1" lang="en-US" sz="2000">
                          <a:latin typeface="Arial"/>
                          <a:ea typeface="Arial"/>
                          <a:cs typeface="Arial"/>
                          <a:sym typeface="Arial"/>
                        </a:rPr>
                        <a:t>تعداد 1 عدد</a:t>
                      </a:r>
                      <a:r>
                        <a:rPr b="1" lang="en-US" sz="1200">
                          <a:latin typeface="Times New Roman"/>
                          <a:ea typeface="Times New Roman"/>
                          <a:cs typeface="Times New Roman"/>
                          <a:sym typeface="Times New Roman"/>
                        </a:rPr>
                        <a:t>: </a:t>
                      </a:r>
                      <a:endParaRPr b="1" sz="1200">
                        <a:latin typeface="Times New Roman"/>
                        <a:ea typeface="Times New Roman"/>
                        <a:cs typeface="Times New Roman"/>
                        <a:sym typeface="Times New Roman"/>
                      </a:endParaRPr>
                    </a:p>
                    <a:p>
                      <a:pPr indent="0" lvl="0" marL="71755" marR="79375" rtl="0" algn="l">
                        <a:lnSpc>
                          <a:spcPct val="150000"/>
                        </a:lnSpc>
                        <a:spcBef>
                          <a:spcPts val="375"/>
                        </a:spcBef>
                        <a:spcAft>
                          <a:spcPts val="0"/>
                        </a:spcAft>
                        <a:buNone/>
                      </a:pPr>
                      <a:r>
                        <a:rPr b="1" lang="en-US" sz="1200">
                          <a:latin typeface="Times New Roman"/>
                          <a:ea typeface="Times New Roman"/>
                          <a:cs typeface="Times New Roman"/>
                          <a:sym typeface="Times New Roman"/>
                        </a:rPr>
                        <a:t>The globe needs to be blown up (by blowing into the valve)  and the cap put on the valve. The globe shows continents,  oceans, rivers, mountains, deserts, forests etc.; political  boundaries are printed in dotted lines. </a:t>
                      </a:r>
                      <a:endParaRPr b="1" sz="1200">
                        <a:latin typeface="Times New Roman"/>
                        <a:ea typeface="Times New Roman"/>
                        <a:cs typeface="Times New Roman"/>
                        <a:sym typeface="Times New Roman"/>
                      </a:endParaRPr>
                    </a:p>
                    <a:p>
                      <a:pPr indent="0" lvl="0" marL="71755" marR="79375" rtl="0" algn="r">
                        <a:lnSpc>
                          <a:spcPct val="150000"/>
                        </a:lnSpc>
                        <a:spcBef>
                          <a:spcPts val="375"/>
                        </a:spcBef>
                        <a:spcAft>
                          <a:spcPts val="0"/>
                        </a:spcAft>
                        <a:buNone/>
                      </a:pPr>
                      <a:r>
                        <a:rPr b="1" lang="en-US" sz="2000">
                          <a:latin typeface="Arial"/>
                          <a:ea typeface="Arial"/>
                          <a:cs typeface="Arial"/>
                          <a:sym typeface="Arial"/>
                        </a:rPr>
                        <a:t>پلاسٹک کے نقشے کو ہوا کے ذریعے پلانا ہو گا۔ اور جس میں دنیا کے بر اعظموں ، سمندروں ، دریاؤں ، پہاڑوں ، صحراؤں ، جنگلات وغیرہ کو دکھایا گیا  ہے۔ سیاسی حدود کو نقاط اور قطاروں کے ذریعے دکھایا گیا ہے۔</a:t>
                      </a:r>
                      <a:endParaRPr b="1" sz="2000">
                        <a:latin typeface="Arial"/>
                        <a:ea typeface="Arial"/>
                        <a:cs typeface="Arial"/>
                        <a:sym typeface="Arial"/>
                      </a:endParaRPr>
                    </a:p>
                  </a:txBody>
                  <a:tcPr marT="45725" marB="45725" marR="91450" marL="91450"/>
                </a:tc>
              </a:tr>
              <a:tr h="9442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Times New Roman"/>
                        <a:buNone/>
                      </a:pPr>
                      <a:r>
                        <a:rPr b="1" lang="en-US" sz="1200">
                          <a:latin typeface="Times New Roman"/>
                          <a:ea typeface="Times New Roman"/>
                          <a:cs typeface="Times New Roman"/>
                          <a:sym typeface="Times New Roman"/>
                        </a:rPr>
                        <a:t>Name: Markers </a:t>
                      </a:r>
                      <a:r>
                        <a:rPr b="1" lang="en-US" sz="2000">
                          <a:latin typeface="Arial"/>
                          <a:ea typeface="Arial"/>
                          <a:cs typeface="Arial"/>
                          <a:sym typeface="Arial"/>
                        </a:rPr>
                        <a:t>رنگین مارکرز</a:t>
                      </a:r>
                      <a:r>
                        <a:rPr b="1" lang="en-US" sz="1200">
                          <a:latin typeface="Times New Roman"/>
                          <a:ea typeface="Times New Roman"/>
                          <a:cs typeface="Times New Roman"/>
                          <a:sym typeface="Times New Roman"/>
                        </a:rPr>
                        <a:t>: </a:t>
                      </a:r>
                      <a:endParaRPr b="1" sz="1200">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200"/>
                        <a:buFont typeface="Arial"/>
                        <a:buNone/>
                      </a:pPr>
                      <a:r>
                        <a:t/>
                      </a:r>
                      <a:endParaRPr b="1" sz="1200">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200"/>
                        <a:buFont typeface="Times New Roman"/>
                        <a:buNone/>
                      </a:pPr>
                      <a:r>
                        <a:rPr b="1" lang="en-US" sz="1200">
                          <a:latin typeface="Times New Roman"/>
                          <a:ea typeface="Times New Roman"/>
                          <a:cs typeface="Times New Roman"/>
                          <a:sym typeface="Times New Roman"/>
                        </a:rPr>
                        <a:t>Quantity:8 markers of  assorted colors </a:t>
                      </a:r>
                      <a:r>
                        <a:rPr b="1" lang="en-US" sz="2000">
                          <a:latin typeface="Arial"/>
                          <a:ea typeface="Arial"/>
                          <a:cs typeface="Arial"/>
                          <a:sym typeface="Arial"/>
                        </a:rPr>
                        <a:t>آٹھ کی تعداد میں مختلف رنگوں کے مارکرز</a:t>
                      </a:r>
                      <a:r>
                        <a:rPr b="1" lang="en-US" sz="1200">
                          <a:latin typeface="Times New Roman"/>
                          <a:ea typeface="Times New Roman"/>
                          <a:cs typeface="Times New Roman"/>
                          <a:sym typeface="Times New Roman"/>
                        </a:rPr>
                        <a:t>: </a:t>
                      </a:r>
                      <a:endParaRPr b="1" sz="1200">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200"/>
                        <a:buFont typeface="Arial"/>
                        <a:buNone/>
                      </a:pPr>
                      <a:r>
                        <a:t/>
                      </a:r>
                      <a:endParaRPr b="1" sz="1200">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200"/>
                        <a:buFont typeface="Times New Roman"/>
                        <a:buNone/>
                      </a:pPr>
                      <a:r>
                        <a:rPr b="1" lang="en-US" sz="1200">
                          <a:latin typeface="Times New Roman"/>
                          <a:ea typeface="Times New Roman"/>
                          <a:cs typeface="Times New Roman"/>
                          <a:sym typeface="Times New Roman"/>
                        </a:rPr>
                        <a:t>Use: To write on the posters. A damp cloth removes the ink  from the surface of the poster. The markers should not be  used on the blackboard.</a:t>
                      </a:r>
                      <a:endParaRPr b="1" sz="2000">
                        <a:latin typeface="Arial"/>
                        <a:ea typeface="Arial"/>
                        <a:cs typeface="Arial"/>
                        <a:sym typeface="Arial"/>
                      </a:endParaRPr>
                    </a:p>
                    <a:p>
                      <a:pPr indent="0" lvl="0" marL="0" marR="0" rtl="0" algn="r">
                        <a:spcBef>
                          <a:spcPts val="0"/>
                        </a:spcBef>
                        <a:spcAft>
                          <a:spcPts val="0"/>
                        </a:spcAft>
                        <a:buNone/>
                      </a:pPr>
                      <a:r>
                        <a:rPr b="1" lang="en-US" sz="2000">
                          <a:latin typeface="Arial"/>
                          <a:ea typeface="Arial"/>
                          <a:cs typeface="Arial"/>
                          <a:sym typeface="Arial"/>
                        </a:rPr>
                        <a:t>مختلف سرگرمیوں کے دوران چارٹس یا پوسٹرز کے اوپر استعمال کیا جا سکتا ہے۔ بورڈ کے اوپر ہرگز استعمال نہ کی جائے۔</a:t>
                      </a:r>
                      <a:endParaRPr b="1" sz="2000">
                        <a:latin typeface="Arial"/>
                        <a:ea typeface="Arial"/>
                        <a:cs typeface="Arial"/>
                        <a:sym typeface="Arial"/>
                      </a:endParaRPr>
                    </a:p>
                  </a:txBody>
                  <a:tcPr marT="45725" marB="45725" marR="91450" marL="91450"/>
                </a:tc>
              </a:tr>
            </a:tbl>
          </a:graphicData>
        </a:graphic>
      </p:graphicFrame>
      <p:pic>
        <p:nvPicPr>
          <p:cNvPr id="275" name="Google Shape;275;p15"/>
          <p:cNvPicPr preferRelativeResize="0"/>
          <p:nvPr/>
        </p:nvPicPr>
        <p:blipFill rotWithShape="1">
          <a:blip r:embed="rId3">
            <a:alphaModFix/>
          </a:blip>
          <a:srcRect b="0" l="0" r="0" t="0"/>
          <a:stretch/>
        </p:blipFill>
        <p:spPr>
          <a:xfrm>
            <a:off x="803135" y="2223542"/>
            <a:ext cx="1201160" cy="960690"/>
          </a:xfrm>
          <a:prstGeom prst="rect">
            <a:avLst/>
          </a:prstGeom>
          <a:noFill/>
          <a:ln>
            <a:noFill/>
          </a:ln>
        </p:spPr>
      </p:pic>
      <p:pic>
        <p:nvPicPr>
          <p:cNvPr id="276" name="Google Shape;276;p15"/>
          <p:cNvPicPr preferRelativeResize="0"/>
          <p:nvPr/>
        </p:nvPicPr>
        <p:blipFill rotWithShape="1">
          <a:blip r:embed="rId4">
            <a:alphaModFix/>
          </a:blip>
          <a:srcRect b="0" l="0" r="0" t="0"/>
          <a:stretch/>
        </p:blipFill>
        <p:spPr>
          <a:xfrm>
            <a:off x="838200" y="4335380"/>
            <a:ext cx="1131031" cy="960690"/>
          </a:xfrm>
          <a:prstGeom prst="rect">
            <a:avLst/>
          </a:prstGeom>
          <a:noFill/>
          <a:ln>
            <a:noFill/>
          </a:ln>
        </p:spPr>
      </p:pic>
    </p:spTree>
  </p:cSld>
  <p:clrMapOvr>
    <a:masterClrMapping/>
  </p:clrMapOvr>
  <p:transition spd="slow" p14:dur="1500">
    <p:split orient="ver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6"/>
          <p:cNvSpPr txBox="1"/>
          <p:nvPr>
            <p:ph type="title"/>
          </p:nvPr>
        </p:nvSpPr>
        <p:spPr>
          <a:xfrm>
            <a:off x="838200" y="88778"/>
            <a:ext cx="10515600" cy="647568"/>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Times New Roman"/>
              <a:buNone/>
            </a:pPr>
            <a:r>
              <a:rPr b="1" lang="en-US" sz="1800">
                <a:solidFill>
                  <a:schemeClr val="dk1"/>
                </a:solidFill>
                <a:latin typeface="Times New Roman"/>
                <a:ea typeface="Times New Roman"/>
                <a:cs typeface="Times New Roman"/>
                <a:sym typeface="Times New Roman"/>
              </a:rPr>
              <a:t>Guidelines on the use of individual items within the kit</a:t>
            </a:r>
            <a:br>
              <a:rPr b="1" lang="en-US" sz="1800">
                <a:solidFill>
                  <a:schemeClr val="dk1"/>
                </a:solidFill>
                <a:latin typeface="Times New Roman"/>
                <a:ea typeface="Times New Roman"/>
                <a:cs typeface="Times New Roman"/>
                <a:sym typeface="Times New Roman"/>
              </a:rPr>
            </a:br>
            <a:r>
              <a:rPr b="1" lang="en-US" sz="2700">
                <a:solidFill>
                  <a:schemeClr val="dk1"/>
                </a:solidFill>
                <a:latin typeface="Arial"/>
                <a:ea typeface="Arial"/>
                <a:cs typeface="Arial"/>
                <a:sym typeface="Arial"/>
              </a:rPr>
              <a:t>انفرادی ضرورت کی اشیاء</a:t>
            </a:r>
            <a:endParaRPr sz="2700">
              <a:solidFill>
                <a:schemeClr val="dk1"/>
              </a:solidFill>
              <a:latin typeface="Arial"/>
              <a:ea typeface="Arial"/>
              <a:cs typeface="Arial"/>
              <a:sym typeface="Arial"/>
            </a:endParaRPr>
          </a:p>
        </p:txBody>
      </p:sp>
      <p:graphicFrame>
        <p:nvGraphicFramePr>
          <p:cNvPr id="282" name="Google Shape;282;p16"/>
          <p:cNvGraphicFramePr/>
          <p:nvPr/>
        </p:nvGraphicFramePr>
        <p:xfrm>
          <a:off x="359229" y="1494967"/>
          <a:ext cx="3000000" cy="3000000"/>
        </p:xfrm>
        <a:graphic>
          <a:graphicData uri="http://schemas.openxmlformats.org/drawingml/2006/table">
            <a:tbl>
              <a:tblPr bandRow="1" firstRow="1">
                <a:noFill/>
                <a:tableStyleId>{AD1BC262-64B2-45B8-A6BB-04B21E2EF536}</a:tableStyleId>
              </a:tblPr>
              <a:tblGrid>
                <a:gridCol w="2290675"/>
                <a:gridCol w="9389700"/>
              </a:tblGrid>
              <a:tr h="333275">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Item name and description </a:t>
                      </a:r>
                      <a:r>
                        <a:rPr b="1" lang="en-US" sz="1800">
                          <a:latin typeface="Times New Roman"/>
                          <a:ea typeface="Times New Roman"/>
                          <a:cs typeface="Times New Roman"/>
                          <a:sym typeface="Times New Roman"/>
                        </a:rPr>
                        <a:t>تعداد، تفصیلات اور استعمال کا طریقہ:  </a:t>
                      </a:r>
                      <a:endParaRPr sz="1800">
                        <a:latin typeface="Times New Roman"/>
                        <a:ea typeface="Times New Roman"/>
                        <a:cs typeface="Times New Roman"/>
                        <a:sym typeface="Times New Roman"/>
                      </a:endParaRPr>
                    </a:p>
                  </a:txBody>
                  <a:tcPr marT="45725" marB="45725" marR="91450" marL="91450"/>
                </a:tc>
              </a:tr>
              <a:tr h="19563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71755" marR="0" rtl="0" algn="l">
                        <a:lnSpc>
                          <a:spcPct val="100000"/>
                        </a:lnSpc>
                        <a:spcBef>
                          <a:spcPts val="0"/>
                        </a:spcBef>
                        <a:spcAft>
                          <a:spcPts val="0"/>
                        </a:spcAft>
                        <a:buNone/>
                      </a:pPr>
                      <a:r>
                        <a:rPr b="1" lang="en-US" sz="1200">
                          <a:solidFill>
                            <a:schemeClr val="dk1"/>
                          </a:solidFill>
                          <a:latin typeface="Arial"/>
                          <a:ea typeface="Arial"/>
                          <a:cs typeface="Arial"/>
                          <a:sym typeface="Arial"/>
                        </a:rPr>
                        <a:t>Name: Posters</a:t>
                      </a:r>
                      <a:r>
                        <a:rPr b="1" lang="en-US" sz="2000">
                          <a:solidFill>
                            <a:schemeClr val="dk1"/>
                          </a:solidFill>
                          <a:latin typeface="Arial"/>
                          <a:ea typeface="Arial"/>
                          <a:cs typeface="Arial"/>
                          <a:sym typeface="Arial"/>
                        </a:rPr>
                        <a:t>پوسٹرز: </a:t>
                      </a:r>
                      <a:endParaRPr b="1" sz="1200">
                        <a:solidFill>
                          <a:schemeClr val="dk1"/>
                        </a:solidFill>
                        <a:latin typeface="Arial"/>
                        <a:ea typeface="Arial"/>
                        <a:cs typeface="Arial"/>
                        <a:sym typeface="Arial"/>
                      </a:endParaRPr>
                    </a:p>
                    <a:p>
                      <a:pPr indent="0" lvl="0" marL="71755" marR="0" rtl="0" algn="l">
                        <a:lnSpc>
                          <a:spcPct val="100000"/>
                        </a:lnSpc>
                        <a:spcBef>
                          <a:spcPts val="425"/>
                        </a:spcBef>
                        <a:spcAft>
                          <a:spcPts val="0"/>
                        </a:spcAft>
                        <a:buClr>
                          <a:schemeClr val="dk1"/>
                        </a:buClr>
                        <a:buSzPts val="1200"/>
                        <a:buFont typeface="Arial"/>
                        <a:buNone/>
                      </a:pPr>
                      <a:r>
                        <a:rPr b="1" lang="en-US" sz="1200">
                          <a:solidFill>
                            <a:schemeClr val="dk1"/>
                          </a:solidFill>
                          <a:latin typeface="Arial"/>
                          <a:ea typeface="Arial"/>
                          <a:cs typeface="Arial"/>
                          <a:sym typeface="Arial"/>
                        </a:rPr>
                        <a:t>Quantity:3 plasticized  posters </a:t>
                      </a:r>
                      <a:r>
                        <a:rPr b="1" lang="en-US" sz="2000">
                          <a:solidFill>
                            <a:schemeClr val="dk1"/>
                          </a:solidFill>
                          <a:latin typeface="Arial"/>
                          <a:ea typeface="Arial"/>
                          <a:cs typeface="Arial"/>
                          <a:sym typeface="Arial"/>
                        </a:rPr>
                        <a:t>تین عدد پلاسٹک کوٹڈ پوسٹرز</a:t>
                      </a:r>
                      <a:r>
                        <a:rPr b="1" lang="en-US" sz="1200">
                          <a:solidFill>
                            <a:schemeClr val="dk1"/>
                          </a:solidFill>
                          <a:latin typeface="Arial"/>
                          <a:ea typeface="Arial"/>
                          <a:cs typeface="Arial"/>
                          <a:sym typeface="Arial"/>
                        </a:rPr>
                        <a:t>: </a:t>
                      </a:r>
                      <a:endParaRPr b="1" sz="1200">
                        <a:solidFill>
                          <a:schemeClr val="dk1"/>
                        </a:solidFill>
                        <a:latin typeface="Arial"/>
                        <a:ea typeface="Arial"/>
                        <a:cs typeface="Arial"/>
                        <a:sym typeface="Arial"/>
                      </a:endParaRPr>
                    </a:p>
                    <a:p>
                      <a:pPr indent="0" lvl="0" marL="71755" marR="0" rtl="0" algn="just">
                        <a:lnSpc>
                          <a:spcPct val="100000"/>
                        </a:lnSpc>
                        <a:spcBef>
                          <a:spcPts val="425"/>
                        </a:spcBef>
                        <a:spcAft>
                          <a:spcPts val="0"/>
                        </a:spcAft>
                        <a:buNone/>
                      </a:pPr>
                      <a:r>
                        <a:rPr b="1" lang="en-US" sz="1200">
                          <a:solidFill>
                            <a:schemeClr val="dk1"/>
                          </a:solidFill>
                          <a:latin typeface="Arial"/>
                          <a:ea typeface="Arial"/>
                          <a:cs typeface="Arial"/>
                          <a:sym typeface="Arial"/>
                        </a:rPr>
                        <a:t>There are 3 different types of posters:</a:t>
                      </a:r>
                      <a:r>
                        <a:rPr b="1" lang="en-US" sz="2000">
                          <a:solidFill>
                            <a:schemeClr val="dk1"/>
                          </a:solidFill>
                          <a:latin typeface="Arial"/>
                          <a:ea typeface="Arial"/>
                          <a:cs typeface="Arial"/>
                          <a:sym typeface="Arial"/>
                        </a:rPr>
                        <a:t> اقسام ۳</a:t>
                      </a:r>
                      <a:r>
                        <a:rPr b="1" lang="en-US" sz="1200">
                          <a:solidFill>
                            <a:schemeClr val="dk1"/>
                          </a:solidFill>
                          <a:latin typeface="Arial"/>
                          <a:ea typeface="Arial"/>
                          <a:cs typeface="Arial"/>
                          <a:sym typeface="Arial"/>
                        </a:rPr>
                        <a:t>: </a:t>
                      </a:r>
                      <a:endParaRPr b="1" sz="1200">
                        <a:solidFill>
                          <a:schemeClr val="dk1"/>
                        </a:solidFill>
                        <a:latin typeface="Arial"/>
                        <a:ea typeface="Arial"/>
                        <a:cs typeface="Arial"/>
                        <a:sym typeface="Arial"/>
                      </a:endParaRPr>
                    </a:p>
                    <a:p>
                      <a:pPr indent="0" lvl="0" marL="71755" marR="0" rtl="0" algn="just">
                        <a:lnSpc>
                          <a:spcPct val="100000"/>
                        </a:lnSpc>
                        <a:spcBef>
                          <a:spcPts val="50"/>
                        </a:spcBef>
                        <a:spcAft>
                          <a:spcPts val="0"/>
                        </a:spcAft>
                        <a:buNone/>
                      </a:pPr>
                      <a:r>
                        <a:rPr b="1" lang="en-US" sz="1200">
                          <a:solidFill>
                            <a:schemeClr val="dk1"/>
                          </a:solidFill>
                          <a:latin typeface="Arial"/>
                          <a:ea typeface="Arial"/>
                          <a:cs typeface="Arial"/>
                          <a:sym typeface="Arial"/>
                        </a:rPr>
                        <a:t>Poster 1: Alphabet and lines</a:t>
                      </a:r>
                      <a:r>
                        <a:rPr b="1" lang="en-US" sz="2000">
                          <a:solidFill>
                            <a:schemeClr val="dk1"/>
                          </a:solidFill>
                          <a:latin typeface="Arial"/>
                          <a:ea typeface="Arial"/>
                          <a:cs typeface="Arial"/>
                          <a:sym typeface="Arial"/>
                        </a:rPr>
                        <a:t>حروف تہجی اور لکیروں والی پوسٹرز</a:t>
                      </a:r>
                      <a:r>
                        <a:rPr b="1" lang="en-US" sz="1200">
                          <a:solidFill>
                            <a:schemeClr val="dk1"/>
                          </a:solidFill>
                          <a:latin typeface="Arial"/>
                          <a:ea typeface="Arial"/>
                          <a:cs typeface="Arial"/>
                          <a:sym typeface="Arial"/>
                        </a:rPr>
                        <a:t>: </a:t>
                      </a:r>
                      <a:endParaRPr b="1" sz="1200">
                        <a:solidFill>
                          <a:schemeClr val="dk1"/>
                        </a:solidFill>
                        <a:latin typeface="Arial"/>
                        <a:ea typeface="Arial"/>
                        <a:cs typeface="Arial"/>
                        <a:sym typeface="Arial"/>
                      </a:endParaRPr>
                    </a:p>
                    <a:p>
                      <a:pPr indent="0" lvl="0" marL="71755" marR="208279" rtl="0" algn="just">
                        <a:lnSpc>
                          <a:spcPct val="105600"/>
                        </a:lnSpc>
                        <a:spcBef>
                          <a:spcPts val="0"/>
                        </a:spcBef>
                        <a:spcAft>
                          <a:spcPts val="0"/>
                        </a:spcAft>
                        <a:buNone/>
                      </a:pPr>
                      <a:r>
                        <a:t/>
                      </a:r>
                      <a:endParaRPr b="1" sz="1200">
                        <a:solidFill>
                          <a:schemeClr val="dk1"/>
                        </a:solidFill>
                        <a:latin typeface="Arial"/>
                        <a:ea typeface="Arial"/>
                        <a:cs typeface="Arial"/>
                        <a:sym typeface="Arial"/>
                      </a:endParaRPr>
                    </a:p>
                    <a:p>
                      <a:pPr indent="0" lvl="0" marL="71755" marR="208279" rtl="0" algn="just">
                        <a:lnSpc>
                          <a:spcPct val="105600"/>
                        </a:lnSpc>
                        <a:spcBef>
                          <a:spcPts val="0"/>
                        </a:spcBef>
                        <a:spcAft>
                          <a:spcPts val="0"/>
                        </a:spcAft>
                        <a:buNone/>
                      </a:pPr>
                      <a:r>
                        <a:rPr b="1" lang="en-US" sz="1200">
                          <a:solidFill>
                            <a:schemeClr val="dk1"/>
                          </a:solidFill>
                          <a:latin typeface="Arial"/>
                          <a:ea typeface="Arial"/>
                          <a:cs typeface="Arial"/>
                          <a:sym typeface="Arial"/>
                        </a:rPr>
                        <a:t>Front: The letters of the Roman alphabet in upper and lower  case, with space below in which the teacher can write local  alphabet characters.</a:t>
                      </a:r>
                      <a:endParaRPr b="1" sz="2000">
                        <a:solidFill>
                          <a:schemeClr val="dk1"/>
                        </a:solidFill>
                        <a:latin typeface="Arial"/>
                        <a:ea typeface="Arial"/>
                        <a:cs typeface="Arial"/>
                        <a:sym typeface="Arial"/>
                      </a:endParaRPr>
                    </a:p>
                    <a:p>
                      <a:pPr indent="0" lvl="0" marL="71755" marR="208279" rtl="0" algn="r">
                        <a:lnSpc>
                          <a:spcPct val="105600"/>
                        </a:lnSpc>
                        <a:spcBef>
                          <a:spcPts val="0"/>
                        </a:spcBef>
                        <a:spcAft>
                          <a:spcPts val="0"/>
                        </a:spcAft>
                        <a:buNone/>
                      </a:pPr>
                      <a:r>
                        <a:rPr b="1" lang="en-US" sz="2400">
                          <a:latin typeface="Arial"/>
                          <a:ea typeface="Arial"/>
                          <a:cs typeface="Arial"/>
                          <a:sym typeface="Arial"/>
                        </a:rPr>
                        <a:t>کیپیٹل اور سمال  میں رومن حروف تہجی ہیں جبکہ ٹیچر مقامی حروف تہجی لکھ سکتا ہے</a:t>
                      </a:r>
                      <a:r>
                        <a:rPr b="1" lang="en-US" sz="2000">
                          <a:latin typeface="Arial"/>
                          <a:ea typeface="Arial"/>
                          <a:cs typeface="Arial"/>
                          <a:sym typeface="Arial"/>
                        </a:rPr>
                        <a:t>۔</a:t>
                      </a:r>
                      <a:endParaRPr b="1" sz="2000">
                        <a:solidFill>
                          <a:schemeClr val="dk1"/>
                        </a:solidFill>
                        <a:latin typeface="Arial"/>
                        <a:ea typeface="Arial"/>
                        <a:cs typeface="Arial"/>
                        <a:sym typeface="Arial"/>
                      </a:endParaRPr>
                    </a:p>
                    <a:p>
                      <a:pPr indent="0" lvl="0" marL="71755" marR="106679" rtl="0" algn="l">
                        <a:lnSpc>
                          <a:spcPct val="105600"/>
                        </a:lnSpc>
                        <a:spcBef>
                          <a:spcPts val="0"/>
                        </a:spcBef>
                        <a:spcAft>
                          <a:spcPts val="0"/>
                        </a:spcAft>
                        <a:buNone/>
                      </a:pPr>
                      <a:r>
                        <a:t/>
                      </a:r>
                      <a:endParaRPr b="1" sz="1200">
                        <a:solidFill>
                          <a:schemeClr val="dk1"/>
                        </a:solidFill>
                        <a:latin typeface="Arial"/>
                        <a:ea typeface="Arial"/>
                        <a:cs typeface="Arial"/>
                        <a:sym typeface="Arial"/>
                      </a:endParaRPr>
                    </a:p>
                    <a:p>
                      <a:pPr indent="0" lvl="0" marL="71755" marR="106679" rtl="0" algn="l">
                        <a:lnSpc>
                          <a:spcPct val="105600"/>
                        </a:lnSpc>
                        <a:spcBef>
                          <a:spcPts val="0"/>
                        </a:spcBef>
                        <a:spcAft>
                          <a:spcPts val="0"/>
                        </a:spcAft>
                        <a:buNone/>
                      </a:pPr>
                      <a:r>
                        <a:rPr b="1" lang="en-US" sz="1200">
                          <a:solidFill>
                            <a:schemeClr val="dk1"/>
                          </a:solidFill>
                          <a:latin typeface="Arial"/>
                          <a:ea typeface="Arial"/>
                          <a:cs typeface="Arial"/>
                          <a:sym typeface="Arial"/>
                        </a:rPr>
                        <a:t>Reverse side: Horizontal lines on which the teacher/pupils can  write.</a:t>
                      </a:r>
                      <a:endParaRPr b="1" sz="2000">
                        <a:solidFill>
                          <a:schemeClr val="dk1"/>
                        </a:solidFill>
                        <a:latin typeface="Arial"/>
                        <a:ea typeface="Arial"/>
                        <a:cs typeface="Arial"/>
                        <a:sym typeface="Arial"/>
                      </a:endParaRPr>
                    </a:p>
                    <a:p>
                      <a:pPr indent="0" lvl="0" marL="71755" marR="106679" rtl="0" algn="r">
                        <a:lnSpc>
                          <a:spcPct val="105600"/>
                        </a:lnSpc>
                        <a:spcBef>
                          <a:spcPts val="0"/>
                        </a:spcBef>
                        <a:spcAft>
                          <a:spcPts val="0"/>
                        </a:spcAft>
                        <a:buNone/>
                      </a:pPr>
                      <a:r>
                        <a:rPr b="1" lang="en-US" sz="2400">
                          <a:latin typeface="Arial"/>
                          <a:ea typeface="Arial"/>
                          <a:cs typeface="Arial"/>
                          <a:sym typeface="Arial"/>
                        </a:rPr>
                        <a:t>افقی لکیریں جن پر استاد / شاگرد لکھ سکتے ہیں</a:t>
                      </a:r>
                      <a:r>
                        <a:rPr b="1" lang="en-US" sz="2000">
                          <a:latin typeface="Arial"/>
                          <a:ea typeface="Arial"/>
                          <a:cs typeface="Arial"/>
                          <a:sym typeface="Arial"/>
                        </a:rPr>
                        <a:t>۔</a:t>
                      </a:r>
                      <a:endParaRPr b="1" sz="2000">
                        <a:solidFill>
                          <a:schemeClr val="dk1"/>
                        </a:solidFill>
                        <a:latin typeface="Arial"/>
                        <a:ea typeface="Arial"/>
                        <a:cs typeface="Arial"/>
                        <a:sym typeface="Arial"/>
                      </a:endParaRPr>
                    </a:p>
                    <a:p>
                      <a:pPr indent="0" lvl="0" marL="0" marR="0" rtl="0" algn="just">
                        <a:spcBef>
                          <a:spcPts val="0"/>
                        </a:spcBef>
                        <a:spcAft>
                          <a:spcPts val="0"/>
                        </a:spcAft>
                        <a:buNone/>
                      </a:pPr>
                      <a:r>
                        <a:t/>
                      </a:r>
                      <a:endParaRPr b="1" sz="1200">
                        <a:latin typeface="Times New Roman"/>
                        <a:ea typeface="Times New Roman"/>
                        <a:cs typeface="Times New Roman"/>
                        <a:sym typeface="Times New Roman"/>
                      </a:endParaRPr>
                    </a:p>
                  </a:txBody>
                  <a:tcPr marT="45725" marB="45725" marR="91450" marL="91450"/>
                </a:tc>
              </a:tr>
            </a:tbl>
          </a:graphicData>
        </a:graphic>
      </p:graphicFrame>
      <p:pic>
        <p:nvPicPr>
          <p:cNvPr id="283" name="Google Shape;283;p16"/>
          <p:cNvPicPr preferRelativeResize="0"/>
          <p:nvPr/>
        </p:nvPicPr>
        <p:blipFill rotWithShape="1">
          <a:blip r:embed="rId3">
            <a:alphaModFix/>
          </a:blip>
          <a:srcRect b="0" l="0" r="0" t="0"/>
          <a:stretch/>
        </p:blipFill>
        <p:spPr>
          <a:xfrm>
            <a:off x="718686" y="2892725"/>
            <a:ext cx="1201160" cy="960690"/>
          </a:xfrm>
          <a:prstGeom prst="rect">
            <a:avLst/>
          </a:prstGeom>
          <a:noFill/>
          <a:ln>
            <a:noFill/>
          </a:ln>
        </p:spPr>
      </p:pic>
    </p:spTree>
  </p:cSld>
  <p:clrMapOvr>
    <a:masterClrMapping/>
  </p:clrMapOvr>
  <p:transition spd="slow" p14:dur="1500">
    <p:split orient="ver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7"/>
          <p:cNvSpPr txBox="1"/>
          <p:nvPr>
            <p:ph type="title"/>
          </p:nvPr>
        </p:nvSpPr>
        <p:spPr>
          <a:xfrm>
            <a:off x="838200" y="88778"/>
            <a:ext cx="10515600" cy="668936"/>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Times New Roman"/>
              <a:buNone/>
            </a:pPr>
            <a:r>
              <a:rPr b="1" lang="en-US" sz="1800">
                <a:solidFill>
                  <a:schemeClr val="dk1"/>
                </a:solidFill>
                <a:latin typeface="Times New Roman"/>
                <a:ea typeface="Times New Roman"/>
                <a:cs typeface="Times New Roman"/>
                <a:sym typeface="Times New Roman"/>
              </a:rPr>
              <a:t>Guidelines on the use of individual items within the kit</a:t>
            </a:r>
            <a:br>
              <a:rPr b="1" lang="en-US" sz="1800">
                <a:solidFill>
                  <a:schemeClr val="dk1"/>
                </a:solidFill>
                <a:latin typeface="Times New Roman"/>
                <a:ea typeface="Times New Roman"/>
                <a:cs typeface="Times New Roman"/>
                <a:sym typeface="Times New Roman"/>
              </a:rPr>
            </a:br>
            <a:r>
              <a:rPr b="1" lang="en-US" sz="2700">
                <a:solidFill>
                  <a:schemeClr val="dk1"/>
                </a:solidFill>
                <a:latin typeface="Arial"/>
                <a:ea typeface="Arial"/>
                <a:cs typeface="Arial"/>
                <a:sym typeface="Arial"/>
              </a:rPr>
              <a:t>انفرادی ضرورت کی اشیاء</a:t>
            </a:r>
            <a:endParaRPr sz="2700">
              <a:solidFill>
                <a:schemeClr val="dk1"/>
              </a:solidFill>
              <a:latin typeface="Arial"/>
              <a:ea typeface="Arial"/>
              <a:cs typeface="Arial"/>
              <a:sym typeface="Arial"/>
            </a:endParaRPr>
          </a:p>
        </p:txBody>
      </p:sp>
      <p:graphicFrame>
        <p:nvGraphicFramePr>
          <p:cNvPr id="289" name="Google Shape;289;p17"/>
          <p:cNvGraphicFramePr/>
          <p:nvPr/>
        </p:nvGraphicFramePr>
        <p:xfrm>
          <a:off x="455151" y="966883"/>
          <a:ext cx="3000000" cy="3000000"/>
        </p:xfrm>
        <a:graphic>
          <a:graphicData uri="http://schemas.openxmlformats.org/drawingml/2006/table">
            <a:tbl>
              <a:tblPr bandRow="1" firstRow="1">
                <a:noFill/>
                <a:tableStyleId>{AD1BC262-64B2-45B8-A6BB-04B21E2EF536}</a:tableStyleId>
              </a:tblPr>
              <a:tblGrid>
                <a:gridCol w="3609400"/>
                <a:gridCol w="7994775"/>
              </a:tblGrid>
              <a:tr h="608425">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 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Item name and description</a:t>
                      </a:r>
                      <a:r>
                        <a:rPr b="1" lang="en-US" sz="2400">
                          <a:latin typeface="Arial"/>
                          <a:ea typeface="Arial"/>
                          <a:cs typeface="Arial"/>
                          <a:sym typeface="Arial"/>
                        </a:rPr>
                        <a:t>تعداد، تفصیلات اور استعمال کا طریقہ</a:t>
                      </a:r>
                      <a:r>
                        <a:rPr b="1" lang="en-US"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a:txBody>
                  <a:tcPr marT="45725" marB="45725" marR="91450" marL="91450"/>
                </a:tc>
              </a:tr>
              <a:tr h="207140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71755" marR="0" rtl="0" algn="l">
                        <a:lnSpc>
                          <a:spcPct val="100000"/>
                        </a:lnSpc>
                        <a:spcBef>
                          <a:spcPts val="0"/>
                        </a:spcBef>
                        <a:spcAft>
                          <a:spcPts val="0"/>
                        </a:spcAft>
                        <a:buNone/>
                      </a:pPr>
                      <a:r>
                        <a:rPr b="1" lang="en-US" sz="1400">
                          <a:latin typeface="Times New Roman"/>
                          <a:ea typeface="Times New Roman"/>
                          <a:cs typeface="Times New Roman"/>
                          <a:sym typeface="Times New Roman"/>
                        </a:rPr>
                        <a:t>Name: UNICEF Stickers: UNICEF </a:t>
                      </a:r>
                      <a:r>
                        <a:rPr b="1" lang="en-US" sz="2000">
                          <a:latin typeface="Arial"/>
                          <a:ea typeface="Arial"/>
                          <a:cs typeface="Arial"/>
                          <a:sym typeface="Arial"/>
                        </a:rPr>
                        <a:t>سٹکر</a:t>
                      </a:r>
                      <a:endParaRPr b="1" sz="2000">
                        <a:latin typeface="Arial"/>
                        <a:ea typeface="Arial"/>
                        <a:cs typeface="Arial"/>
                        <a:sym typeface="Arial"/>
                      </a:endParaRPr>
                    </a:p>
                    <a:p>
                      <a:pPr indent="0" lvl="0" marL="71755" marR="0" rtl="0" algn="l">
                        <a:lnSpc>
                          <a:spcPct val="100000"/>
                        </a:lnSpc>
                        <a:spcBef>
                          <a:spcPts val="5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Quantity:2 UNICEF round  decal stickers </a:t>
                      </a:r>
                      <a:r>
                        <a:rPr b="1" lang="en-US" sz="2000">
                          <a:latin typeface="Arial"/>
                          <a:ea typeface="Arial"/>
                          <a:cs typeface="Arial"/>
                          <a:sym typeface="Arial"/>
                        </a:rPr>
                        <a:t>تعداد ۲ عدد</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635" lvl="0" marL="71755" marR="242570" rtl="0" algn="l">
                        <a:lnSpc>
                          <a:spcPct val="100000"/>
                        </a:lnSpc>
                        <a:spcBef>
                          <a:spcPts val="375"/>
                        </a:spcBef>
                        <a:spcAft>
                          <a:spcPts val="0"/>
                        </a:spcAft>
                        <a:buNone/>
                      </a:pPr>
                      <a:r>
                        <a:rPr b="1" lang="en-US" sz="1400">
                          <a:latin typeface="Times New Roman"/>
                          <a:ea typeface="Times New Roman"/>
                          <a:cs typeface="Times New Roman"/>
                          <a:sym typeface="Times New Roman"/>
                        </a:rPr>
                        <a:t>Use: To be applied to the front of the box. </a:t>
                      </a:r>
                      <a:r>
                        <a:rPr b="1" lang="en-US" sz="2000">
                          <a:latin typeface="Arial"/>
                          <a:ea typeface="Arial"/>
                          <a:cs typeface="Arial"/>
                          <a:sym typeface="Arial"/>
                        </a:rPr>
                        <a:t>یہ بکس کے اوپر بالکل سامنے لگانا ہے</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635" lvl="0" marL="71755" marR="242570" rtl="0" algn="l">
                        <a:lnSpc>
                          <a:spcPct val="100000"/>
                        </a:lnSpc>
                        <a:spcBef>
                          <a:spcPts val="375"/>
                        </a:spcBef>
                        <a:spcAft>
                          <a:spcPts val="0"/>
                        </a:spcAft>
                        <a:buNone/>
                      </a:pPr>
                      <a:r>
                        <a:rPr b="1" lang="en-US" sz="1400">
                          <a:solidFill>
                            <a:schemeClr val="dk1"/>
                          </a:solidFill>
                          <a:latin typeface="Times New Roman"/>
                          <a:ea typeface="Times New Roman"/>
                          <a:cs typeface="Times New Roman"/>
                          <a:sym typeface="Times New Roman"/>
                        </a:rPr>
                        <a:t> </a:t>
                      </a:r>
                      <a:r>
                        <a:rPr b="1" baseline="30000" lang="en-US" sz="1400">
                          <a:solidFill>
                            <a:schemeClr val="dk1"/>
                          </a:solidFill>
                          <a:latin typeface="Times New Roman"/>
                          <a:ea typeface="Times New Roman"/>
                          <a:cs typeface="Times New Roman"/>
                          <a:sym typeface="Times New Roman"/>
                        </a:rPr>
                        <a:t>NOTE </a:t>
                      </a:r>
                      <a:r>
                        <a:rPr b="1" i="1" lang="en-US" sz="1400">
                          <a:latin typeface="Times New Roman"/>
                          <a:ea typeface="Times New Roman"/>
                          <a:cs typeface="Times New Roman"/>
                          <a:sym typeface="Times New Roman"/>
                        </a:rPr>
                        <a:t>The  stickers should not be used for purposes not related to the  School in a Box. In places where such branding would be  considered a security risk, then the stickers should not be  displayed.</a:t>
                      </a:r>
                      <a:endParaRPr b="1" i="1" sz="1400">
                        <a:latin typeface="Times New Roman"/>
                        <a:ea typeface="Times New Roman"/>
                        <a:cs typeface="Times New Roman"/>
                        <a:sym typeface="Times New Roman"/>
                      </a:endParaRPr>
                    </a:p>
                    <a:p>
                      <a:pPr indent="-635" lvl="0" marL="71755" marR="242570" rtl="0" algn="r">
                        <a:lnSpc>
                          <a:spcPct val="100000"/>
                        </a:lnSpc>
                        <a:spcBef>
                          <a:spcPts val="375"/>
                        </a:spcBef>
                        <a:spcAft>
                          <a:spcPts val="0"/>
                        </a:spcAft>
                        <a:buNone/>
                      </a:pPr>
                      <a:r>
                        <a:rPr b="1" i="1" lang="en-US" sz="2000">
                          <a:latin typeface="Arial"/>
                          <a:ea typeface="Arial"/>
                          <a:cs typeface="Arial"/>
                          <a:sym typeface="Arial"/>
                        </a:rPr>
                        <a:t>یہ سٹکر بکس کے علاوہ کہیں اور نہیں لگایا جا سکتا۔ اگر کسی جگہ سیکورٹی خدشات ہیں تو وہاں لگانا سخت ممنوع ہے۔</a:t>
                      </a:r>
                      <a:endParaRPr b="1" sz="2000">
                        <a:latin typeface="Arial"/>
                        <a:ea typeface="Arial"/>
                        <a:cs typeface="Arial"/>
                        <a:sym typeface="Arial"/>
                      </a:endParaRPr>
                    </a:p>
                  </a:txBody>
                  <a:tcPr marT="45725" marB="45725" marR="91450" marL="91450"/>
                </a:tc>
              </a:tr>
              <a:tr h="18306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lnSpc>
                          <a:spcPct val="10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Name: Metal box </a:t>
                      </a:r>
                      <a:r>
                        <a:rPr b="1" lang="en-US" sz="2000">
                          <a:latin typeface="Arial"/>
                          <a:ea typeface="Arial"/>
                          <a:cs typeface="Arial"/>
                          <a:sym typeface="Arial"/>
                        </a:rPr>
                        <a:t>لوہے سے بنا ہوا بکس</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Quantity:1 lockable metal  box</a:t>
                      </a:r>
                      <a:r>
                        <a:rPr b="1" lang="en-US" sz="2000">
                          <a:latin typeface="Arial"/>
                          <a:ea typeface="Arial"/>
                          <a:cs typeface="Arial"/>
                          <a:sym typeface="Arial"/>
                        </a:rPr>
                        <a:t>ایک بکس جس کو تالا لگایا جا سکتا ہے</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Use: To keep the education materials safe and to easy the  transport. 2 padlocks are provided to lock the metal box. The  instructions for setting the codes on the 2 padlocks are given  with the padlocks.</a:t>
                      </a:r>
                      <a:endParaRPr b="1" sz="1400">
                        <a:latin typeface="Times New Roman"/>
                        <a:ea typeface="Times New Roman"/>
                        <a:cs typeface="Times New Roman"/>
                        <a:sym typeface="Times New Roman"/>
                      </a:endParaRPr>
                    </a:p>
                    <a:p>
                      <a:pPr indent="0" lvl="0" marL="0" marR="0" rtl="0" algn="r">
                        <a:lnSpc>
                          <a:spcPct val="100000"/>
                        </a:lnSpc>
                        <a:spcBef>
                          <a:spcPts val="0"/>
                        </a:spcBef>
                        <a:spcAft>
                          <a:spcPts val="0"/>
                        </a:spcAft>
                        <a:buClr>
                          <a:schemeClr val="dk1"/>
                        </a:buClr>
                        <a:buSzPts val="2000"/>
                        <a:buFont typeface="Arial"/>
                        <a:buNone/>
                      </a:pPr>
                      <a:r>
                        <a:rPr b="1" lang="en-US" sz="2000">
                          <a:latin typeface="Arial"/>
                          <a:ea typeface="Arial"/>
                          <a:cs typeface="Arial"/>
                          <a:sym typeface="Arial"/>
                        </a:rPr>
                        <a:t>تمام اشیاء سمیت ایک سے دوسری جگہ شفٹ کیا جا سکتا ہے۔ بکس کے اندر دہ تالے موجود ہیں۔ تالوں کے کوڈ سیٹ کرنے کا طریقہ بکس کے اندر موجود ہے۔  </a:t>
                      </a:r>
                      <a:endParaRPr b="1" sz="2000">
                        <a:latin typeface="Arial"/>
                        <a:ea typeface="Arial"/>
                        <a:cs typeface="Arial"/>
                        <a:sym typeface="Arial"/>
                      </a:endParaRPr>
                    </a:p>
                    <a:p>
                      <a:pPr indent="0" lvl="0" marL="0" marR="0" rtl="0" algn="l">
                        <a:spcBef>
                          <a:spcPts val="0"/>
                        </a:spcBef>
                        <a:spcAft>
                          <a:spcPts val="0"/>
                        </a:spcAft>
                        <a:buNone/>
                      </a:pPr>
                      <a:r>
                        <a:t/>
                      </a:r>
                      <a:endParaRPr b="1" sz="1400">
                        <a:latin typeface="Times New Roman"/>
                        <a:ea typeface="Times New Roman"/>
                        <a:cs typeface="Times New Roman"/>
                        <a:sym typeface="Times New Roman"/>
                      </a:endParaRPr>
                    </a:p>
                  </a:txBody>
                  <a:tcPr marT="45725" marB="45725" marR="91450" marL="91450"/>
                </a:tc>
              </a:tr>
            </a:tbl>
          </a:graphicData>
        </a:graphic>
      </p:graphicFrame>
      <p:pic>
        <p:nvPicPr>
          <p:cNvPr id="290" name="Google Shape;290;p17"/>
          <p:cNvPicPr preferRelativeResize="0"/>
          <p:nvPr/>
        </p:nvPicPr>
        <p:blipFill rotWithShape="1">
          <a:blip r:embed="rId3">
            <a:alphaModFix/>
          </a:blip>
          <a:srcRect b="0" l="0" r="0" t="0"/>
          <a:stretch/>
        </p:blipFill>
        <p:spPr>
          <a:xfrm>
            <a:off x="1380929" y="4194110"/>
            <a:ext cx="1495432" cy="1043807"/>
          </a:xfrm>
          <a:prstGeom prst="rect">
            <a:avLst/>
          </a:prstGeom>
          <a:noFill/>
          <a:ln>
            <a:noFill/>
          </a:ln>
        </p:spPr>
      </p:pic>
      <p:pic>
        <p:nvPicPr>
          <p:cNvPr id="291" name="Google Shape;291;p17"/>
          <p:cNvPicPr preferRelativeResize="0"/>
          <p:nvPr/>
        </p:nvPicPr>
        <p:blipFill rotWithShape="1">
          <a:blip r:embed="rId4">
            <a:alphaModFix/>
          </a:blip>
          <a:srcRect b="0" l="0" r="0" t="0"/>
          <a:stretch/>
        </p:blipFill>
        <p:spPr>
          <a:xfrm>
            <a:off x="1050960" y="1972816"/>
            <a:ext cx="2155371" cy="1394269"/>
          </a:xfrm>
          <a:prstGeom prst="rect">
            <a:avLst/>
          </a:prstGeom>
          <a:noFill/>
          <a:ln>
            <a:noFill/>
          </a:ln>
        </p:spPr>
      </p:pic>
    </p:spTree>
  </p:cSld>
  <p:clrMapOvr>
    <a:masterClrMapping/>
  </p:clrMapOvr>
  <p:transition spd="slow" p14:dur="1500">
    <p:split orient="ver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18"/>
          <p:cNvSpPr txBox="1"/>
          <p:nvPr>
            <p:ph type="title"/>
          </p:nvPr>
        </p:nvSpPr>
        <p:spPr>
          <a:xfrm>
            <a:off x="838200" y="88778"/>
            <a:ext cx="10515600" cy="46073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Times New Roman"/>
              <a:buNone/>
            </a:pPr>
            <a:r>
              <a:rPr b="1" lang="en-US" sz="1800">
                <a:solidFill>
                  <a:schemeClr val="dk1"/>
                </a:solidFill>
              </a:rPr>
              <a:t>Material for the use of students</a:t>
            </a:r>
            <a:br>
              <a:rPr b="1" lang="en-US" sz="1800">
                <a:solidFill>
                  <a:schemeClr val="dk1"/>
                </a:solidFill>
              </a:rPr>
            </a:br>
            <a:r>
              <a:rPr b="1" lang="en-US" sz="1800">
                <a:solidFill>
                  <a:schemeClr val="dk1"/>
                </a:solidFill>
                <a:latin typeface="Arial"/>
                <a:ea typeface="Arial"/>
                <a:cs typeface="Arial"/>
                <a:sym typeface="Arial"/>
              </a:rPr>
              <a:t>طلباء</a:t>
            </a:r>
            <a:r>
              <a:rPr b="1" lang="en-US" sz="1800">
                <a:solidFill>
                  <a:schemeClr val="dk1"/>
                </a:solidFill>
              </a:rPr>
              <a:t> کیلیۓ استعمال کی اشیاء</a:t>
            </a:r>
            <a:endParaRPr sz="1800">
              <a:solidFill>
                <a:schemeClr val="dk1"/>
              </a:solidFill>
            </a:endParaRPr>
          </a:p>
        </p:txBody>
      </p:sp>
      <p:graphicFrame>
        <p:nvGraphicFramePr>
          <p:cNvPr id="297" name="Google Shape;297;p18"/>
          <p:cNvGraphicFramePr/>
          <p:nvPr/>
        </p:nvGraphicFramePr>
        <p:xfrm>
          <a:off x="420771" y="976768"/>
          <a:ext cx="3000000" cy="3000000"/>
        </p:xfrm>
        <a:graphic>
          <a:graphicData uri="http://schemas.openxmlformats.org/drawingml/2006/table">
            <a:tbl>
              <a:tblPr bandRow="1" firstRow="1">
                <a:noFill/>
                <a:tableStyleId>{AD1BC262-64B2-45B8-A6BB-04B21E2EF536}</a:tableStyleId>
              </a:tblPr>
              <a:tblGrid>
                <a:gridCol w="1974975"/>
                <a:gridCol w="9470575"/>
              </a:tblGrid>
              <a:tr h="823575">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Item name and description </a:t>
                      </a:r>
                      <a:r>
                        <a:rPr b="1" lang="en-US" sz="1800">
                          <a:latin typeface="Times New Roman"/>
                          <a:ea typeface="Times New Roman"/>
                          <a:cs typeface="Times New Roman"/>
                          <a:sym typeface="Times New Roman"/>
                        </a:rPr>
                        <a:t>تعداد، تفصیلات اور استعمال کا طریقہ: </a:t>
                      </a:r>
                      <a:endParaRPr sz="1800">
                        <a:latin typeface="Times New Roman"/>
                        <a:ea typeface="Times New Roman"/>
                        <a:cs typeface="Times New Roman"/>
                        <a:sym typeface="Times New Roman"/>
                      </a:endParaRPr>
                    </a:p>
                  </a:txBody>
                  <a:tcPr marT="45725" marB="45725" marR="91450" marL="91450"/>
                </a:tc>
              </a:tr>
              <a:tr h="36652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71755" marR="194310" rtl="0" algn="l">
                        <a:lnSpc>
                          <a:spcPct val="150000"/>
                        </a:lnSpc>
                        <a:spcBef>
                          <a:spcPts val="0"/>
                        </a:spcBef>
                        <a:spcAft>
                          <a:spcPts val="0"/>
                        </a:spcAft>
                        <a:buNone/>
                      </a:pPr>
                      <a:r>
                        <a:rPr b="1" lang="en-US" sz="1400">
                          <a:latin typeface="Times New Roman"/>
                          <a:ea typeface="Times New Roman"/>
                          <a:cs typeface="Times New Roman"/>
                          <a:sym typeface="Times New Roman"/>
                        </a:rPr>
                        <a:t>Name: Wax colored  crayons</a:t>
                      </a:r>
                      <a:r>
                        <a:rPr b="1" lang="en-US" sz="2000">
                          <a:latin typeface="Arial"/>
                          <a:ea typeface="Arial"/>
                          <a:cs typeface="Arial"/>
                          <a:sym typeface="Arial"/>
                        </a:rPr>
                        <a:t>موم سے بنی ہوئی رنگین پنسلز</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71755" marR="0" rtl="0" algn="l">
                        <a:lnSpc>
                          <a:spcPct val="100000"/>
                        </a:lnSpc>
                        <a:spcBef>
                          <a:spcPts val="425"/>
                        </a:spcBef>
                        <a:spcAft>
                          <a:spcPts val="0"/>
                        </a:spcAft>
                        <a:buNone/>
                      </a:pPr>
                      <a:r>
                        <a:rPr b="1" lang="en-US" sz="1400">
                          <a:latin typeface="Times New Roman"/>
                          <a:ea typeface="Times New Roman"/>
                          <a:cs typeface="Times New Roman"/>
                          <a:sym typeface="Times New Roman"/>
                        </a:rPr>
                        <a:t>Quantity:320 assorted colored wax crayons 4:</a:t>
                      </a:r>
                      <a:endParaRPr b="1" sz="1400">
                        <a:latin typeface="Times New Roman"/>
                        <a:ea typeface="Times New Roman"/>
                        <a:cs typeface="Times New Roman"/>
                        <a:sym typeface="Times New Roman"/>
                      </a:endParaRPr>
                    </a:p>
                    <a:p>
                      <a:pPr indent="0" lvl="0" marL="71755" marR="0" rtl="0" algn="r">
                        <a:lnSpc>
                          <a:spcPct val="100000"/>
                        </a:lnSpc>
                        <a:spcBef>
                          <a:spcPts val="425"/>
                        </a:spcBef>
                        <a:spcAft>
                          <a:spcPts val="0"/>
                        </a:spcAft>
                        <a:buNone/>
                      </a:pPr>
                      <a:r>
                        <a:rPr b="1" lang="en-US" sz="1400">
                          <a:latin typeface="Times New Roman"/>
                          <a:ea typeface="Times New Roman"/>
                          <a:cs typeface="Times New Roman"/>
                          <a:sym typeface="Times New Roman"/>
                        </a:rPr>
                        <a:t> </a:t>
                      </a:r>
                      <a:r>
                        <a:rPr b="1" lang="en-US" sz="2000">
                          <a:latin typeface="Arial"/>
                          <a:ea typeface="Arial"/>
                          <a:cs typeface="Arial"/>
                          <a:sym typeface="Arial"/>
                        </a:rPr>
                        <a:t>بکس کی تعداد ۴جبکہ ہر ایک میں پنسلز کی تعداد ۸۰ ہے۔ ٹوٹل تعداد ۳۲۰: </a:t>
                      </a:r>
                      <a:endParaRPr/>
                    </a:p>
                    <a:p>
                      <a:pPr indent="0" lvl="0" marL="71755" marR="240029" rtl="0" algn="l">
                        <a:lnSpc>
                          <a:spcPct val="105600"/>
                        </a:lnSpc>
                        <a:spcBef>
                          <a:spcPts val="0"/>
                        </a:spcBef>
                        <a:spcAft>
                          <a:spcPts val="0"/>
                        </a:spcAft>
                        <a:buNone/>
                      </a:pPr>
                      <a:r>
                        <a:rPr b="1" lang="en-US" sz="1400">
                          <a:latin typeface="Times New Roman"/>
                          <a:ea typeface="Times New Roman"/>
                          <a:cs typeface="Times New Roman"/>
                          <a:sym typeface="Times New Roman"/>
                        </a:rPr>
                        <a:t>boxes with 8  colored crayons  each  small Box)</a:t>
                      </a:r>
                      <a:endParaRPr b="1" sz="1400">
                        <a:latin typeface="Times New Roman"/>
                        <a:ea typeface="Times New Roman"/>
                        <a:cs typeface="Times New Roman"/>
                        <a:sym typeface="Times New Roman"/>
                      </a:endParaRPr>
                    </a:p>
                    <a:p>
                      <a:pPr indent="0" lvl="0" marL="71755" marR="254634" rtl="0" algn="l">
                        <a:lnSpc>
                          <a:spcPct val="150000"/>
                        </a:lnSpc>
                        <a:spcBef>
                          <a:spcPts val="375"/>
                        </a:spcBef>
                        <a:spcAft>
                          <a:spcPts val="0"/>
                        </a:spcAft>
                        <a:buNone/>
                      </a:pPr>
                      <a:r>
                        <a:rPr b="1" lang="en-US" sz="1400">
                          <a:latin typeface="Times New Roman"/>
                          <a:ea typeface="Times New Roman"/>
                          <a:cs typeface="Times New Roman"/>
                          <a:sym typeface="Times New Roman"/>
                        </a:rPr>
                        <a:t>Use: The crayons contain 8 different colors and should be used  on paper surfaces (they should not be used on the slate or blackboard). Care should be taken when handling the crayons  as they can break easily. The crayons have paper sleeves to  protect the hands of children and should not be removed  completely.</a:t>
                      </a:r>
                      <a:endParaRPr b="1" sz="1400">
                        <a:latin typeface="Times New Roman"/>
                        <a:ea typeface="Times New Roman"/>
                        <a:cs typeface="Times New Roman"/>
                        <a:sym typeface="Times New Roman"/>
                      </a:endParaRPr>
                    </a:p>
                    <a:p>
                      <a:pPr indent="0" lvl="0" marL="71755" marR="373380" rtl="0" algn="l">
                        <a:lnSpc>
                          <a:spcPct val="150000"/>
                        </a:lnSpc>
                        <a:spcBef>
                          <a:spcPts val="40"/>
                        </a:spcBef>
                        <a:spcAft>
                          <a:spcPts val="0"/>
                        </a:spcAft>
                        <a:buNone/>
                      </a:pPr>
                      <a:r>
                        <a:rPr b="1" lang="en-US" sz="1400">
                          <a:latin typeface="Times New Roman"/>
                          <a:ea typeface="Times New Roman"/>
                          <a:cs typeface="Times New Roman"/>
                          <a:sym typeface="Times New Roman"/>
                        </a:rPr>
                        <a:t>Use: The crayons should be stored in the metal box and  distributed to students during the activities.</a:t>
                      </a:r>
                      <a:endParaRPr b="1" sz="1400">
                        <a:latin typeface="Times New Roman"/>
                        <a:ea typeface="Times New Roman"/>
                        <a:cs typeface="Times New Roman"/>
                        <a:sym typeface="Times New Roman"/>
                      </a:endParaRPr>
                    </a:p>
                    <a:p>
                      <a:pPr indent="0" lvl="0" marL="71755" marR="373380" rtl="0" algn="r">
                        <a:lnSpc>
                          <a:spcPct val="150000"/>
                        </a:lnSpc>
                        <a:spcBef>
                          <a:spcPts val="40"/>
                        </a:spcBef>
                        <a:spcAft>
                          <a:spcPts val="0"/>
                        </a:spcAft>
                        <a:buNone/>
                      </a:pPr>
                      <a:r>
                        <a:rPr b="1" lang="en-US" sz="2000">
                          <a:solidFill>
                            <a:schemeClr val="dk1"/>
                          </a:solidFill>
                          <a:latin typeface="Arial"/>
                          <a:ea typeface="Arial"/>
                          <a:cs typeface="Arial"/>
                          <a:sym typeface="Arial"/>
                        </a:rPr>
                        <a:t>ان پنسلز کو کاغذ کے اوپر استعمال کرنا ہے۔ سلیٹ یا بورڈ کے اوپر استعمال کرنا ممنوع ہے۔ یہ انتہائی نازک ہیں اس لیۓ اسانی سے ٹوٹ سکتے ہیں۔ یہ پنسلز کسی بھی سرگرمی میں استعمال کۓ بعد بکس کے اندر رکھے جائنگے۔</a:t>
                      </a:r>
                      <a:endParaRPr b="1" sz="2000">
                        <a:latin typeface="Arial"/>
                        <a:ea typeface="Arial"/>
                        <a:cs typeface="Arial"/>
                        <a:sym typeface="Arial"/>
                      </a:endParaRPr>
                    </a:p>
                    <a:p>
                      <a:pPr indent="0" lvl="0" marL="71755" marR="194310" rtl="0" algn="l">
                        <a:lnSpc>
                          <a:spcPct val="105600"/>
                        </a:lnSpc>
                        <a:spcBef>
                          <a:spcPts val="375"/>
                        </a:spcBef>
                        <a:spcAft>
                          <a:spcPts val="0"/>
                        </a:spcAft>
                        <a:buNone/>
                      </a:pPr>
                      <a:r>
                        <a:t/>
                      </a:r>
                      <a:endParaRPr b="1" sz="1400">
                        <a:latin typeface="Times New Roman"/>
                        <a:ea typeface="Times New Roman"/>
                        <a:cs typeface="Times New Roman"/>
                        <a:sym typeface="Times New Roman"/>
                      </a:endParaRPr>
                    </a:p>
                  </a:txBody>
                  <a:tcPr marT="45725" marB="45725" marR="91450" marL="91450"/>
                </a:tc>
              </a:tr>
            </a:tbl>
          </a:graphicData>
        </a:graphic>
      </p:graphicFrame>
      <p:pic>
        <p:nvPicPr>
          <p:cNvPr id="298" name="Google Shape;298;p18"/>
          <p:cNvPicPr preferRelativeResize="0"/>
          <p:nvPr/>
        </p:nvPicPr>
        <p:blipFill rotWithShape="1">
          <a:blip r:embed="rId3">
            <a:alphaModFix/>
          </a:blip>
          <a:srcRect b="0" l="0" r="0" t="0"/>
          <a:stretch/>
        </p:blipFill>
        <p:spPr>
          <a:xfrm>
            <a:off x="838200" y="3056693"/>
            <a:ext cx="1204253" cy="839713"/>
          </a:xfrm>
          <a:prstGeom prst="rect">
            <a:avLst/>
          </a:prstGeom>
          <a:noFill/>
          <a:ln>
            <a:noFill/>
          </a:ln>
        </p:spPr>
      </p:pic>
    </p:spTree>
  </p:cSld>
  <p:clrMapOvr>
    <a:masterClrMapping/>
  </p:clrMapOvr>
  <p:transition spd="slow" p14:dur="1500">
    <p:split orient="ver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9"/>
          <p:cNvSpPr txBox="1"/>
          <p:nvPr>
            <p:ph type="title"/>
          </p:nvPr>
        </p:nvSpPr>
        <p:spPr>
          <a:xfrm>
            <a:off x="838200" y="88778"/>
            <a:ext cx="10515600" cy="443657"/>
          </a:xfrm>
          <a:prstGeom prst="rect">
            <a:avLst/>
          </a:prstGeom>
          <a:noFill/>
          <a:ln>
            <a:noFill/>
          </a:ln>
        </p:spPr>
        <p:txBody>
          <a:bodyPr anchorCtr="0" anchor="t" bIns="45700" lIns="91425" spcFirstLastPara="1" rIns="91425" wrap="square" tIns="45700">
            <a:normAutofit fontScale="90000"/>
          </a:bodyPr>
          <a:lstStyle/>
          <a:p>
            <a:pPr indent="0" lvl="0" marL="0" rtl="1" algn="ctr">
              <a:spcBef>
                <a:spcPts val="0"/>
              </a:spcBef>
              <a:spcAft>
                <a:spcPts val="0"/>
              </a:spcAft>
              <a:buClr>
                <a:schemeClr val="dk1"/>
              </a:buClr>
              <a:buSzPct val="100000"/>
              <a:buFont typeface="Times New Roman"/>
              <a:buNone/>
            </a:pPr>
            <a:r>
              <a:rPr b="1" lang="en-US" sz="1800">
                <a:solidFill>
                  <a:schemeClr val="dk1"/>
                </a:solidFill>
              </a:rPr>
              <a:t>Material for the use of students</a:t>
            </a:r>
            <a:br>
              <a:rPr b="1" lang="en-US" sz="1800">
                <a:solidFill>
                  <a:schemeClr val="dk1"/>
                </a:solidFill>
              </a:rPr>
            </a:br>
            <a:r>
              <a:rPr b="1" lang="en-US" sz="2700">
                <a:solidFill>
                  <a:schemeClr val="dk1"/>
                </a:solidFill>
                <a:latin typeface="Arial"/>
                <a:ea typeface="Arial"/>
                <a:cs typeface="Arial"/>
                <a:sym typeface="Arial"/>
              </a:rPr>
              <a:t>طلباء کے لئے استعمال کی اشیاء</a:t>
            </a:r>
            <a:endParaRPr sz="2700">
              <a:solidFill>
                <a:schemeClr val="dk1"/>
              </a:solidFill>
              <a:latin typeface="Arial"/>
              <a:ea typeface="Arial"/>
              <a:cs typeface="Arial"/>
              <a:sym typeface="Arial"/>
            </a:endParaRPr>
          </a:p>
        </p:txBody>
      </p:sp>
      <p:graphicFrame>
        <p:nvGraphicFramePr>
          <p:cNvPr id="304" name="Google Shape;304;p19"/>
          <p:cNvGraphicFramePr/>
          <p:nvPr/>
        </p:nvGraphicFramePr>
        <p:xfrm>
          <a:off x="449440" y="747043"/>
          <a:ext cx="3000000" cy="3000000"/>
        </p:xfrm>
        <a:graphic>
          <a:graphicData uri="http://schemas.openxmlformats.org/drawingml/2006/table">
            <a:tbl>
              <a:tblPr bandRow="1" firstRow="1">
                <a:noFill/>
                <a:tableStyleId>{AD1BC262-64B2-45B8-A6BB-04B21E2EF536}</a:tableStyleId>
              </a:tblPr>
              <a:tblGrid>
                <a:gridCol w="1974975"/>
                <a:gridCol w="9470575"/>
              </a:tblGrid>
              <a:tr h="732775">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lnSpc>
                          <a:spcPct val="150000"/>
                        </a:lnSpc>
                        <a:spcBef>
                          <a:spcPts val="0"/>
                        </a:spcBef>
                        <a:spcAft>
                          <a:spcPts val="0"/>
                        </a:spcAft>
                        <a:buNone/>
                      </a:pPr>
                      <a:r>
                        <a:rPr b="1" lang="en-US" sz="1800">
                          <a:latin typeface="Times New Roman"/>
                          <a:ea typeface="Times New Roman"/>
                          <a:cs typeface="Times New Roman"/>
                          <a:sym typeface="Times New Roman"/>
                        </a:rPr>
                        <a:t>Item name and description </a:t>
                      </a:r>
                      <a:r>
                        <a:rPr b="1" lang="en-US" sz="2400">
                          <a:latin typeface="Arial"/>
                          <a:ea typeface="Arial"/>
                          <a:cs typeface="Arial"/>
                          <a:sym typeface="Arial"/>
                        </a:rPr>
                        <a:t>تعداد، تفصیلات اور استعمال کا طریقہ</a:t>
                      </a:r>
                      <a:r>
                        <a:rPr b="1" lang="en-US"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a:txBody>
                  <a:tcPr marT="45725" marB="45725" marR="91450" marL="91450"/>
                </a:tc>
              </a:tr>
              <a:tr h="27827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66675" marR="215265" rtl="0" algn="just">
                        <a:lnSpc>
                          <a:spcPct val="15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Name: Scissors </a:t>
                      </a:r>
                      <a:r>
                        <a:rPr b="1" lang="en-US" sz="2400">
                          <a:latin typeface="Arial"/>
                          <a:ea typeface="Arial"/>
                          <a:cs typeface="Arial"/>
                          <a:sym typeface="Arial"/>
                        </a:rPr>
                        <a:t>قینچی</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66675" marR="215265" rtl="0" algn="just">
                        <a:lnSpc>
                          <a:spcPct val="150000"/>
                        </a:lnSpc>
                        <a:spcBef>
                          <a:spcPts val="4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Quantity: 40 safety scissors  (blunt end)</a:t>
                      </a:r>
                      <a:r>
                        <a:rPr b="1" lang="en-US" sz="2400">
                          <a:latin typeface="Arial"/>
                          <a:ea typeface="Arial"/>
                          <a:cs typeface="Arial"/>
                          <a:sym typeface="Arial"/>
                        </a:rPr>
                        <a:t>محفوظ قسم کی چالیس قینچیاں </a:t>
                      </a:r>
                      <a:endParaRPr b="1" sz="2400">
                        <a:latin typeface="Arial"/>
                        <a:ea typeface="Arial"/>
                        <a:cs typeface="Arial"/>
                        <a:sym typeface="Arial"/>
                      </a:endParaRPr>
                    </a:p>
                    <a:p>
                      <a:pPr indent="0" lvl="0" marL="66675" marR="215265" rtl="0" algn="just">
                        <a:lnSpc>
                          <a:spcPct val="150000"/>
                        </a:lnSpc>
                        <a:spcBef>
                          <a:spcPts val="40"/>
                        </a:spcBef>
                        <a:spcAft>
                          <a:spcPts val="0"/>
                        </a:spcAft>
                        <a:buNone/>
                      </a:pPr>
                      <a:r>
                        <a:rPr b="1" lang="en-US" sz="1400">
                          <a:latin typeface="Times New Roman"/>
                          <a:ea typeface="Times New Roman"/>
                          <a:cs typeface="Times New Roman"/>
                          <a:sym typeface="Times New Roman"/>
                        </a:rPr>
                        <a:t>Use: The scissors are fitted with a protective cover made of hard  plastic, which cannot be removed accidentally. The scissors  should only be used for cutting paper. Use: the scissors  should be stored in the metal box and distributed to students  during the activities.</a:t>
                      </a:r>
                      <a:endParaRPr b="1" sz="1400">
                        <a:latin typeface="Times New Roman"/>
                        <a:ea typeface="Times New Roman"/>
                        <a:cs typeface="Times New Roman"/>
                        <a:sym typeface="Times New Roman"/>
                      </a:endParaRPr>
                    </a:p>
                    <a:p>
                      <a:pPr indent="0" lvl="0" marL="66675" marR="215265" rtl="0" algn="r">
                        <a:lnSpc>
                          <a:spcPct val="150000"/>
                        </a:lnSpc>
                        <a:spcBef>
                          <a:spcPts val="40"/>
                        </a:spcBef>
                        <a:spcAft>
                          <a:spcPts val="0"/>
                        </a:spcAft>
                        <a:buNone/>
                      </a:pPr>
                      <a:r>
                        <a:rPr b="1" i="1" lang="en-US" sz="2000">
                          <a:latin typeface="Arial"/>
                          <a:ea typeface="Arial"/>
                          <a:cs typeface="Arial"/>
                          <a:sym typeface="Arial"/>
                        </a:rPr>
                        <a:t>یہ قینچیاں بچوں کو محفوظ رکھنے کیلیۓ پلاسٹک کورٹڈ کی ہوئی بنائی گئیں ہیں تاکہ کسی بھی حادثہ سے بچا جا سکے۔ کسی بھی سرگرمی کیلیۓ طلباء کے مابین تقسیم کریں اور سرگرمی ختم ہونے کے بعد بکس میں واپس رکھا جاۓ۔ </a:t>
                      </a:r>
                      <a:endParaRPr b="1" i="1" sz="2000">
                        <a:latin typeface="Arial"/>
                        <a:ea typeface="Arial"/>
                        <a:cs typeface="Arial"/>
                        <a:sym typeface="Arial"/>
                      </a:endParaRPr>
                    </a:p>
                  </a:txBody>
                  <a:tcPr marT="45725" marB="45725" marR="91450" marL="91450"/>
                </a:tc>
              </a:tr>
              <a:tr h="16848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Times New Roman"/>
                        <a:buNone/>
                      </a:pPr>
                      <a:r>
                        <a:rPr b="1" lang="en-US" sz="1200">
                          <a:latin typeface="Times New Roman"/>
                          <a:ea typeface="Times New Roman"/>
                          <a:cs typeface="Times New Roman"/>
                          <a:sym typeface="Times New Roman"/>
                        </a:rPr>
                        <a:t>Name:</a:t>
                      </a:r>
                      <a:r>
                        <a:rPr b="1" lang="en-US" sz="1200">
                          <a:latin typeface="Times New Roman"/>
                          <a:ea typeface="Times New Roman"/>
                          <a:cs typeface="Times New Roman"/>
                          <a:sym typeface="Times New Roman"/>
                        </a:rPr>
                        <a:t> </a:t>
                      </a:r>
                      <a:r>
                        <a:rPr b="1" lang="en-US" sz="1200">
                          <a:latin typeface="Times New Roman"/>
                          <a:ea typeface="Times New Roman"/>
                          <a:cs typeface="Times New Roman"/>
                          <a:sym typeface="Times New Roman"/>
                        </a:rPr>
                        <a:t>Erasers for  pencils </a:t>
                      </a:r>
                      <a:r>
                        <a:rPr b="1" lang="en-US" sz="2000">
                          <a:latin typeface="Arial"/>
                          <a:ea typeface="Arial"/>
                          <a:cs typeface="Arial"/>
                          <a:sym typeface="Arial"/>
                        </a:rPr>
                        <a:t>پنسل کے خط کو مٹانے کے</a:t>
                      </a:r>
                      <a:r>
                        <a:rPr b="1" lang="en-US" sz="2000">
                          <a:latin typeface="Arial"/>
                          <a:ea typeface="Arial"/>
                          <a:cs typeface="Arial"/>
                          <a:sym typeface="Arial"/>
                        </a:rPr>
                        <a:t> لئے</a:t>
                      </a:r>
                      <a:r>
                        <a:rPr b="1" lang="en-US" sz="2000">
                          <a:latin typeface="Arial"/>
                          <a:ea typeface="Arial"/>
                          <a:cs typeface="Arial"/>
                          <a:sym typeface="Arial"/>
                        </a:rPr>
                        <a:t> ربڑ</a:t>
                      </a:r>
                      <a:r>
                        <a:rPr b="1" lang="en-US" sz="1200">
                          <a:latin typeface="Times New Roman"/>
                          <a:ea typeface="Times New Roman"/>
                          <a:cs typeface="Times New Roman"/>
                          <a:sym typeface="Times New Roman"/>
                        </a:rPr>
                        <a:t>: </a:t>
                      </a:r>
                      <a:endParaRPr b="1" sz="1200">
                        <a:latin typeface="Times New Roman"/>
                        <a:ea typeface="Times New Roman"/>
                        <a:cs typeface="Times New Roman"/>
                        <a:sym typeface="Times New Roman"/>
                      </a:endParaRPr>
                    </a:p>
                    <a:p>
                      <a:pPr indent="0" lvl="0" marL="71755" marR="127000" rtl="0" algn="l">
                        <a:lnSpc>
                          <a:spcPct val="105600"/>
                        </a:lnSpc>
                        <a:spcBef>
                          <a:spcPts val="375"/>
                        </a:spcBef>
                        <a:spcAft>
                          <a:spcPts val="0"/>
                        </a:spcAft>
                        <a:buNone/>
                      </a:pPr>
                      <a:r>
                        <a:rPr b="1" lang="en-US" sz="1200">
                          <a:latin typeface="Times New Roman"/>
                          <a:ea typeface="Times New Roman"/>
                          <a:cs typeface="Times New Roman"/>
                          <a:sym typeface="Times New Roman"/>
                        </a:rPr>
                        <a:t>Quantity: 80 soft erasers for  pencils (4 boxes</a:t>
                      </a:r>
                      <a:endParaRPr/>
                    </a:p>
                    <a:p>
                      <a:pPr indent="0" lvl="0" marL="71755" marR="247015" rtl="0" algn="l">
                        <a:lnSpc>
                          <a:spcPct val="105600"/>
                        </a:lnSpc>
                        <a:spcBef>
                          <a:spcPts val="0"/>
                        </a:spcBef>
                        <a:spcAft>
                          <a:spcPts val="0"/>
                        </a:spcAft>
                        <a:buNone/>
                      </a:pPr>
                      <a:r>
                        <a:rPr b="1" lang="en-US" sz="1200">
                          <a:latin typeface="Times New Roman"/>
                          <a:ea typeface="Times New Roman"/>
                          <a:cs typeface="Times New Roman"/>
                          <a:sym typeface="Times New Roman"/>
                        </a:rPr>
                        <a:t>with 20 erasers  each) </a:t>
                      </a:r>
                      <a:r>
                        <a:rPr b="1" lang="en-US" sz="2000">
                          <a:latin typeface="Arial"/>
                          <a:ea typeface="Arial"/>
                          <a:cs typeface="Arial"/>
                          <a:sym typeface="Arial"/>
                        </a:rPr>
                        <a:t>ٹوٹل بکسس کی تعداد ۴جبکہ ان میں ربڑ کی تعداد ۸۰ہے</a:t>
                      </a:r>
                      <a:r>
                        <a:rPr b="1" lang="en-US" sz="1200">
                          <a:latin typeface="Times New Roman"/>
                          <a:ea typeface="Times New Roman"/>
                          <a:cs typeface="Times New Roman"/>
                          <a:sym typeface="Times New Roman"/>
                        </a:rPr>
                        <a:t>۔ </a:t>
                      </a:r>
                      <a:endParaRPr b="1" sz="1200">
                        <a:latin typeface="Times New Roman"/>
                        <a:ea typeface="Times New Roman"/>
                        <a:cs typeface="Times New Roman"/>
                        <a:sym typeface="Times New Roman"/>
                      </a:endParaRPr>
                    </a:p>
                    <a:p>
                      <a:pPr indent="0" lvl="0" marL="71755" marR="247015" rtl="0" algn="l">
                        <a:lnSpc>
                          <a:spcPct val="105600"/>
                        </a:lnSpc>
                        <a:spcBef>
                          <a:spcPts val="0"/>
                        </a:spcBef>
                        <a:spcAft>
                          <a:spcPts val="0"/>
                        </a:spcAft>
                        <a:buClr>
                          <a:schemeClr val="dk1"/>
                        </a:buClr>
                        <a:buSzPts val="1200"/>
                        <a:buFont typeface="Times New Roman"/>
                        <a:buNone/>
                      </a:pPr>
                      <a:r>
                        <a:rPr b="1" lang="en-US" sz="1200">
                          <a:latin typeface="Times New Roman"/>
                          <a:ea typeface="Times New Roman"/>
                          <a:cs typeface="Times New Roman"/>
                          <a:sym typeface="Times New Roman"/>
                        </a:rPr>
                        <a:t>Use: To remove pencil markings from paper. They are not  suitable for slate pencils, crayons, pens or chalk. They should  be distributed to the students.</a:t>
                      </a:r>
                      <a:endParaRPr b="1" sz="1200">
                        <a:latin typeface="Times New Roman"/>
                        <a:ea typeface="Times New Roman"/>
                        <a:cs typeface="Times New Roman"/>
                        <a:sym typeface="Times New Roman"/>
                      </a:endParaRPr>
                    </a:p>
                    <a:p>
                      <a:pPr indent="0" lvl="0" marL="71755" marR="247015" rtl="0" algn="r">
                        <a:lnSpc>
                          <a:spcPct val="105600"/>
                        </a:lnSpc>
                        <a:spcBef>
                          <a:spcPts val="0"/>
                        </a:spcBef>
                        <a:spcAft>
                          <a:spcPts val="0"/>
                        </a:spcAft>
                        <a:buNone/>
                      </a:pPr>
                      <a:r>
                        <a:rPr b="1" lang="en-US" sz="2000">
                          <a:latin typeface="Arial"/>
                          <a:ea typeface="Arial"/>
                          <a:cs typeface="Arial"/>
                          <a:sym typeface="Arial"/>
                        </a:rPr>
                        <a:t>یہ کاغذ کے اوپر پنسل کے خط کو مٹانے کیلیۓ استعمال ہوتا ہے۔ انکو سیاہی، چاک یا مارکر کے خط کو مٹانے کیلیۓ استعمال نہ کی جاۓ۔ </a:t>
                      </a:r>
                      <a:endParaRPr b="1" sz="2000">
                        <a:latin typeface="Arial"/>
                        <a:ea typeface="Arial"/>
                        <a:cs typeface="Arial"/>
                        <a:sym typeface="Arial"/>
                      </a:endParaRPr>
                    </a:p>
                  </a:txBody>
                  <a:tcPr marT="45725" marB="45725" marR="91450" marL="91450"/>
                </a:tc>
              </a:tr>
            </a:tbl>
          </a:graphicData>
        </a:graphic>
      </p:graphicFrame>
      <p:pic>
        <p:nvPicPr>
          <p:cNvPr id="305" name="Google Shape;305;p19"/>
          <p:cNvPicPr preferRelativeResize="0"/>
          <p:nvPr/>
        </p:nvPicPr>
        <p:blipFill rotWithShape="1">
          <a:blip r:embed="rId3">
            <a:alphaModFix/>
          </a:blip>
          <a:srcRect b="0" l="0" r="0" t="0"/>
          <a:stretch/>
        </p:blipFill>
        <p:spPr>
          <a:xfrm>
            <a:off x="734621" y="2502701"/>
            <a:ext cx="1381326" cy="1070575"/>
          </a:xfrm>
          <a:prstGeom prst="rect">
            <a:avLst/>
          </a:prstGeom>
          <a:noFill/>
          <a:ln>
            <a:noFill/>
          </a:ln>
        </p:spPr>
      </p:pic>
      <p:grpSp>
        <p:nvGrpSpPr>
          <p:cNvPr id="306" name="Google Shape;306;p19"/>
          <p:cNvGrpSpPr/>
          <p:nvPr/>
        </p:nvGrpSpPr>
        <p:grpSpPr>
          <a:xfrm>
            <a:off x="616587" y="4991181"/>
            <a:ext cx="1616618" cy="1069352"/>
            <a:chOff x="1962010" y="3712895"/>
            <a:chExt cx="899998" cy="522008"/>
          </a:xfrm>
        </p:grpSpPr>
        <p:sp>
          <p:nvSpPr>
            <p:cNvPr id="307" name="Google Shape;307;p19"/>
            <p:cNvSpPr/>
            <p:nvPr/>
          </p:nvSpPr>
          <p:spPr>
            <a:xfrm>
              <a:off x="2158809" y="3754247"/>
              <a:ext cx="594360" cy="425450"/>
            </a:xfrm>
            <a:custGeom>
              <a:rect b="b" l="l" r="r" t="t"/>
              <a:pathLst>
                <a:path extrusionOk="0" h="425450" w="594360">
                  <a:moveTo>
                    <a:pt x="594360" y="0"/>
                  </a:moveTo>
                  <a:lnTo>
                    <a:pt x="0" y="0"/>
                  </a:lnTo>
                  <a:lnTo>
                    <a:pt x="0" y="425196"/>
                  </a:lnTo>
                  <a:lnTo>
                    <a:pt x="594360" y="425196"/>
                  </a:lnTo>
                  <a:lnTo>
                    <a:pt x="594360" y="0"/>
                  </a:lnTo>
                  <a:close/>
                </a:path>
              </a:pathLst>
            </a:custGeom>
            <a:solidFill>
              <a:srgbClr val="000000">
                <a:alpha val="19607"/>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308" name="Google Shape;308;p19"/>
            <p:cNvPicPr preferRelativeResize="0"/>
            <p:nvPr/>
          </p:nvPicPr>
          <p:blipFill rotWithShape="1">
            <a:blip r:embed="rId4">
              <a:alphaModFix/>
            </a:blip>
            <a:srcRect b="0" l="0" r="0" t="0"/>
            <a:stretch/>
          </p:blipFill>
          <p:spPr>
            <a:xfrm>
              <a:off x="1962010" y="3712895"/>
              <a:ext cx="899998" cy="522008"/>
            </a:xfrm>
            <a:prstGeom prst="rect">
              <a:avLst/>
            </a:prstGeom>
            <a:noFill/>
            <a:ln>
              <a:noFill/>
            </a:ln>
          </p:spPr>
        </p:pic>
      </p:grpSp>
    </p:spTree>
  </p:cSld>
  <p:clrMapOvr>
    <a:masterClrMapping/>
  </p:clrMapOvr>
  <p:transition spd="slow" p14:dur="1500">
    <p:split orient="ver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0"/>
          <p:cNvSpPr txBox="1"/>
          <p:nvPr>
            <p:ph type="title"/>
          </p:nvPr>
        </p:nvSpPr>
        <p:spPr>
          <a:xfrm>
            <a:off x="838200" y="88778"/>
            <a:ext cx="10515600" cy="415076"/>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Times New Roman"/>
              <a:buNone/>
            </a:pPr>
            <a:r>
              <a:rPr b="1" lang="en-US" sz="1800">
                <a:solidFill>
                  <a:schemeClr val="dk1"/>
                </a:solidFill>
              </a:rPr>
              <a:t>Guidelines on the use of individual items within the kit</a:t>
            </a:r>
            <a:br>
              <a:rPr b="1" lang="en-US" sz="1800">
                <a:solidFill>
                  <a:schemeClr val="dk1"/>
                </a:solidFill>
              </a:rPr>
            </a:br>
            <a:r>
              <a:rPr b="1" lang="en-US" sz="2700">
                <a:solidFill>
                  <a:schemeClr val="dk1"/>
                </a:solidFill>
                <a:latin typeface="Arial"/>
                <a:ea typeface="Arial"/>
                <a:cs typeface="Arial"/>
                <a:sym typeface="Arial"/>
              </a:rPr>
              <a:t>انفرادی ضرورت کی اشیاء</a:t>
            </a:r>
            <a:endParaRPr sz="2700">
              <a:solidFill>
                <a:schemeClr val="dk1"/>
              </a:solidFill>
              <a:latin typeface="Arial"/>
              <a:ea typeface="Arial"/>
              <a:cs typeface="Arial"/>
              <a:sym typeface="Arial"/>
            </a:endParaRPr>
          </a:p>
        </p:txBody>
      </p:sp>
      <p:graphicFrame>
        <p:nvGraphicFramePr>
          <p:cNvPr id="314" name="Google Shape;314;p20"/>
          <p:cNvGraphicFramePr/>
          <p:nvPr/>
        </p:nvGraphicFramePr>
        <p:xfrm>
          <a:off x="293913" y="1259890"/>
          <a:ext cx="3000000" cy="3000000"/>
        </p:xfrm>
        <a:graphic>
          <a:graphicData uri="http://schemas.openxmlformats.org/drawingml/2006/table">
            <a:tbl>
              <a:tblPr bandRow="1" firstRow="1">
                <a:noFill/>
                <a:tableStyleId>{AD1BC262-64B2-45B8-A6BB-04B21E2EF536}</a:tableStyleId>
              </a:tblPr>
              <a:tblGrid>
                <a:gridCol w="2597050"/>
                <a:gridCol w="9148625"/>
              </a:tblGrid>
              <a:tr h="674675">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Item name and description</a:t>
                      </a:r>
                      <a:r>
                        <a:rPr b="1" lang="en-US" sz="2400">
                          <a:latin typeface="Arial"/>
                          <a:ea typeface="Arial"/>
                          <a:cs typeface="Arial"/>
                          <a:sym typeface="Arial"/>
                        </a:rPr>
                        <a:t>تعداد، تفصیلات اور استعمال کا طریقہ</a:t>
                      </a:r>
                      <a:r>
                        <a:rPr b="1" lang="en-US"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a:txBody>
                  <a:tcPr marT="45725" marB="45725" marR="91450" marL="91450"/>
                </a:tc>
              </a:tr>
              <a:tr h="14186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lnSpc>
                          <a:spcPct val="10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Name: Sharpeners for  pencils </a:t>
                      </a:r>
                      <a:r>
                        <a:rPr b="1" lang="en-US" sz="2000">
                          <a:latin typeface="Arial"/>
                          <a:ea typeface="Arial"/>
                          <a:cs typeface="Arial"/>
                          <a:sym typeface="Arial"/>
                        </a:rPr>
                        <a:t>پنسل کاٹ</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Quantity:40 sharpeners for  pencils</a:t>
                      </a:r>
                      <a:r>
                        <a:rPr b="1" lang="en-US" sz="2000">
                          <a:latin typeface="Arial"/>
                          <a:ea typeface="Arial"/>
                          <a:cs typeface="Arial"/>
                          <a:sym typeface="Arial"/>
                        </a:rPr>
                        <a:t>تعداد ۴۰ عدد</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400"/>
                        <a:buFont typeface="Arial"/>
                        <a:buNone/>
                      </a:pPr>
                      <a:r>
                        <a:t/>
                      </a:r>
                      <a:endParaRPr b="1" sz="1400">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Use: To sharpen pencils only, not crayons or chalk. They should  be distributed to the students.</a:t>
                      </a:r>
                      <a:endParaRPr b="1" sz="1400">
                        <a:latin typeface="Times New Roman"/>
                        <a:ea typeface="Times New Roman"/>
                        <a:cs typeface="Times New Roman"/>
                        <a:sym typeface="Times New Roman"/>
                      </a:endParaRPr>
                    </a:p>
                    <a:p>
                      <a:pPr indent="0" lvl="0" marL="0" marR="0" rtl="0" algn="r">
                        <a:spcBef>
                          <a:spcPts val="0"/>
                        </a:spcBef>
                        <a:spcAft>
                          <a:spcPts val="0"/>
                        </a:spcAft>
                        <a:buNone/>
                      </a:pPr>
                      <a:r>
                        <a:rPr b="1" lang="en-US" sz="2000">
                          <a:latin typeface="Arial"/>
                          <a:ea typeface="Arial"/>
                          <a:cs typeface="Arial"/>
                          <a:sym typeface="Arial"/>
                        </a:rPr>
                        <a:t>صرف پنسل</a:t>
                      </a:r>
                      <a:r>
                        <a:rPr b="1" lang="en-US" sz="2000">
                          <a:latin typeface="Arial"/>
                          <a:ea typeface="Arial"/>
                          <a:cs typeface="Arial"/>
                          <a:sym typeface="Arial"/>
                        </a:rPr>
                        <a:t> کو نوک دار بنانے کے لئے طلباء میں تقسیم کیا جائے۔</a:t>
                      </a:r>
                      <a:endParaRPr b="1" sz="2000">
                        <a:latin typeface="Arial"/>
                        <a:ea typeface="Arial"/>
                        <a:cs typeface="Arial"/>
                        <a:sym typeface="Arial"/>
                      </a:endParaRPr>
                    </a:p>
                  </a:txBody>
                  <a:tcPr marT="45725" marB="45725" marR="91450" marL="91450"/>
                </a:tc>
              </a:tr>
              <a:tr h="19838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66675" marR="196850" rtl="0" algn="l">
                        <a:lnSpc>
                          <a:spcPct val="635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Name: Rulers </a:t>
                      </a:r>
                      <a:r>
                        <a:rPr b="1" lang="en-US" sz="2000">
                          <a:latin typeface="Arial"/>
                          <a:ea typeface="Arial"/>
                          <a:cs typeface="Arial"/>
                          <a:sym typeface="Arial"/>
                        </a:rPr>
                        <a:t>پیمانے</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66675" marR="196850" rtl="0" algn="l">
                        <a:lnSpc>
                          <a:spcPct val="90714"/>
                        </a:lnSpc>
                        <a:spcBef>
                          <a:spcPts val="40"/>
                        </a:spcBef>
                        <a:spcAft>
                          <a:spcPts val="0"/>
                        </a:spcAft>
                        <a:buClr>
                          <a:schemeClr val="dk1"/>
                        </a:buClr>
                        <a:buSzPts val="1400"/>
                        <a:buFont typeface="Arial"/>
                        <a:buNone/>
                      </a:pPr>
                      <a:r>
                        <a:t/>
                      </a:r>
                      <a:endParaRPr b="1" sz="1400">
                        <a:latin typeface="Times New Roman"/>
                        <a:ea typeface="Times New Roman"/>
                        <a:cs typeface="Times New Roman"/>
                        <a:sym typeface="Times New Roman"/>
                      </a:endParaRPr>
                    </a:p>
                    <a:p>
                      <a:pPr indent="0" lvl="0" marL="66675" marR="196850" rtl="0" algn="l">
                        <a:lnSpc>
                          <a:spcPct val="63500"/>
                        </a:lnSpc>
                        <a:spcBef>
                          <a:spcPts val="4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Quantity:40 plastic rulers of  30 cm</a:t>
                      </a:r>
                      <a:r>
                        <a:rPr b="1" lang="en-US" sz="1200">
                          <a:latin typeface="Times New Roman"/>
                          <a:ea typeface="Times New Roman"/>
                          <a:cs typeface="Times New Roman"/>
                          <a:sym typeface="Times New Roman"/>
                        </a:rPr>
                        <a:t> </a:t>
                      </a:r>
                      <a:r>
                        <a:rPr b="1" lang="en-US" sz="2000">
                          <a:latin typeface="Arial"/>
                          <a:ea typeface="Arial"/>
                          <a:cs typeface="Arial"/>
                          <a:sym typeface="Arial"/>
                        </a:rPr>
                        <a:t>۳۰ سنٹی میٹر کے پلاسٹک کے بنے ہوۓ ۴۰ پیمانے</a:t>
                      </a:r>
                      <a:r>
                        <a:rPr b="1" lang="en-US" sz="1200">
                          <a:latin typeface="Times New Roman"/>
                          <a:ea typeface="Times New Roman"/>
                          <a:cs typeface="Times New Roman"/>
                          <a:sym typeface="Times New Roman"/>
                        </a:rPr>
                        <a:t>:</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66675" marR="196850" rtl="0" algn="l">
                        <a:lnSpc>
                          <a:spcPct val="90714"/>
                        </a:lnSpc>
                        <a:spcBef>
                          <a:spcPts val="40"/>
                        </a:spcBef>
                        <a:spcAft>
                          <a:spcPts val="0"/>
                        </a:spcAft>
                        <a:buClr>
                          <a:schemeClr val="dk1"/>
                        </a:buClr>
                        <a:buSzPts val="1400"/>
                        <a:buFont typeface="Arial"/>
                        <a:buNone/>
                      </a:pPr>
                      <a:r>
                        <a:t/>
                      </a:r>
                      <a:endParaRPr b="1" sz="1400">
                        <a:latin typeface="Times New Roman"/>
                        <a:ea typeface="Times New Roman"/>
                        <a:cs typeface="Times New Roman"/>
                        <a:sym typeface="Times New Roman"/>
                      </a:endParaRPr>
                    </a:p>
                    <a:p>
                      <a:pPr indent="0" lvl="0" marL="66675" marR="196850" rtl="0" algn="l">
                        <a:lnSpc>
                          <a:spcPct val="90714"/>
                        </a:lnSpc>
                        <a:spcBef>
                          <a:spcPts val="4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Use: To draw and measure geometric figures and lines. Ruler should not be bent as this will cause damage to the structure.  They should be distributed to the students.</a:t>
                      </a:r>
                      <a:endParaRPr b="1" sz="1400">
                        <a:latin typeface="Times New Roman"/>
                        <a:ea typeface="Times New Roman"/>
                        <a:cs typeface="Times New Roman"/>
                        <a:sym typeface="Times New Roman"/>
                      </a:endParaRPr>
                    </a:p>
                    <a:p>
                      <a:pPr indent="0" lvl="0" marL="66675" marR="196850" rtl="0" algn="l">
                        <a:lnSpc>
                          <a:spcPct val="90714"/>
                        </a:lnSpc>
                        <a:spcBef>
                          <a:spcPts val="40"/>
                        </a:spcBef>
                        <a:spcAft>
                          <a:spcPts val="0"/>
                        </a:spcAft>
                        <a:buNone/>
                      </a:pPr>
                      <a:r>
                        <a:t/>
                      </a:r>
                      <a:endParaRPr b="1" sz="1400">
                        <a:latin typeface="Times New Roman"/>
                        <a:ea typeface="Times New Roman"/>
                        <a:cs typeface="Times New Roman"/>
                        <a:sym typeface="Times New Roman"/>
                      </a:endParaRPr>
                    </a:p>
                    <a:p>
                      <a:pPr indent="0" lvl="0" marL="66675" marR="196850" rtl="0" algn="r">
                        <a:lnSpc>
                          <a:spcPct val="63500"/>
                        </a:lnSpc>
                        <a:spcBef>
                          <a:spcPts val="40"/>
                        </a:spcBef>
                        <a:spcAft>
                          <a:spcPts val="0"/>
                        </a:spcAft>
                        <a:buNone/>
                      </a:pPr>
                      <a:r>
                        <a:rPr b="1" lang="en-US" sz="2000">
                          <a:solidFill>
                            <a:schemeClr val="dk1"/>
                          </a:solidFill>
                          <a:latin typeface="Arial"/>
                          <a:ea typeface="Arial"/>
                          <a:cs typeface="Arial"/>
                          <a:sym typeface="Arial"/>
                        </a:rPr>
                        <a:t>بچوں میں تقسیم کر کہ </a:t>
                      </a:r>
                      <a:r>
                        <a:rPr b="1" lang="en-US" sz="2000">
                          <a:latin typeface="Arial"/>
                          <a:ea typeface="Arial"/>
                          <a:cs typeface="Arial"/>
                          <a:sym typeface="Arial"/>
                        </a:rPr>
                        <a:t>پیمانے کو لکیریں کھینچنے کے</a:t>
                      </a:r>
                      <a:r>
                        <a:rPr b="1" lang="en-US" sz="2000">
                          <a:latin typeface="Arial"/>
                          <a:ea typeface="Arial"/>
                          <a:cs typeface="Arial"/>
                          <a:sym typeface="Arial"/>
                        </a:rPr>
                        <a:t> لئے</a:t>
                      </a:r>
                      <a:r>
                        <a:rPr b="1" lang="en-US" sz="2000">
                          <a:latin typeface="Arial"/>
                          <a:ea typeface="Arial"/>
                          <a:cs typeface="Arial"/>
                          <a:sym typeface="Arial"/>
                        </a:rPr>
                        <a:t> استعمال کیا جاتا ہے۔ پیمانے کو موڑنے سے پرہیز کیا جاۓ کیونکہ یہ ٹوٹ سکتا ہے۔  </a:t>
                      </a:r>
                      <a:endParaRPr b="1" sz="2000">
                        <a:latin typeface="Arial"/>
                        <a:ea typeface="Arial"/>
                        <a:cs typeface="Arial"/>
                        <a:sym typeface="Arial"/>
                      </a:endParaRPr>
                    </a:p>
                    <a:p>
                      <a:pPr indent="0" lvl="0" marL="0" marR="0" rtl="0" algn="l">
                        <a:spcBef>
                          <a:spcPts val="0"/>
                        </a:spcBef>
                        <a:spcAft>
                          <a:spcPts val="0"/>
                        </a:spcAft>
                        <a:buNone/>
                      </a:pPr>
                      <a:r>
                        <a:t/>
                      </a:r>
                      <a:endParaRPr b="1" sz="2000">
                        <a:latin typeface="Times New Roman"/>
                        <a:ea typeface="Times New Roman"/>
                        <a:cs typeface="Times New Roman"/>
                        <a:sym typeface="Times New Roman"/>
                      </a:endParaRPr>
                    </a:p>
                  </a:txBody>
                  <a:tcPr marT="45725" marB="45725" marR="91450" marL="91450"/>
                </a:tc>
              </a:tr>
            </a:tbl>
          </a:graphicData>
        </a:graphic>
      </p:graphicFrame>
      <p:pic>
        <p:nvPicPr>
          <p:cNvPr id="315" name="Google Shape;315;p20"/>
          <p:cNvPicPr preferRelativeResize="0"/>
          <p:nvPr/>
        </p:nvPicPr>
        <p:blipFill rotWithShape="1">
          <a:blip r:embed="rId3">
            <a:alphaModFix/>
          </a:blip>
          <a:srcRect b="0" l="0" r="0" t="0"/>
          <a:stretch/>
        </p:blipFill>
        <p:spPr>
          <a:xfrm>
            <a:off x="541177" y="1985347"/>
            <a:ext cx="1922106" cy="782993"/>
          </a:xfrm>
          <a:prstGeom prst="rect">
            <a:avLst/>
          </a:prstGeom>
          <a:noFill/>
          <a:ln>
            <a:noFill/>
          </a:ln>
        </p:spPr>
      </p:pic>
      <p:pic>
        <p:nvPicPr>
          <p:cNvPr id="316" name="Google Shape;316;p20"/>
          <p:cNvPicPr preferRelativeResize="0"/>
          <p:nvPr/>
        </p:nvPicPr>
        <p:blipFill rotWithShape="1">
          <a:blip r:embed="rId4">
            <a:alphaModFix/>
          </a:blip>
          <a:srcRect b="0" l="0" r="0" t="0"/>
          <a:stretch/>
        </p:blipFill>
        <p:spPr>
          <a:xfrm>
            <a:off x="634484" y="3577772"/>
            <a:ext cx="1856790" cy="1106201"/>
          </a:xfrm>
          <a:prstGeom prst="rect">
            <a:avLst/>
          </a:prstGeom>
          <a:noFill/>
          <a:ln>
            <a:noFill/>
          </a:ln>
        </p:spPr>
      </p:pic>
    </p:spTree>
  </p:cSld>
  <p:clrMapOvr>
    <a:masterClrMapping/>
  </p:clrMapOvr>
  <p:transition spd="slow" p14:dur="1500">
    <p:split orient="ver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1"/>
          <p:cNvSpPr txBox="1"/>
          <p:nvPr>
            <p:ph type="title"/>
          </p:nvPr>
        </p:nvSpPr>
        <p:spPr>
          <a:xfrm>
            <a:off x="838200" y="88778"/>
            <a:ext cx="10515600" cy="415076"/>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Times New Roman"/>
              <a:buNone/>
            </a:pPr>
            <a:r>
              <a:rPr b="1" lang="en-US" sz="1800">
                <a:solidFill>
                  <a:schemeClr val="dk1"/>
                </a:solidFill>
              </a:rPr>
              <a:t>Guidelines on the use of individual items within the kit</a:t>
            </a:r>
            <a:br>
              <a:rPr b="1" lang="en-US" sz="1800">
                <a:solidFill>
                  <a:schemeClr val="dk1"/>
                </a:solidFill>
              </a:rPr>
            </a:br>
            <a:r>
              <a:rPr b="1" lang="en-US" sz="2700">
                <a:solidFill>
                  <a:schemeClr val="dk1"/>
                </a:solidFill>
                <a:latin typeface="Arial"/>
                <a:ea typeface="Arial"/>
                <a:cs typeface="Arial"/>
                <a:sym typeface="Arial"/>
              </a:rPr>
              <a:t>انفرادی ضرورت کی اشیاء</a:t>
            </a:r>
            <a:endParaRPr sz="2700">
              <a:solidFill>
                <a:schemeClr val="dk1"/>
              </a:solidFill>
              <a:latin typeface="Arial"/>
              <a:ea typeface="Arial"/>
              <a:cs typeface="Arial"/>
              <a:sym typeface="Arial"/>
            </a:endParaRPr>
          </a:p>
        </p:txBody>
      </p:sp>
      <p:graphicFrame>
        <p:nvGraphicFramePr>
          <p:cNvPr id="322" name="Google Shape;322;p21"/>
          <p:cNvGraphicFramePr/>
          <p:nvPr/>
        </p:nvGraphicFramePr>
        <p:xfrm>
          <a:off x="293913" y="998222"/>
          <a:ext cx="3000000" cy="3000000"/>
        </p:xfrm>
        <a:graphic>
          <a:graphicData uri="http://schemas.openxmlformats.org/drawingml/2006/table">
            <a:tbl>
              <a:tblPr bandRow="1" firstRow="1">
                <a:noFill/>
                <a:tableStyleId>{AD1BC262-64B2-45B8-A6BB-04B21E2EF536}</a:tableStyleId>
              </a:tblPr>
              <a:tblGrid>
                <a:gridCol w="2597050"/>
                <a:gridCol w="9148625"/>
              </a:tblGrid>
              <a:tr h="679125">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Item name and description</a:t>
                      </a:r>
                      <a:r>
                        <a:rPr b="1" lang="en-US" sz="2400">
                          <a:latin typeface="Arial"/>
                          <a:ea typeface="Arial"/>
                          <a:cs typeface="Arial"/>
                          <a:sym typeface="Arial"/>
                        </a:rPr>
                        <a:t>تعداد، تفصیلات اور استعمال کا طریقہ</a:t>
                      </a:r>
                      <a:r>
                        <a:rPr b="1" lang="en-US"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a:txBody>
                  <a:tcPr marT="45725" marB="45725" marR="91450" marL="91450"/>
                </a:tc>
              </a:tr>
              <a:tr h="22873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71755" marR="168275" rtl="0" algn="l">
                        <a:lnSpc>
                          <a:spcPct val="105600"/>
                        </a:lnSpc>
                        <a:spcBef>
                          <a:spcPts val="0"/>
                        </a:spcBef>
                        <a:spcAft>
                          <a:spcPts val="0"/>
                        </a:spcAft>
                        <a:buClr>
                          <a:schemeClr val="dk1"/>
                        </a:buClr>
                        <a:buSzPts val="1400"/>
                        <a:buFont typeface="Arial"/>
                        <a:buNone/>
                      </a:pPr>
                      <a:r>
                        <a:rPr b="1" lang="en-US" sz="1400">
                          <a:solidFill>
                            <a:schemeClr val="dk1"/>
                          </a:solidFill>
                          <a:latin typeface="Arial"/>
                          <a:ea typeface="Arial"/>
                          <a:cs typeface="Arial"/>
                          <a:sym typeface="Arial"/>
                        </a:rPr>
                        <a:t>Name: HB Pencils for  paper</a:t>
                      </a:r>
                      <a:r>
                        <a:rPr b="1" lang="en-US" sz="2000">
                          <a:solidFill>
                            <a:schemeClr val="dk1"/>
                          </a:solidFill>
                          <a:latin typeface="Arial"/>
                          <a:ea typeface="Arial"/>
                          <a:cs typeface="Arial"/>
                          <a:sym typeface="Arial"/>
                        </a:rPr>
                        <a:t>کاغذ کے اوپر استعمال ہونے والے  پنسلز</a:t>
                      </a:r>
                      <a:r>
                        <a:rPr b="1" lang="en-US" sz="1400">
                          <a:solidFill>
                            <a:schemeClr val="dk1"/>
                          </a:solidFill>
                          <a:latin typeface="Arial"/>
                          <a:ea typeface="Arial"/>
                          <a:cs typeface="Arial"/>
                          <a:sym typeface="Arial"/>
                        </a:rPr>
                        <a:t> :  </a:t>
                      </a:r>
                      <a:endParaRPr b="1" sz="1400">
                        <a:solidFill>
                          <a:schemeClr val="dk1"/>
                        </a:solidFill>
                        <a:latin typeface="Arial"/>
                        <a:ea typeface="Arial"/>
                        <a:cs typeface="Arial"/>
                        <a:sym typeface="Arial"/>
                      </a:endParaRPr>
                    </a:p>
                    <a:p>
                      <a:pPr indent="0" lvl="0" marL="71755" marR="168275" rtl="0" algn="l">
                        <a:lnSpc>
                          <a:spcPct val="105600"/>
                        </a:lnSpc>
                        <a:spcBef>
                          <a:spcPts val="375"/>
                        </a:spcBef>
                        <a:spcAft>
                          <a:spcPts val="0"/>
                        </a:spcAft>
                        <a:buNone/>
                      </a:pPr>
                      <a:r>
                        <a:rPr b="1" lang="en-US" sz="1400">
                          <a:solidFill>
                            <a:schemeClr val="dk1"/>
                          </a:solidFill>
                          <a:latin typeface="Arial"/>
                          <a:ea typeface="Arial"/>
                          <a:cs typeface="Arial"/>
                          <a:sym typeface="Arial"/>
                        </a:rPr>
                        <a:t>Quantity:80 pencils for  paper (8 boxes of  10 pencils each)</a:t>
                      </a:r>
                      <a:endParaRPr b="1" sz="1400">
                        <a:solidFill>
                          <a:schemeClr val="dk1"/>
                        </a:solidFill>
                        <a:latin typeface="Arial"/>
                        <a:ea typeface="Arial"/>
                        <a:cs typeface="Arial"/>
                        <a:sym typeface="Arial"/>
                      </a:endParaRPr>
                    </a:p>
                    <a:p>
                      <a:pPr indent="0" lvl="0" marL="71755" marR="168275" rtl="0" algn="r">
                        <a:lnSpc>
                          <a:spcPct val="105600"/>
                        </a:lnSpc>
                        <a:spcBef>
                          <a:spcPts val="375"/>
                        </a:spcBef>
                        <a:spcAft>
                          <a:spcPts val="0"/>
                        </a:spcAft>
                        <a:buNone/>
                      </a:pPr>
                      <a:r>
                        <a:rPr b="1" lang="en-US" sz="2000">
                          <a:solidFill>
                            <a:schemeClr val="dk1"/>
                          </a:solidFill>
                          <a:latin typeface="Arial"/>
                          <a:ea typeface="Arial"/>
                          <a:cs typeface="Arial"/>
                          <a:sym typeface="Arial"/>
                        </a:rPr>
                        <a:t>بکس کی تعداد ۱۰ جبکہ پنسلز کی تعداد ۸۰ ہیں۔</a:t>
                      </a:r>
                      <a:endParaRPr b="1" sz="2000">
                        <a:solidFill>
                          <a:schemeClr val="dk1"/>
                        </a:solidFill>
                        <a:latin typeface="Arial"/>
                        <a:ea typeface="Arial"/>
                        <a:cs typeface="Arial"/>
                        <a:sym typeface="Arial"/>
                      </a:endParaRPr>
                    </a:p>
                    <a:p>
                      <a:pPr indent="0" lvl="0" marL="71755" marR="168275" rtl="0" algn="l">
                        <a:lnSpc>
                          <a:spcPct val="105600"/>
                        </a:lnSpc>
                        <a:spcBef>
                          <a:spcPts val="375"/>
                        </a:spcBef>
                        <a:spcAft>
                          <a:spcPts val="0"/>
                        </a:spcAft>
                        <a:buClr>
                          <a:schemeClr val="dk1"/>
                        </a:buClr>
                        <a:buSzPts val="1400"/>
                        <a:buFont typeface="Arial"/>
                        <a:buNone/>
                      </a:pPr>
                      <a:r>
                        <a:rPr b="1" lang="en-US" sz="1400">
                          <a:solidFill>
                            <a:schemeClr val="dk1"/>
                          </a:solidFill>
                          <a:latin typeface="Arial"/>
                          <a:ea typeface="Arial"/>
                          <a:cs typeface="Arial"/>
                          <a:sym typeface="Arial"/>
                        </a:rPr>
                        <a:t>Use: To draw and write on paper surfaces. The pencils should  not be used on slates. They should be distributed to the  students</a:t>
                      </a:r>
                      <a:endParaRPr b="1" sz="2000">
                        <a:solidFill>
                          <a:schemeClr val="dk1"/>
                        </a:solidFill>
                        <a:latin typeface="Arial"/>
                        <a:ea typeface="Arial"/>
                        <a:cs typeface="Arial"/>
                        <a:sym typeface="Arial"/>
                      </a:endParaRPr>
                    </a:p>
                    <a:p>
                      <a:pPr indent="0" lvl="0" marL="71755" marR="168275" rtl="0" algn="r">
                        <a:lnSpc>
                          <a:spcPct val="105600"/>
                        </a:lnSpc>
                        <a:spcBef>
                          <a:spcPts val="375"/>
                        </a:spcBef>
                        <a:spcAft>
                          <a:spcPts val="0"/>
                        </a:spcAft>
                        <a:buClr>
                          <a:schemeClr val="dk1"/>
                        </a:buClr>
                        <a:buSzPts val="2000"/>
                        <a:buFont typeface="Arial"/>
                        <a:buNone/>
                      </a:pPr>
                      <a:r>
                        <a:rPr b="1" lang="en-US" sz="2000">
                          <a:solidFill>
                            <a:schemeClr val="dk1"/>
                          </a:solidFill>
                          <a:latin typeface="Arial"/>
                          <a:ea typeface="Arial"/>
                          <a:cs typeface="Arial"/>
                          <a:sym typeface="Arial"/>
                        </a:rPr>
                        <a:t>بچوں میں تقسیم کر کہ صرف کاغذ کے اوپر استعمال ہونے کے لئے۔</a:t>
                      </a:r>
                      <a:endParaRPr b="1" sz="20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1" sz="1400">
                        <a:latin typeface="Times New Roman"/>
                        <a:ea typeface="Times New Roman"/>
                        <a:cs typeface="Times New Roman"/>
                        <a:sym typeface="Times New Roman"/>
                      </a:endParaRPr>
                    </a:p>
                  </a:txBody>
                  <a:tcPr marT="45725" marB="45725" marR="91450" marL="91450"/>
                </a:tc>
              </a:tr>
              <a:tr h="158462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71755" marR="0" rtl="0" algn="l">
                        <a:lnSpc>
                          <a:spcPct val="100000"/>
                        </a:lnSpc>
                        <a:spcBef>
                          <a:spcPts val="0"/>
                        </a:spcBef>
                        <a:spcAft>
                          <a:spcPts val="0"/>
                        </a:spcAft>
                        <a:buNone/>
                      </a:pPr>
                      <a:r>
                        <a:rPr lang="en-US" sz="1600">
                          <a:latin typeface="Tahoma"/>
                          <a:ea typeface="Tahoma"/>
                          <a:cs typeface="Tahoma"/>
                          <a:sym typeface="Tahoma"/>
                        </a:rPr>
                        <a:t>Name: Exercise books- square </a:t>
                      </a:r>
                      <a:r>
                        <a:rPr lang="en-US" sz="2000">
                          <a:latin typeface="Arial"/>
                          <a:ea typeface="Arial"/>
                          <a:cs typeface="Arial"/>
                          <a:sym typeface="Arial"/>
                        </a:rPr>
                        <a:t>مشق کے لئے چوکور لکیروں والی کاپیاں</a:t>
                      </a:r>
                      <a:r>
                        <a:rPr lang="en-US" sz="1600">
                          <a:latin typeface="Tahoma"/>
                          <a:ea typeface="Tahoma"/>
                          <a:cs typeface="Tahoma"/>
                          <a:sym typeface="Tahoma"/>
                        </a:rPr>
                        <a:t>: </a:t>
                      </a:r>
                      <a:endParaRPr sz="1600">
                        <a:latin typeface="Tahoma"/>
                        <a:ea typeface="Tahoma"/>
                        <a:cs typeface="Tahoma"/>
                        <a:sym typeface="Tahoma"/>
                      </a:endParaRPr>
                    </a:p>
                    <a:p>
                      <a:pPr indent="0" lvl="0" marL="0" marR="0" rtl="0" algn="l">
                        <a:lnSpc>
                          <a:spcPct val="100000"/>
                        </a:lnSpc>
                        <a:spcBef>
                          <a:spcPts val="0"/>
                        </a:spcBef>
                        <a:spcAft>
                          <a:spcPts val="0"/>
                        </a:spcAft>
                        <a:buClr>
                          <a:schemeClr val="dk1"/>
                        </a:buClr>
                        <a:buSzPts val="1600"/>
                        <a:buFont typeface="Tahoma"/>
                        <a:buNone/>
                      </a:pPr>
                      <a:r>
                        <a:rPr lang="en-US" sz="1600">
                          <a:latin typeface="Tahoma"/>
                          <a:ea typeface="Tahoma"/>
                          <a:cs typeface="Tahoma"/>
                          <a:sym typeface="Tahoma"/>
                        </a:rPr>
                        <a:t>Quantity: 40 square lined  exercise books of  48 pages each</a:t>
                      </a:r>
                      <a:endParaRPr sz="1600">
                        <a:latin typeface="Tahoma"/>
                        <a:ea typeface="Tahoma"/>
                        <a:cs typeface="Tahoma"/>
                        <a:sym typeface="Tahoma"/>
                      </a:endParaRPr>
                    </a:p>
                    <a:p>
                      <a:pPr indent="0" lvl="0" marL="0" marR="0" rtl="0" algn="r">
                        <a:lnSpc>
                          <a:spcPct val="100000"/>
                        </a:lnSpc>
                        <a:spcBef>
                          <a:spcPts val="0"/>
                        </a:spcBef>
                        <a:spcAft>
                          <a:spcPts val="0"/>
                        </a:spcAft>
                        <a:buClr>
                          <a:schemeClr val="dk1"/>
                        </a:buClr>
                        <a:buSzPts val="2000"/>
                        <a:buFont typeface="Arial"/>
                        <a:buNone/>
                      </a:pPr>
                      <a:r>
                        <a:rPr lang="en-US" sz="2000">
                          <a:latin typeface="Arial"/>
                          <a:ea typeface="Arial"/>
                          <a:cs typeface="Arial"/>
                          <a:sym typeface="Arial"/>
                        </a:rPr>
                        <a:t>کاپیوں کی تعداد ۴۰ جبکہ ہر کاپی میں صفحات کی تعداد ۴۰ ہیں۔</a:t>
                      </a:r>
                      <a:endParaRPr sz="2000">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Trebuchet MS"/>
                        <a:buNone/>
                      </a:pPr>
                      <a:r>
                        <a:rPr b="1" lang="en-US" sz="1600">
                          <a:latin typeface="Trebuchet MS"/>
                          <a:ea typeface="Trebuchet MS"/>
                          <a:cs typeface="Trebuchet MS"/>
                          <a:sym typeface="Trebuchet MS"/>
                        </a:rPr>
                        <a:t>Use: </a:t>
                      </a:r>
                      <a:r>
                        <a:rPr lang="en-US" sz="1600">
                          <a:latin typeface="Tahoma"/>
                          <a:ea typeface="Tahoma"/>
                          <a:cs typeface="Tahoma"/>
                          <a:sym typeface="Tahoma"/>
                        </a:rPr>
                        <a:t>To draw and write. Indicated for writing numbers. They  should be distributed to the pupils</a:t>
                      </a:r>
                      <a:endParaRPr sz="1600">
                        <a:latin typeface="Tahoma"/>
                        <a:ea typeface="Tahoma"/>
                        <a:cs typeface="Tahoma"/>
                        <a:sym typeface="Tahoma"/>
                      </a:endParaRPr>
                    </a:p>
                    <a:p>
                      <a:pPr indent="0" lvl="0" marL="0" marR="0" rtl="0" algn="r">
                        <a:spcBef>
                          <a:spcPts val="0"/>
                        </a:spcBef>
                        <a:spcAft>
                          <a:spcPts val="0"/>
                        </a:spcAft>
                        <a:buNone/>
                      </a:pPr>
                      <a:r>
                        <a:rPr b="1" lang="en-US" sz="2000">
                          <a:solidFill>
                            <a:schemeClr val="dk1"/>
                          </a:solidFill>
                          <a:latin typeface="Arial"/>
                          <a:ea typeface="Arial"/>
                          <a:cs typeface="Arial"/>
                          <a:sym typeface="Arial"/>
                        </a:rPr>
                        <a:t>بچوں میں تقسیم کر کہ نمبرز اور حساب کا کام کرنے کے</a:t>
                      </a:r>
                      <a:r>
                        <a:rPr b="1" lang="en-US" sz="2000">
                          <a:solidFill>
                            <a:schemeClr val="dk1"/>
                          </a:solidFill>
                          <a:latin typeface="Arial"/>
                          <a:ea typeface="Arial"/>
                          <a:cs typeface="Arial"/>
                          <a:sym typeface="Arial"/>
                        </a:rPr>
                        <a:t> لئے</a:t>
                      </a:r>
                      <a:r>
                        <a:rPr b="1" lang="en-US" sz="2000">
                          <a:solidFill>
                            <a:schemeClr val="dk1"/>
                          </a:solidFill>
                          <a:latin typeface="Arial"/>
                          <a:ea typeface="Arial"/>
                          <a:cs typeface="Arial"/>
                          <a:sym typeface="Arial"/>
                        </a:rPr>
                        <a:t> استعمال کریں۔</a:t>
                      </a:r>
                      <a:endParaRPr b="1" sz="2000">
                        <a:latin typeface="Arial"/>
                        <a:ea typeface="Arial"/>
                        <a:cs typeface="Arial"/>
                        <a:sym typeface="Arial"/>
                      </a:endParaRPr>
                    </a:p>
                  </a:txBody>
                  <a:tcPr marT="45725" marB="45725" marR="91450" marL="91450"/>
                </a:tc>
              </a:tr>
            </a:tbl>
          </a:graphicData>
        </a:graphic>
      </p:graphicFrame>
      <p:pic>
        <p:nvPicPr>
          <p:cNvPr id="323" name="Google Shape;323;p21"/>
          <p:cNvPicPr preferRelativeResize="0"/>
          <p:nvPr/>
        </p:nvPicPr>
        <p:blipFill rotWithShape="1">
          <a:blip r:embed="rId3">
            <a:alphaModFix/>
          </a:blip>
          <a:srcRect b="0" l="0" r="0" t="0"/>
          <a:stretch/>
        </p:blipFill>
        <p:spPr>
          <a:xfrm>
            <a:off x="755782" y="1969785"/>
            <a:ext cx="1735492" cy="838633"/>
          </a:xfrm>
          <a:prstGeom prst="rect">
            <a:avLst/>
          </a:prstGeom>
          <a:noFill/>
          <a:ln>
            <a:noFill/>
          </a:ln>
        </p:spPr>
      </p:pic>
      <p:pic>
        <p:nvPicPr>
          <p:cNvPr id="324" name="Google Shape;324;p21"/>
          <p:cNvPicPr preferRelativeResize="0"/>
          <p:nvPr/>
        </p:nvPicPr>
        <p:blipFill rotWithShape="1">
          <a:blip r:embed="rId4">
            <a:alphaModFix/>
          </a:blip>
          <a:srcRect b="0" l="0" r="0" t="0"/>
          <a:stretch/>
        </p:blipFill>
        <p:spPr>
          <a:xfrm>
            <a:off x="634482" y="3778814"/>
            <a:ext cx="1800808" cy="789659"/>
          </a:xfrm>
          <a:prstGeom prst="rect">
            <a:avLst/>
          </a:prstGeom>
          <a:noFill/>
          <a:ln>
            <a:noFill/>
          </a:ln>
        </p:spPr>
      </p:pic>
    </p:spTree>
  </p:cSld>
  <p:clrMapOvr>
    <a:masterClrMapping/>
  </p:clrMapOvr>
  <p:transition spd="slow" p14:dur="1500">
    <p:split orient="ver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22"/>
          <p:cNvSpPr txBox="1"/>
          <p:nvPr>
            <p:ph type="title"/>
          </p:nvPr>
        </p:nvSpPr>
        <p:spPr>
          <a:xfrm>
            <a:off x="838200" y="88778"/>
            <a:ext cx="10515600" cy="501852"/>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Times New Roman"/>
              <a:buNone/>
            </a:pPr>
            <a:r>
              <a:rPr b="1" lang="en-US" sz="1800">
                <a:solidFill>
                  <a:schemeClr val="dk1"/>
                </a:solidFill>
              </a:rPr>
              <a:t>Guidelines on the use of individual items within the kit</a:t>
            </a:r>
            <a:br>
              <a:rPr b="1" lang="en-US" sz="1800">
                <a:solidFill>
                  <a:schemeClr val="dk1"/>
                </a:solidFill>
              </a:rPr>
            </a:br>
            <a:r>
              <a:rPr b="1" lang="en-US" sz="2700">
                <a:solidFill>
                  <a:schemeClr val="dk1"/>
                </a:solidFill>
                <a:latin typeface="Arial"/>
                <a:ea typeface="Arial"/>
                <a:cs typeface="Arial"/>
                <a:sym typeface="Arial"/>
              </a:rPr>
              <a:t>انفرادی ضرورت کی اشیاء</a:t>
            </a:r>
            <a:endParaRPr sz="2700">
              <a:solidFill>
                <a:schemeClr val="dk1"/>
              </a:solidFill>
              <a:latin typeface="Arial"/>
              <a:ea typeface="Arial"/>
              <a:cs typeface="Arial"/>
              <a:sym typeface="Arial"/>
            </a:endParaRPr>
          </a:p>
        </p:txBody>
      </p:sp>
      <p:graphicFrame>
        <p:nvGraphicFramePr>
          <p:cNvPr id="330" name="Google Shape;330;p22"/>
          <p:cNvGraphicFramePr/>
          <p:nvPr/>
        </p:nvGraphicFramePr>
        <p:xfrm>
          <a:off x="304800" y="702602"/>
          <a:ext cx="3000000" cy="3000000"/>
        </p:xfrm>
        <a:graphic>
          <a:graphicData uri="http://schemas.openxmlformats.org/drawingml/2006/table">
            <a:tbl>
              <a:tblPr bandRow="1" firstRow="1">
                <a:noFill/>
                <a:tableStyleId>{AD1BC262-64B2-45B8-A6BB-04B21E2EF536}</a:tableStyleId>
              </a:tblPr>
              <a:tblGrid>
                <a:gridCol w="2201050"/>
                <a:gridCol w="9148075"/>
              </a:tblGrid>
              <a:tr h="500625">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 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Item name and description</a:t>
                      </a:r>
                      <a:r>
                        <a:rPr b="1" lang="en-US" sz="2400">
                          <a:latin typeface="Arial"/>
                          <a:ea typeface="Arial"/>
                          <a:cs typeface="Arial"/>
                          <a:sym typeface="Arial"/>
                        </a:rPr>
                        <a:t>تعداد، تفصیلات اور استعمال کا طریقہ</a:t>
                      </a:r>
                      <a:r>
                        <a:rPr b="1" lang="en-US"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a:txBody>
                  <a:tcPr marT="45725" marB="45725" marR="91450" marL="91450"/>
                </a:tc>
              </a:tr>
              <a:tr h="104400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71755" marR="0" rtl="0" algn="l">
                        <a:lnSpc>
                          <a:spcPct val="100000"/>
                        </a:lnSpc>
                        <a:spcBef>
                          <a:spcPts val="0"/>
                        </a:spcBef>
                        <a:spcAft>
                          <a:spcPts val="0"/>
                        </a:spcAft>
                        <a:buNone/>
                      </a:pPr>
                      <a:r>
                        <a:rPr lang="en-US" sz="1400">
                          <a:latin typeface="Tahoma"/>
                          <a:ea typeface="Tahoma"/>
                          <a:cs typeface="Tahoma"/>
                          <a:sym typeface="Tahoma"/>
                        </a:rPr>
                        <a:t>Name: Exercise book- ruled </a:t>
                      </a:r>
                      <a:r>
                        <a:rPr lang="en-US" sz="2000">
                          <a:latin typeface="Arial"/>
                          <a:ea typeface="Arial"/>
                          <a:cs typeface="Arial"/>
                          <a:sym typeface="Arial"/>
                        </a:rPr>
                        <a:t>مشق کے</a:t>
                      </a:r>
                      <a:r>
                        <a:rPr lang="en-US" sz="2000">
                          <a:latin typeface="Arial"/>
                          <a:ea typeface="Arial"/>
                          <a:cs typeface="Arial"/>
                          <a:sym typeface="Arial"/>
                        </a:rPr>
                        <a:t> لئے </a:t>
                      </a:r>
                      <a:r>
                        <a:rPr lang="en-US" sz="2000">
                          <a:latin typeface="Arial"/>
                          <a:ea typeface="Arial"/>
                          <a:cs typeface="Arial"/>
                          <a:sym typeface="Arial"/>
                        </a:rPr>
                        <a:t>لکیروں والی کاپیاں</a:t>
                      </a:r>
                      <a:r>
                        <a:rPr lang="en-US" sz="1400">
                          <a:latin typeface="Tahoma"/>
                          <a:ea typeface="Tahoma"/>
                          <a:cs typeface="Tahoma"/>
                          <a:sym typeface="Tahoma"/>
                        </a:rPr>
                        <a:t>: </a:t>
                      </a:r>
                      <a:endParaRPr sz="1400">
                        <a:latin typeface="Tahoma"/>
                        <a:ea typeface="Tahoma"/>
                        <a:cs typeface="Tahoma"/>
                        <a:sym typeface="Tahoma"/>
                      </a:endParaRPr>
                    </a:p>
                    <a:p>
                      <a:pPr indent="0" lvl="0" marL="71755" marR="0" rtl="0" algn="l">
                        <a:lnSpc>
                          <a:spcPct val="100000"/>
                        </a:lnSpc>
                        <a:spcBef>
                          <a:spcPts val="425"/>
                        </a:spcBef>
                        <a:spcAft>
                          <a:spcPts val="0"/>
                        </a:spcAft>
                        <a:buClr>
                          <a:schemeClr val="dk1"/>
                        </a:buClr>
                        <a:buSzPts val="1400"/>
                        <a:buFont typeface="Arial"/>
                        <a:buNone/>
                      </a:pPr>
                      <a:r>
                        <a:t/>
                      </a:r>
                      <a:endParaRPr sz="1400">
                        <a:latin typeface="Tahoma"/>
                        <a:ea typeface="Tahoma"/>
                        <a:cs typeface="Tahoma"/>
                        <a:sym typeface="Tahoma"/>
                      </a:endParaRPr>
                    </a:p>
                    <a:p>
                      <a:pPr indent="0" lvl="0" marL="71755" marR="0" rtl="0" algn="l">
                        <a:lnSpc>
                          <a:spcPct val="100000"/>
                        </a:lnSpc>
                        <a:spcBef>
                          <a:spcPts val="425"/>
                        </a:spcBef>
                        <a:spcAft>
                          <a:spcPts val="0"/>
                        </a:spcAft>
                        <a:buClr>
                          <a:schemeClr val="dk1"/>
                        </a:buClr>
                        <a:buSzPts val="1400"/>
                        <a:buFont typeface="Tahoma"/>
                        <a:buNone/>
                      </a:pPr>
                      <a:r>
                        <a:rPr lang="en-US" sz="1400">
                          <a:latin typeface="Tahoma"/>
                          <a:ea typeface="Tahoma"/>
                          <a:cs typeface="Tahoma"/>
                          <a:sym typeface="Tahoma"/>
                        </a:rPr>
                        <a:t>Quantity: 40 ruled exercise  books of 48 pages  each</a:t>
                      </a:r>
                      <a:endParaRPr sz="1400">
                        <a:latin typeface="Tahoma"/>
                        <a:ea typeface="Tahoma"/>
                        <a:cs typeface="Tahoma"/>
                        <a:sym typeface="Tahoma"/>
                      </a:endParaRPr>
                    </a:p>
                    <a:p>
                      <a:pPr indent="0" lvl="0" marL="71755" marR="0" rtl="0" algn="r">
                        <a:lnSpc>
                          <a:spcPct val="100000"/>
                        </a:lnSpc>
                        <a:spcBef>
                          <a:spcPts val="425"/>
                        </a:spcBef>
                        <a:spcAft>
                          <a:spcPts val="0"/>
                        </a:spcAft>
                        <a:buClr>
                          <a:schemeClr val="dk1"/>
                        </a:buClr>
                        <a:buSzPts val="2000"/>
                        <a:buFont typeface="Arial"/>
                        <a:buNone/>
                      </a:pPr>
                      <a:r>
                        <a:rPr lang="en-US" sz="2000">
                          <a:latin typeface="Arial"/>
                          <a:ea typeface="Arial"/>
                          <a:cs typeface="Arial"/>
                          <a:sym typeface="Arial"/>
                        </a:rPr>
                        <a:t>کاپیوں کی تعداد ۴۰جبکہ ہر کاپی میں صفحات کی تعداد ۴۸ہیں۔</a:t>
                      </a:r>
                      <a:endParaRPr sz="2000">
                        <a:latin typeface="Arial"/>
                        <a:ea typeface="Arial"/>
                        <a:cs typeface="Arial"/>
                        <a:sym typeface="Arial"/>
                      </a:endParaRPr>
                    </a:p>
                    <a:p>
                      <a:pPr indent="0" lvl="0" marL="71755" marR="0" rtl="0" algn="l">
                        <a:lnSpc>
                          <a:spcPct val="100000"/>
                        </a:lnSpc>
                        <a:spcBef>
                          <a:spcPts val="425"/>
                        </a:spcBef>
                        <a:spcAft>
                          <a:spcPts val="0"/>
                        </a:spcAft>
                        <a:buClr>
                          <a:schemeClr val="dk1"/>
                        </a:buClr>
                        <a:buSzPts val="1400"/>
                        <a:buFont typeface="Trebuchet MS"/>
                        <a:buNone/>
                      </a:pPr>
                      <a:r>
                        <a:rPr b="1" lang="en-US" sz="1400">
                          <a:latin typeface="Trebuchet MS"/>
                          <a:ea typeface="Trebuchet MS"/>
                          <a:cs typeface="Trebuchet MS"/>
                          <a:sym typeface="Trebuchet MS"/>
                        </a:rPr>
                        <a:t>Use: </a:t>
                      </a:r>
                      <a:r>
                        <a:rPr lang="en-US" sz="1400">
                          <a:latin typeface="Tahoma"/>
                          <a:ea typeface="Tahoma"/>
                          <a:cs typeface="Tahoma"/>
                          <a:sym typeface="Tahoma"/>
                        </a:rPr>
                        <a:t>To draw and write. Indicated for language classes. They  should be distributed to the pupils</a:t>
                      </a:r>
                      <a:endParaRPr sz="1400">
                        <a:latin typeface="Tahoma"/>
                        <a:ea typeface="Tahoma"/>
                        <a:cs typeface="Tahoma"/>
                        <a:sym typeface="Tahoma"/>
                      </a:endParaRPr>
                    </a:p>
                    <a:p>
                      <a:pPr indent="0" lvl="0" marL="71755" marR="0" rtl="0" algn="r">
                        <a:lnSpc>
                          <a:spcPct val="100000"/>
                        </a:lnSpc>
                        <a:spcBef>
                          <a:spcPts val="425"/>
                        </a:spcBef>
                        <a:spcAft>
                          <a:spcPts val="0"/>
                        </a:spcAft>
                        <a:buClr>
                          <a:schemeClr val="dk1"/>
                        </a:buClr>
                        <a:buSzPts val="2000"/>
                        <a:buFont typeface="Arial"/>
                        <a:buNone/>
                      </a:pPr>
                      <a:r>
                        <a:rPr b="1" lang="en-US" sz="2000">
                          <a:solidFill>
                            <a:schemeClr val="dk1"/>
                          </a:solidFill>
                          <a:latin typeface="Arial"/>
                          <a:ea typeface="Arial"/>
                          <a:cs typeface="Arial"/>
                          <a:sym typeface="Arial"/>
                        </a:rPr>
                        <a:t>بچوں میں تقسیم کر کہ اردو اور انگریزی  کا کام کرنے کے</a:t>
                      </a:r>
                      <a:r>
                        <a:rPr b="1" lang="en-US" sz="2000">
                          <a:solidFill>
                            <a:schemeClr val="dk1"/>
                          </a:solidFill>
                          <a:latin typeface="Arial"/>
                          <a:ea typeface="Arial"/>
                          <a:cs typeface="Arial"/>
                          <a:sym typeface="Arial"/>
                        </a:rPr>
                        <a:t> لئے </a:t>
                      </a:r>
                      <a:r>
                        <a:rPr b="1" lang="en-US" sz="2000">
                          <a:solidFill>
                            <a:schemeClr val="dk1"/>
                          </a:solidFill>
                          <a:latin typeface="Arial"/>
                          <a:ea typeface="Arial"/>
                          <a:cs typeface="Arial"/>
                          <a:sym typeface="Arial"/>
                        </a:rPr>
                        <a:t>استعمال کریں۔</a:t>
                      </a:r>
                      <a:endParaRPr b="1" sz="2000">
                        <a:solidFill>
                          <a:schemeClr val="dk1"/>
                        </a:solidFill>
                        <a:latin typeface="Arial"/>
                        <a:ea typeface="Arial"/>
                        <a:cs typeface="Arial"/>
                        <a:sym typeface="Arial"/>
                      </a:endParaRPr>
                    </a:p>
                    <a:p>
                      <a:pPr indent="0" lvl="0" marL="71755" marR="0" rtl="0" algn="r">
                        <a:lnSpc>
                          <a:spcPct val="100000"/>
                        </a:lnSpc>
                        <a:spcBef>
                          <a:spcPts val="425"/>
                        </a:spcBef>
                        <a:spcAft>
                          <a:spcPts val="0"/>
                        </a:spcAft>
                        <a:buNone/>
                      </a:pPr>
                      <a:r>
                        <a:t/>
                      </a:r>
                      <a:endParaRPr sz="1400">
                        <a:latin typeface="Tahoma"/>
                        <a:ea typeface="Tahoma"/>
                        <a:cs typeface="Tahoma"/>
                        <a:sym typeface="Tahoma"/>
                      </a:endParaRPr>
                    </a:p>
                  </a:txBody>
                  <a:tcPr marT="45725" marB="45725" marR="91450" marL="91450"/>
                </a:tc>
              </a:tr>
              <a:tr h="152020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71755" marR="284480" rtl="0" algn="l">
                        <a:lnSpc>
                          <a:spcPct val="105600"/>
                        </a:lnSpc>
                        <a:spcBef>
                          <a:spcPts val="0"/>
                        </a:spcBef>
                        <a:spcAft>
                          <a:spcPts val="0"/>
                        </a:spcAft>
                        <a:buNone/>
                      </a:pPr>
                      <a:r>
                        <a:rPr lang="en-US" sz="1400">
                          <a:latin typeface="Tahoma"/>
                          <a:ea typeface="Tahoma"/>
                          <a:cs typeface="Tahoma"/>
                          <a:sym typeface="Tahoma"/>
                        </a:rPr>
                        <a:t>Name: Pencils for  slates </a:t>
                      </a:r>
                      <a:r>
                        <a:rPr lang="en-US" sz="2000">
                          <a:latin typeface="Arial"/>
                          <a:ea typeface="Arial"/>
                          <a:cs typeface="Arial"/>
                          <a:sym typeface="Arial"/>
                        </a:rPr>
                        <a:t>سلیٹ کے لئے استعمال ہونے والے پنسلز</a:t>
                      </a:r>
                      <a:r>
                        <a:rPr lang="en-US" sz="1400">
                          <a:latin typeface="Tahoma"/>
                          <a:ea typeface="Tahoma"/>
                          <a:cs typeface="Tahoma"/>
                          <a:sym typeface="Tahoma"/>
                        </a:rPr>
                        <a:t>: </a:t>
                      </a:r>
                      <a:endParaRPr sz="1400">
                        <a:latin typeface="Tahoma"/>
                        <a:ea typeface="Tahoma"/>
                        <a:cs typeface="Tahoma"/>
                        <a:sym typeface="Tahoma"/>
                      </a:endParaRPr>
                    </a:p>
                    <a:p>
                      <a:pPr indent="0" lvl="0" marL="0" marR="0" rtl="0" algn="l">
                        <a:lnSpc>
                          <a:spcPct val="100000"/>
                        </a:lnSpc>
                        <a:spcBef>
                          <a:spcPts val="0"/>
                        </a:spcBef>
                        <a:spcAft>
                          <a:spcPts val="0"/>
                        </a:spcAft>
                        <a:buClr>
                          <a:schemeClr val="dk1"/>
                        </a:buClr>
                        <a:buSzPts val="1400"/>
                        <a:buFont typeface="Tahoma"/>
                        <a:buNone/>
                      </a:pPr>
                      <a:r>
                        <a:rPr lang="en-US" sz="1400">
                          <a:latin typeface="Tahoma"/>
                          <a:ea typeface="Tahoma"/>
                          <a:cs typeface="Tahoma"/>
                          <a:sym typeface="Tahoma"/>
                        </a:rPr>
                        <a:t>Quantity: 40 white pencils  for slates </a:t>
                      </a:r>
                      <a:r>
                        <a:rPr lang="en-US" sz="2000">
                          <a:latin typeface="Arial"/>
                          <a:ea typeface="Arial"/>
                          <a:cs typeface="Arial"/>
                          <a:sym typeface="Arial"/>
                        </a:rPr>
                        <a:t>تعداد ۴۰: </a:t>
                      </a:r>
                      <a:endParaRPr sz="2000">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Trebuchet MS"/>
                        <a:buNone/>
                      </a:pPr>
                      <a:r>
                        <a:rPr b="1" lang="en-US" sz="1400">
                          <a:latin typeface="Trebuchet MS"/>
                          <a:ea typeface="Trebuchet MS"/>
                          <a:cs typeface="Trebuchet MS"/>
                          <a:sym typeface="Trebuchet MS"/>
                        </a:rPr>
                        <a:t>Use: </a:t>
                      </a:r>
                      <a:r>
                        <a:rPr lang="en-US" sz="1400">
                          <a:latin typeface="Tahoma"/>
                          <a:ea typeface="Tahoma"/>
                          <a:cs typeface="Tahoma"/>
                          <a:sym typeface="Tahoma"/>
                        </a:rPr>
                        <a:t>To draw and write. Slates are very useful when pupils  need to repeat activities, for example when learning to write  new words and numbers. White pencils marking can be wiped  with a dry cloth and the slates can be thoroughly cleaned with  a wet cloth. Teachers can assess when it is the case to allow  children to use the slates at home. In alternative the slates  and pencils should be stored in the metal box.</a:t>
                      </a:r>
                      <a:endParaRPr sz="1400">
                        <a:latin typeface="Tahoma"/>
                        <a:ea typeface="Tahoma"/>
                        <a:cs typeface="Tahoma"/>
                        <a:sym typeface="Tahoma"/>
                      </a:endParaRPr>
                    </a:p>
                    <a:p>
                      <a:pPr indent="0" lvl="0" marL="0" marR="0" rtl="0" algn="r">
                        <a:lnSpc>
                          <a:spcPct val="100000"/>
                        </a:lnSpc>
                        <a:spcBef>
                          <a:spcPts val="0"/>
                        </a:spcBef>
                        <a:spcAft>
                          <a:spcPts val="0"/>
                        </a:spcAft>
                        <a:buClr>
                          <a:schemeClr val="dk1"/>
                        </a:buClr>
                        <a:buSzPts val="2000"/>
                        <a:buFont typeface="Arial"/>
                        <a:buNone/>
                      </a:pPr>
                      <a:r>
                        <a:rPr lang="en-US" sz="2000">
                          <a:latin typeface="Arial"/>
                          <a:ea typeface="Arial"/>
                          <a:cs typeface="Arial"/>
                          <a:sym typeface="Arial"/>
                        </a:rPr>
                        <a:t>یہ سفید رنگ کے پنسلز سلیٹ کے اوپر استعمال ہونگے۔ یہ طلباء کو الفاظ اور نمبرز لکھنے اور پڑھنے میں مدد فراہم کرتا ہے۔ سلیٹ کو گیلے کپڑے کیسا تھ صاف کیا جا سکتا ہے۔ ٹیچر طلباء کو گھر لے جانے کی اجازت دےسکتا/سکتی ہے۔ ورنہ بکس میں رکھنا مناسب ہو گا۔</a:t>
                      </a:r>
                      <a:endParaRPr sz="2000">
                        <a:latin typeface="Arial"/>
                        <a:ea typeface="Arial"/>
                        <a:cs typeface="Arial"/>
                        <a:sym typeface="Arial"/>
                      </a:endParaRPr>
                    </a:p>
                  </a:txBody>
                  <a:tcPr marT="45725" marB="45725" marR="91450" marL="91450"/>
                </a:tc>
              </a:tr>
            </a:tbl>
          </a:graphicData>
        </a:graphic>
      </p:graphicFrame>
      <p:pic>
        <p:nvPicPr>
          <p:cNvPr id="331" name="Google Shape;331;p22"/>
          <p:cNvPicPr preferRelativeResize="0"/>
          <p:nvPr/>
        </p:nvPicPr>
        <p:blipFill rotWithShape="1">
          <a:blip r:embed="rId3">
            <a:alphaModFix/>
          </a:blip>
          <a:srcRect b="0" l="0" r="0" t="0"/>
          <a:stretch/>
        </p:blipFill>
        <p:spPr>
          <a:xfrm>
            <a:off x="620487" y="1561246"/>
            <a:ext cx="1576873" cy="888117"/>
          </a:xfrm>
          <a:prstGeom prst="rect">
            <a:avLst/>
          </a:prstGeom>
          <a:noFill/>
          <a:ln>
            <a:noFill/>
          </a:ln>
        </p:spPr>
      </p:pic>
      <p:pic>
        <p:nvPicPr>
          <p:cNvPr id="332" name="Google Shape;332;p22"/>
          <p:cNvPicPr preferRelativeResize="0"/>
          <p:nvPr/>
        </p:nvPicPr>
        <p:blipFill rotWithShape="1">
          <a:blip r:embed="rId4">
            <a:alphaModFix/>
          </a:blip>
          <a:srcRect b="0" l="0" r="0" t="0"/>
          <a:stretch/>
        </p:blipFill>
        <p:spPr>
          <a:xfrm>
            <a:off x="592494" y="4010898"/>
            <a:ext cx="1716833" cy="789659"/>
          </a:xfrm>
          <a:prstGeom prst="rect">
            <a:avLst/>
          </a:prstGeom>
          <a:noFill/>
          <a:ln>
            <a:noFill/>
          </a:ln>
        </p:spPr>
      </p:pic>
    </p:spTree>
  </p:cSld>
  <p:clrMapOvr>
    <a:masterClrMapping/>
  </p:clrMapOvr>
  <p:transition spd="slow" p14:dur="1500">
    <p:split orient="ver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23"/>
          <p:cNvSpPr txBox="1"/>
          <p:nvPr>
            <p:ph type="title"/>
          </p:nvPr>
        </p:nvSpPr>
        <p:spPr>
          <a:xfrm>
            <a:off x="838200" y="88778"/>
            <a:ext cx="10515600" cy="501852"/>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Times New Roman"/>
              <a:buNone/>
            </a:pPr>
            <a:r>
              <a:rPr b="1" lang="en-US" sz="1800">
                <a:solidFill>
                  <a:schemeClr val="dk1"/>
                </a:solidFill>
              </a:rPr>
              <a:t>Guidelines on the use of individual items within the kit</a:t>
            </a:r>
            <a:br>
              <a:rPr b="1" lang="en-US" sz="1800">
                <a:solidFill>
                  <a:schemeClr val="dk1"/>
                </a:solidFill>
              </a:rPr>
            </a:br>
            <a:r>
              <a:rPr b="1" lang="en-US" sz="2700">
                <a:solidFill>
                  <a:schemeClr val="dk1"/>
                </a:solidFill>
                <a:latin typeface="Arial"/>
                <a:ea typeface="Arial"/>
                <a:cs typeface="Arial"/>
                <a:sym typeface="Arial"/>
              </a:rPr>
              <a:t>انفرادی ضرورت کی اشیاء</a:t>
            </a:r>
            <a:endParaRPr sz="2700">
              <a:solidFill>
                <a:schemeClr val="dk1"/>
              </a:solidFill>
              <a:latin typeface="Arial"/>
              <a:ea typeface="Arial"/>
              <a:cs typeface="Arial"/>
              <a:sym typeface="Arial"/>
            </a:endParaRPr>
          </a:p>
        </p:txBody>
      </p:sp>
      <p:graphicFrame>
        <p:nvGraphicFramePr>
          <p:cNvPr id="338" name="Google Shape;338;p23"/>
          <p:cNvGraphicFramePr/>
          <p:nvPr/>
        </p:nvGraphicFramePr>
        <p:xfrm>
          <a:off x="505252" y="827024"/>
          <a:ext cx="3000000" cy="3000000"/>
        </p:xfrm>
        <a:graphic>
          <a:graphicData uri="http://schemas.openxmlformats.org/drawingml/2006/table">
            <a:tbl>
              <a:tblPr bandRow="1" firstRow="1">
                <a:noFill/>
                <a:tableStyleId>{AD1BC262-64B2-45B8-A6BB-04B21E2EF536}</a:tableStyleId>
              </a:tblPr>
              <a:tblGrid>
                <a:gridCol w="2168550"/>
                <a:gridCol w="9012950"/>
              </a:tblGrid>
              <a:tr h="504025">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 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Item name and description</a:t>
                      </a:r>
                      <a:r>
                        <a:rPr b="1" lang="en-US" sz="2400">
                          <a:latin typeface="Arial"/>
                          <a:ea typeface="Arial"/>
                          <a:cs typeface="Arial"/>
                          <a:sym typeface="Arial"/>
                        </a:rPr>
                        <a:t>تعداد، تفصیلات اور استعمال کا طریقہ:  </a:t>
                      </a:r>
                      <a:endParaRPr sz="2400">
                        <a:latin typeface="Arial"/>
                        <a:ea typeface="Arial"/>
                        <a:cs typeface="Arial"/>
                        <a:sym typeface="Arial"/>
                      </a:endParaRPr>
                    </a:p>
                  </a:txBody>
                  <a:tcPr marT="45725" marB="45725" marR="91450" marL="91450"/>
                </a:tc>
              </a:tr>
              <a:tr h="236247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66675" marR="331470" rtl="0" algn="l">
                        <a:lnSpc>
                          <a:spcPct val="150000"/>
                        </a:lnSpc>
                        <a:spcBef>
                          <a:spcPts val="0"/>
                        </a:spcBef>
                        <a:spcAft>
                          <a:spcPts val="0"/>
                        </a:spcAft>
                        <a:buClr>
                          <a:schemeClr val="dk1"/>
                        </a:buClr>
                        <a:buSzPts val="1400"/>
                        <a:buFont typeface="Tahoma"/>
                        <a:buNone/>
                      </a:pPr>
                      <a:r>
                        <a:rPr lang="en-US" sz="1400">
                          <a:latin typeface="Tahoma"/>
                          <a:ea typeface="Tahoma"/>
                          <a:cs typeface="Tahoma"/>
                          <a:sym typeface="Tahoma"/>
                        </a:rPr>
                        <a:t>Name: Double-sided  slate </a:t>
                      </a:r>
                      <a:r>
                        <a:rPr lang="en-US" sz="2000">
                          <a:latin typeface="Arial"/>
                          <a:ea typeface="Arial"/>
                          <a:cs typeface="Arial"/>
                          <a:sym typeface="Arial"/>
                        </a:rPr>
                        <a:t>دونوں اطراف والی سلیٹ</a:t>
                      </a:r>
                      <a:r>
                        <a:rPr lang="en-US" sz="1400">
                          <a:latin typeface="Tahoma"/>
                          <a:ea typeface="Tahoma"/>
                          <a:cs typeface="Tahoma"/>
                          <a:sym typeface="Tahoma"/>
                        </a:rPr>
                        <a:t>: </a:t>
                      </a:r>
                      <a:endParaRPr sz="1400">
                        <a:latin typeface="Tahoma"/>
                        <a:ea typeface="Tahoma"/>
                        <a:cs typeface="Tahoma"/>
                        <a:sym typeface="Tahoma"/>
                      </a:endParaRPr>
                    </a:p>
                    <a:p>
                      <a:pPr indent="0" lvl="0" marL="66675" marR="331470" rtl="0" algn="l">
                        <a:lnSpc>
                          <a:spcPct val="150000"/>
                        </a:lnSpc>
                        <a:spcBef>
                          <a:spcPts val="40"/>
                        </a:spcBef>
                        <a:spcAft>
                          <a:spcPts val="0"/>
                        </a:spcAft>
                        <a:buClr>
                          <a:schemeClr val="dk1"/>
                        </a:buClr>
                        <a:buSzPts val="1400"/>
                        <a:buFont typeface="Tahoma"/>
                        <a:buNone/>
                      </a:pPr>
                      <a:r>
                        <a:rPr lang="en-US" sz="1400">
                          <a:latin typeface="Tahoma"/>
                          <a:ea typeface="Tahoma"/>
                          <a:cs typeface="Tahoma"/>
                          <a:sym typeface="Tahoma"/>
                        </a:rPr>
                        <a:t>Quantity: 40 double-sided  slates </a:t>
                      </a:r>
                      <a:r>
                        <a:rPr lang="en-US" sz="2000">
                          <a:latin typeface="Arial"/>
                          <a:ea typeface="Arial"/>
                          <a:cs typeface="Arial"/>
                          <a:sym typeface="Arial"/>
                        </a:rPr>
                        <a:t>تعداد ۴۰</a:t>
                      </a:r>
                      <a:r>
                        <a:rPr lang="en-US" sz="1400">
                          <a:latin typeface="Tahoma"/>
                          <a:ea typeface="Tahoma"/>
                          <a:cs typeface="Tahoma"/>
                          <a:sym typeface="Tahoma"/>
                        </a:rPr>
                        <a:t>: </a:t>
                      </a:r>
                      <a:endParaRPr/>
                    </a:p>
                    <a:p>
                      <a:pPr indent="0" lvl="0" marL="0" marR="0" rtl="0" algn="l">
                        <a:lnSpc>
                          <a:spcPct val="150000"/>
                        </a:lnSpc>
                        <a:spcBef>
                          <a:spcPts val="0"/>
                        </a:spcBef>
                        <a:spcAft>
                          <a:spcPts val="0"/>
                        </a:spcAft>
                        <a:buClr>
                          <a:schemeClr val="dk1"/>
                        </a:buClr>
                        <a:buSzPts val="1400"/>
                        <a:buFont typeface="Trebuchet MS"/>
                        <a:buNone/>
                      </a:pPr>
                      <a:r>
                        <a:rPr b="1" lang="en-US" sz="1400">
                          <a:latin typeface="Trebuchet MS"/>
                          <a:ea typeface="Trebuchet MS"/>
                          <a:cs typeface="Trebuchet MS"/>
                          <a:sym typeface="Trebuchet MS"/>
                        </a:rPr>
                        <a:t>Use: </a:t>
                      </a:r>
                      <a:r>
                        <a:rPr lang="en-US" sz="1400">
                          <a:latin typeface="Tahoma"/>
                          <a:ea typeface="Tahoma"/>
                          <a:cs typeface="Tahoma"/>
                          <a:sym typeface="Tahoma"/>
                        </a:rPr>
                        <a:t>To draw and write. Slates are very useful when pupils  need to repeat activities, for example when learning to write  new words and numbers. White pencils marking can be wiped  with a dry cloth and the slates can be thoroughly cleaned with  a wet cloth. Teachers can assess when it is the case to allow  children to use the slates at home. In alternative the slates  and pencils should be stored in the metal box.</a:t>
                      </a:r>
                      <a:endParaRPr sz="1400">
                        <a:latin typeface="Tahoma"/>
                        <a:ea typeface="Tahoma"/>
                        <a:cs typeface="Tahoma"/>
                        <a:sym typeface="Tahoma"/>
                      </a:endParaRPr>
                    </a:p>
                    <a:p>
                      <a:pPr indent="0" lvl="0" marL="0" marR="0" rtl="0" algn="r">
                        <a:lnSpc>
                          <a:spcPct val="150000"/>
                        </a:lnSpc>
                        <a:spcBef>
                          <a:spcPts val="0"/>
                        </a:spcBef>
                        <a:spcAft>
                          <a:spcPts val="0"/>
                        </a:spcAft>
                        <a:buClr>
                          <a:schemeClr val="dk1"/>
                        </a:buClr>
                        <a:buSzPts val="2000"/>
                        <a:buFont typeface="Arial"/>
                        <a:buNone/>
                      </a:pPr>
                      <a:r>
                        <a:rPr lang="en-US" sz="2000">
                          <a:latin typeface="Arial"/>
                          <a:ea typeface="Arial"/>
                          <a:cs typeface="Arial"/>
                          <a:sym typeface="Arial"/>
                        </a:rPr>
                        <a:t>یہ سفید رنگ کے پنسلز سلیٹ کے اوپر استعمال ہونگے۔ یہ طلباء کو الفاظ اور نمبرز لکھنے اور پڑھنے میں مدد فراہم کرتا ہے۔ سلیٹ کو گیلے کپڑے کیسا تھ صاف کیا جا سکتا ہے۔ ٹیچر طلباء کو گھر لے جانے کی اجازت سکتا/سکتی ہے۔ ورنہ بکس میں رکھنا مناسب ہو گا۔</a:t>
                      </a:r>
                      <a:endParaRPr sz="2000">
                        <a:latin typeface="Arial"/>
                        <a:ea typeface="Arial"/>
                        <a:cs typeface="Arial"/>
                        <a:sym typeface="Arial"/>
                      </a:endParaRPr>
                    </a:p>
                  </a:txBody>
                  <a:tcPr marT="45725" marB="45725" marR="91450" marL="91450"/>
                </a:tc>
              </a:tr>
              <a:tr h="166492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lnSpc>
                          <a:spcPct val="100000"/>
                        </a:lnSpc>
                        <a:spcBef>
                          <a:spcPts val="0"/>
                        </a:spcBef>
                        <a:spcAft>
                          <a:spcPts val="0"/>
                        </a:spcAft>
                        <a:buClr>
                          <a:schemeClr val="dk1"/>
                        </a:buClr>
                        <a:buSzPts val="1400"/>
                        <a:buFont typeface="Arial"/>
                        <a:buNone/>
                      </a:pPr>
                      <a:r>
                        <a:rPr b="0" lang="en-US" sz="1400">
                          <a:solidFill>
                            <a:schemeClr val="dk1"/>
                          </a:solidFill>
                          <a:latin typeface="Arial"/>
                          <a:ea typeface="Arial"/>
                          <a:cs typeface="Arial"/>
                          <a:sym typeface="Arial"/>
                        </a:rPr>
                        <a:t>Name: Carrier bag </a:t>
                      </a:r>
                      <a:r>
                        <a:rPr b="0" lang="en-US" sz="2000">
                          <a:solidFill>
                            <a:schemeClr val="dk1"/>
                          </a:solidFill>
                          <a:latin typeface="Arial"/>
                          <a:ea typeface="Arial"/>
                          <a:cs typeface="Arial"/>
                          <a:sym typeface="Arial"/>
                        </a:rPr>
                        <a:t>اٹھانے یا لےجانے والے بیگ</a:t>
                      </a:r>
                      <a:r>
                        <a:rPr b="0" lang="en-US" sz="1400">
                          <a:solidFill>
                            <a:schemeClr val="dk1"/>
                          </a:solidFill>
                          <a:latin typeface="Arial"/>
                          <a:ea typeface="Arial"/>
                          <a:cs typeface="Arial"/>
                          <a:sym typeface="Arial"/>
                        </a:rPr>
                        <a:t>: </a:t>
                      </a:r>
                      <a:endParaRPr b="0" sz="14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sz="14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0" lang="en-US" sz="1400">
                          <a:solidFill>
                            <a:schemeClr val="dk1"/>
                          </a:solidFill>
                          <a:latin typeface="Arial"/>
                          <a:ea typeface="Arial"/>
                          <a:cs typeface="Arial"/>
                          <a:sym typeface="Arial"/>
                        </a:rPr>
                        <a:t>Quantity: 40 plastic carrier  bags </a:t>
                      </a:r>
                      <a:r>
                        <a:rPr b="0" lang="en-US" sz="2000">
                          <a:solidFill>
                            <a:schemeClr val="dk1"/>
                          </a:solidFill>
                          <a:latin typeface="Arial"/>
                          <a:ea typeface="Arial"/>
                          <a:cs typeface="Arial"/>
                          <a:sym typeface="Arial"/>
                        </a:rPr>
                        <a:t>پلاسٹک سے بنے ہوئے</a:t>
                      </a:r>
                      <a:r>
                        <a:rPr b="0" lang="en-US" sz="2000">
                          <a:solidFill>
                            <a:schemeClr val="dk1"/>
                          </a:solidFill>
                          <a:latin typeface="Arial"/>
                          <a:ea typeface="Arial"/>
                          <a:cs typeface="Arial"/>
                          <a:sym typeface="Arial"/>
                        </a:rPr>
                        <a:t> </a:t>
                      </a:r>
                      <a:r>
                        <a:rPr b="0" lang="en-US" sz="2000">
                          <a:solidFill>
                            <a:schemeClr val="dk1"/>
                          </a:solidFill>
                          <a:latin typeface="Arial"/>
                          <a:ea typeface="Arial"/>
                          <a:cs typeface="Arial"/>
                          <a:sym typeface="Arial"/>
                        </a:rPr>
                        <a:t>۴۰ بیگ</a:t>
                      </a:r>
                      <a:r>
                        <a:rPr b="0" lang="en-US" sz="1400">
                          <a:solidFill>
                            <a:schemeClr val="dk1"/>
                          </a:solidFill>
                          <a:latin typeface="Arial"/>
                          <a:ea typeface="Arial"/>
                          <a:cs typeface="Arial"/>
                          <a:sym typeface="Arial"/>
                        </a:rPr>
                        <a:t>: </a:t>
                      </a:r>
                      <a:endParaRPr b="0" sz="14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sz="14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0" lang="en-US" sz="1400">
                          <a:solidFill>
                            <a:schemeClr val="dk1"/>
                          </a:solidFill>
                          <a:latin typeface="Arial"/>
                          <a:ea typeface="Arial"/>
                          <a:cs typeface="Arial"/>
                          <a:sym typeface="Arial"/>
                        </a:rPr>
                        <a:t>Use: To carry learning aids like exercise books and pencils.  </a:t>
                      </a:r>
                      <a:endParaRPr/>
                    </a:p>
                    <a:p>
                      <a:pPr indent="0" lvl="0" marL="0" marR="0" rtl="0" algn="r">
                        <a:lnSpc>
                          <a:spcPct val="100000"/>
                        </a:lnSpc>
                        <a:spcBef>
                          <a:spcPts val="0"/>
                        </a:spcBef>
                        <a:spcAft>
                          <a:spcPts val="0"/>
                        </a:spcAft>
                        <a:buClr>
                          <a:schemeClr val="dk1"/>
                        </a:buClr>
                        <a:buSzPts val="2000"/>
                        <a:buFont typeface="Arial"/>
                        <a:buNone/>
                      </a:pPr>
                      <a:r>
                        <a:rPr b="0" lang="en-US" sz="2000">
                          <a:solidFill>
                            <a:schemeClr val="dk1"/>
                          </a:solidFill>
                          <a:latin typeface="Arial"/>
                          <a:ea typeface="Arial"/>
                          <a:cs typeface="Arial"/>
                          <a:sym typeface="Arial"/>
                        </a:rPr>
                        <a:t>کتابیں کاپیاں لے جانے کے لئے استعمال ہوتی ہیں۔</a:t>
                      </a:r>
                      <a:endParaRPr/>
                    </a:p>
                    <a:p>
                      <a:pPr indent="0" lvl="0" marL="0" marR="0" rtl="0" algn="l">
                        <a:lnSpc>
                          <a:spcPct val="100000"/>
                        </a:lnSpc>
                        <a:spcBef>
                          <a:spcPts val="0"/>
                        </a:spcBef>
                        <a:spcAft>
                          <a:spcPts val="0"/>
                        </a:spcAft>
                        <a:buClr>
                          <a:schemeClr val="dk1"/>
                        </a:buClr>
                        <a:buSzPts val="1400"/>
                        <a:buFont typeface="Arial"/>
                        <a:buNone/>
                      </a:pPr>
                      <a:r>
                        <a:rPr b="0" lang="en-US" sz="1400">
                          <a:solidFill>
                            <a:schemeClr val="dk1"/>
                          </a:solidFill>
                          <a:latin typeface="Arial"/>
                          <a:ea typeface="Arial"/>
                          <a:cs typeface="Arial"/>
                          <a:sym typeface="Arial"/>
                        </a:rPr>
                        <a:t>NOTE </a:t>
                      </a:r>
                      <a:r>
                        <a:rPr b="0" i="1" lang="en-US" sz="1400">
                          <a:solidFill>
                            <a:schemeClr val="dk1"/>
                          </a:solidFill>
                          <a:latin typeface="Arial"/>
                          <a:ea typeface="Arial"/>
                          <a:cs typeface="Arial"/>
                          <a:sym typeface="Arial"/>
                        </a:rPr>
                        <a:t>Do not use the bags if there are security concerns  about the branding.</a:t>
                      </a:r>
                      <a:endParaRPr b="0" sz="1400">
                        <a:solidFill>
                          <a:schemeClr val="dk1"/>
                        </a:solidFill>
                        <a:latin typeface="Arial"/>
                        <a:ea typeface="Arial"/>
                        <a:cs typeface="Arial"/>
                        <a:sym typeface="Arial"/>
                      </a:endParaRPr>
                    </a:p>
                    <a:p>
                      <a:pPr indent="0" lvl="0" marL="71755" marR="284480" rtl="0" algn="r">
                        <a:lnSpc>
                          <a:spcPct val="105600"/>
                        </a:lnSpc>
                        <a:spcBef>
                          <a:spcPts val="375"/>
                        </a:spcBef>
                        <a:spcAft>
                          <a:spcPts val="0"/>
                        </a:spcAft>
                        <a:buNone/>
                      </a:pPr>
                      <a:r>
                        <a:rPr b="0" i="1" lang="en-US" sz="2000">
                          <a:solidFill>
                            <a:schemeClr val="dk1"/>
                          </a:solidFill>
                          <a:latin typeface="Arial"/>
                          <a:ea typeface="Arial"/>
                          <a:cs typeface="Arial"/>
                          <a:sym typeface="Arial"/>
                        </a:rPr>
                        <a:t> اگر کسی جگہ سیکورٹی خدشات ہیں تو وہاں استعمال کرنا سخت ممنوع ہے۔</a:t>
                      </a:r>
                      <a:endParaRPr b="0" sz="2000">
                        <a:latin typeface="Arial"/>
                        <a:ea typeface="Arial"/>
                        <a:cs typeface="Arial"/>
                        <a:sym typeface="Arial"/>
                      </a:endParaRPr>
                    </a:p>
                  </a:txBody>
                  <a:tcPr marT="45725" marB="45725" marR="91450" marL="91450"/>
                </a:tc>
              </a:tr>
            </a:tbl>
          </a:graphicData>
        </a:graphic>
      </p:graphicFrame>
      <p:pic>
        <p:nvPicPr>
          <p:cNvPr id="339" name="Google Shape;339;p23"/>
          <p:cNvPicPr preferRelativeResize="0"/>
          <p:nvPr/>
        </p:nvPicPr>
        <p:blipFill rotWithShape="1">
          <a:blip r:embed="rId3">
            <a:alphaModFix/>
          </a:blip>
          <a:srcRect b="0" l="0" r="0" t="0"/>
          <a:stretch/>
        </p:blipFill>
        <p:spPr>
          <a:xfrm>
            <a:off x="640996" y="2348529"/>
            <a:ext cx="1800808" cy="888117"/>
          </a:xfrm>
          <a:prstGeom prst="rect">
            <a:avLst/>
          </a:prstGeom>
          <a:noFill/>
          <a:ln>
            <a:noFill/>
          </a:ln>
        </p:spPr>
      </p:pic>
      <p:pic>
        <p:nvPicPr>
          <p:cNvPr id="340" name="Google Shape;340;p23"/>
          <p:cNvPicPr preferRelativeResize="0"/>
          <p:nvPr/>
        </p:nvPicPr>
        <p:blipFill rotWithShape="1">
          <a:blip r:embed="rId4">
            <a:alphaModFix/>
          </a:blip>
          <a:srcRect b="0" l="0" r="0" t="0"/>
          <a:stretch/>
        </p:blipFill>
        <p:spPr>
          <a:xfrm>
            <a:off x="799617" y="4994545"/>
            <a:ext cx="1642187" cy="767752"/>
          </a:xfrm>
          <a:prstGeom prst="rect">
            <a:avLst/>
          </a:prstGeom>
          <a:noFill/>
          <a:ln>
            <a:noFill/>
          </a:ln>
        </p:spPr>
      </p:pic>
    </p:spTree>
  </p:cSld>
  <p:clrMapOvr>
    <a:masterClrMapping/>
  </p:clrMapOvr>
  <p:transition spd="slow" p14:dur="1500">
    <p:split orient="ver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24"/>
          <p:cNvSpPr txBox="1"/>
          <p:nvPr>
            <p:ph type="title"/>
          </p:nvPr>
        </p:nvSpPr>
        <p:spPr>
          <a:xfrm>
            <a:off x="838200" y="88777"/>
            <a:ext cx="10515600" cy="100850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1800"/>
              <a:buFont typeface="Times New Roman"/>
              <a:buNone/>
            </a:pPr>
            <a:r>
              <a:rPr b="1" lang="en-US" sz="1800"/>
              <a:t>Guidelines on the use of individual items within the kit</a:t>
            </a:r>
            <a:br>
              <a:rPr b="1" lang="en-US" sz="1800"/>
            </a:br>
            <a:r>
              <a:rPr b="1" lang="en-US" sz="2400">
                <a:solidFill>
                  <a:schemeClr val="dk1"/>
                </a:solidFill>
                <a:latin typeface="Arial"/>
                <a:ea typeface="Arial"/>
                <a:cs typeface="Arial"/>
                <a:sym typeface="Arial"/>
              </a:rPr>
              <a:t>انفرادی ضرورت کی اشیاء</a:t>
            </a:r>
            <a:endParaRPr sz="2400">
              <a:latin typeface="Arial"/>
              <a:ea typeface="Arial"/>
              <a:cs typeface="Arial"/>
              <a:sym typeface="Arial"/>
            </a:endParaRPr>
          </a:p>
        </p:txBody>
      </p:sp>
      <p:graphicFrame>
        <p:nvGraphicFramePr>
          <p:cNvPr id="346" name="Google Shape;346;p24"/>
          <p:cNvGraphicFramePr/>
          <p:nvPr/>
        </p:nvGraphicFramePr>
        <p:xfrm>
          <a:off x="718456" y="1308352"/>
          <a:ext cx="3000000" cy="3000000"/>
        </p:xfrm>
        <a:graphic>
          <a:graphicData uri="http://schemas.openxmlformats.org/drawingml/2006/table">
            <a:tbl>
              <a:tblPr bandRow="1" firstRow="1">
                <a:noFill/>
                <a:tableStyleId>{AD1BC262-64B2-45B8-A6BB-04B21E2EF536}</a:tableStyleId>
              </a:tblPr>
              <a:tblGrid>
                <a:gridCol w="2038475"/>
                <a:gridCol w="9282675"/>
              </a:tblGrid>
              <a:tr h="745000">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Picture* of the itemتصاویر: </a:t>
                      </a:r>
                      <a:endParaRPr sz="1800">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rPr b="1" lang="en-US" sz="1800">
                          <a:latin typeface="Times New Roman"/>
                          <a:ea typeface="Times New Roman"/>
                          <a:cs typeface="Times New Roman"/>
                          <a:sym typeface="Times New Roman"/>
                        </a:rPr>
                        <a:t>Item name and description</a:t>
                      </a:r>
                      <a:r>
                        <a:rPr b="1" lang="en-US" sz="2400">
                          <a:latin typeface="Arial"/>
                          <a:ea typeface="Arial"/>
                          <a:cs typeface="Arial"/>
                          <a:sym typeface="Arial"/>
                        </a:rPr>
                        <a:t>تعداد، تفصیلات اور استعمال کا طریقہ</a:t>
                      </a:r>
                      <a:r>
                        <a:rPr b="1" lang="en-US"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a:txBody>
                  <a:tcPr marT="45725" marB="45725" marR="91450" marL="91450"/>
                </a:tc>
              </a:tr>
              <a:tr h="1773825">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71755" marR="0" rtl="0" algn="l">
                        <a:lnSpc>
                          <a:spcPct val="150000"/>
                        </a:lnSpc>
                        <a:spcBef>
                          <a:spcPts val="0"/>
                        </a:spcBef>
                        <a:spcAft>
                          <a:spcPts val="0"/>
                        </a:spcAft>
                        <a:buNone/>
                      </a:pPr>
                      <a:r>
                        <a:rPr b="1" lang="en-US" sz="1400">
                          <a:latin typeface="Times New Roman"/>
                          <a:ea typeface="Times New Roman"/>
                          <a:cs typeface="Times New Roman"/>
                          <a:sym typeface="Times New Roman"/>
                        </a:rPr>
                        <a:t>Name: Black pens</a:t>
                      </a:r>
                      <a:r>
                        <a:rPr b="1" lang="en-US" sz="2000">
                          <a:latin typeface="Arial"/>
                          <a:ea typeface="Arial"/>
                          <a:cs typeface="Arial"/>
                          <a:sym typeface="Arial"/>
                        </a:rPr>
                        <a:t>کالے رنگ کے بال پوائنٹ: </a:t>
                      </a:r>
                      <a:endParaRPr b="1" sz="2000">
                        <a:latin typeface="Arial"/>
                        <a:ea typeface="Arial"/>
                        <a:cs typeface="Arial"/>
                        <a:sym typeface="Arial"/>
                      </a:endParaRPr>
                    </a:p>
                    <a:p>
                      <a:pPr indent="0" lvl="0" marL="0" marR="0" rtl="0" algn="l">
                        <a:lnSpc>
                          <a:spcPct val="15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Quantity:80 black pens </a:t>
                      </a:r>
                      <a:r>
                        <a:rPr b="1" lang="en-US" sz="2000">
                          <a:latin typeface="Arial"/>
                          <a:ea typeface="Arial"/>
                          <a:cs typeface="Arial"/>
                          <a:sym typeface="Arial"/>
                        </a:rPr>
                        <a:t>تعداد ۸۰ </a:t>
                      </a:r>
                      <a:r>
                        <a:rPr b="1" lang="en-US" sz="1400">
                          <a:latin typeface="Times New Roman"/>
                          <a:ea typeface="Times New Roman"/>
                          <a:cs typeface="Times New Roman"/>
                          <a:sym typeface="Times New Roman"/>
                        </a:rPr>
                        <a:t>: </a:t>
                      </a:r>
                      <a:endParaRPr b="1" sz="1400">
                        <a:latin typeface="Times New Roman"/>
                        <a:ea typeface="Times New Roman"/>
                        <a:cs typeface="Times New Roman"/>
                        <a:sym typeface="Times New Roman"/>
                      </a:endParaRPr>
                    </a:p>
                    <a:p>
                      <a:pPr indent="0" lvl="0" marL="0" marR="0" rtl="0" algn="l">
                        <a:lnSpc>
                          <a:spcPct val="15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Use: To write on paper and exercise books. 1 black and 1 blue  pen should be distributed to the pupils.</a:t>
                      </a:r>
                      <a:endParaRPr b="1" sz="1400">
                        <a:latin typeface="Times New Roman"/>
                        <a:ea typeface="Times New Roman"/>
                        <a:cs typeface="Times New Roman"/>
                        <a:sym typeface="Times New Roman"/>
                      </a:endParaRPr>
                    </a:p>
                    <a:p>
                      <a:pPr indent="0" lvl="0" marL="0" marR="0" rtl="0" algn="r">
                        <a:lnSpc>
                          <a:spcPct val="150000"/>
                        </a:lnSpc>
                        <a:spcBef>
                          <a:spcPts val="0"/>
                        </a:spcBef>
                        <a:spcAft>
                          <a:spcPts val="0"/>
                        </a:spcAft>
                        <a:buNone/>
                      </a:pPr>
                      <a:r>
                        <a:rPr b="1" lang="en-US" sz="2000">
                          <a:latin typeface="Arial"/>
                          <a:ea typeface="Arial"/>
                          <a:cs typeface="Arial"/>
                          <a:sym typeface="Arial"/>
                        </a:rPr>
                        <a:t>کاپیوں کے اوپر لکھنے کیلیۓ استعمال ہوتی ہے۔ ہر بچے کو ایک کالے رنگ کا اور ایک نیلے رنگ کا بال پوئنٹ دیا جائگا۔</a:t>
                      </a:r>
                      <a:endParaRPr b="1" sz="2000">
                        <a:latin typeface="Arial"/>
                        <a:ea typeface="Arial"/>
                        <a:cs typeface="Arial"/>
                        <a:sym typeface="Arial"/>
                      </a:endParaRPr>
                    </a:p>
                  </a:txBody>
                  <a:tcPr marT="45725" marB="45725" marR="91450" marL="91450"/>
                </a:tc>
              </a:tr>
              <a:tr h="17506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71755" marR="0" rtl="0" algn="l">
                        <a:lnSpc>
                          <a:spcPct val="150000"/>
                        </a:lnSpc>
                        <a:spcBef>
                          <a:spcPts val="0"/>
                        </a:spcBef>
                        <a:spcAft>
                          <a:spcPts val="0"/>
                        </a:spcAft>
                        <a:buNone/>
                      </a:pPr>
                      <a:r>
                        <a:rPr b="1" lang="en-US" sz="1400">
                          <a:latin typeface="Times New Roman"/>
                          <a:ea typeface="Times New Roman"/>
                          <a:cs typeface="Times New Roman"/>
                          <a:sym typeface="Times New Roman"/>
                        </a:rPr>
                        <a:t>Name: Blue pens</a:t>
                      </a:r>
                      <a:r>
                        <a:rPr b="1" lang="en-US" sz="2000">
                          <a:solidFill>
                            <a:schemeClr val="dk1"/>
                          </a:solidFill>
                          <a:latin typeface="Arial"/>
                          <a:ea typeface="Arial"/>
                          <a:cs typeface="Arial"/>
                          <a:sym typeface="Arial"/>
                        </a:rPr>
                        <a:t>نیلے رنگ کے بال پوائنٹ</a:t>
                      </a:r>
                      <a:r>
                        <a:rPr b="1" lang="en-US" sz="1400">
                          <a:solidFill>
                            <a:schemeClr val="dk1"/>
                          </a:solidFill>
                          <a:latin typeface="Arial"/>
                          <a:ea typeface="Arial"/>
                          <a:cs typeface="Arial"/>
                          <a:sym typeface="Arial"/>
                        </a:rPr>
                        <a:t>:</a:t>
                      </a:r>
                      <a:endParaRPr b="1" sz="1400">
                        <a:latin typeface="Times New Roman"/>
                        <a:ea typeface="Times New Roman"/>
                        <a:cs typeface="Times New Roman"/>
                        <a:sym typeface="Times New Roman"/>
                      </a:endParaRPr>
                    </a:p>
                    <a:p>
                      <a:pPr indent="0" lvl="0" marL="0" marR="0" rtl="0" algn="l">
                        <a:lnSpc>
                          <a:spcPct val="150000"/>
                        </a:lnSpc>
                        <a:spcBef>
                          <a:spcPts val="0"/>
                        </a:spcBef>
                        <a:spcAft>
                          <a:spcPts val="0"/>
                        </a:spcAft>
                        <a:buClr>
                          <a:schemeClr val="dk1"/>
                        </a:buClr>
                        <a:buSzPts val="1400"/>
                        <a:buFont typeface="Times New Roman"/>
                        <a:buNone/>
                      </a:pPr>
                      <a:r>
                        <a:rPr b="1" lang="en-US" sz="1400">
                          <a:latin typeface="Times New Roman"/>
                          <a:ea typeface="Times New Roman"/>
                          <a:cs typeface="Times New Roman"/>
                          <a:sym typeface="Times New Roman"/>
                        </a:rPr>
                        <a:t>Quantity:80 blue pens</a:t>
                      </a:r>
                      <a:r>
                        <a:rPr b="1" lang="en-US" sz="2000">
                          <a:solidFill>
                            <a:schemeClr val="dk1"/>
                          </a:solidFill>
                          <a:latin typeface="Arial"/>
                          <a:ea typeface="Arial"/>
                          <a:cs typeface="Arial"/>
                          <a:sym typeface="Arial"/>
                        </a:rPr>
                        <a:t>تعداد ۸۰ </a:t>
                      </a:r>
                      <a:r>
                        <a:rPr b="1" lang="en-US" sz="1400">
                          <a:solidFill>
                            <a:schemeClr val="dk1"/>
                          </a:solidFill>
                          <a:latin typeface="Arial"/>
                          <a:ea typeface="Arial"/>
                          <a:cs typeface="Arial"/>
                          <a:sym typeface="Arial"/>
                        </a:rPr>
                        <a:t>: </a:t>
                      </a:r>
                      <a:endParaRPr/>
                    </a:p>
                    <a:p>
                      <a:pPr indent="0" lvl="0" marL="0" marR="0" rtl="0" algn="r">
                        <a:lnSpc>
                          <a:spcPct val="150000"/>
                        </a:lnSpc>
                        <a:spcBef>
                          <a:spcPts val="0"/>
                        </a:spcBef>
                        <a:spcAft>
                          <a:spcPts val="0"/>
                        </a:spcAft>
                        <a:buClr>
                          <a:schemeClr val="dk1"/>
                        </a:buClr>
                        <a:buSzPts val="2000"/>
                        <a:buFont typeface="Arial"/>
                        <a:buNone/>
                      </a:pPr>
                      <a:r>
                        <a:rPr b="1" lang="en-US" sz="2000">
                          <a:solidFill>
                            <a:schemeClr val="dk1"/>
                          </a:solidFill>
                          <a:latin typeface="Arial"/>
                          <a:ea typeface="Arial"/>
                          <a:cs typeface="Arial"/>
                          <a:sym typeface="Arial"/>
                        </a:rPr>
                        <a:t>کاپیوں کے اوپر لکھنے کے</a:t>
                      </a:r>
                      <a:r>
                        <a:rPr b="1" lang="en-US" sz="2000">
                          <a:solidFill>
                            <a:schemeClr val="dk1"/>
                          </a:solidFill>
                          <a:latin typeface="Arial"/>
                          <a:ea typeface="Arial"/>
                          <a:cs typeface="Arial"/>
                          <a:sym typeface="Arial"/>
                        </a:rPr>
                        <a:t> لئے </a:t>
                      </a:r>
                      <a:r>
                        <a:rPr b="1" lang="en-US" sz="2000">
                          <a:solidFill>
                            <a:schemeClr val="dk1"/>
                          </a:solidFill>
                          <a:latin typeface="Arial"/>
                          <a:ea typeface="Arial"/>
                          <a:cs typeface="Arial"/>
                          <a:sym typeface="Arial"/>
                        </a:rPr>
                        <a:t>استعمال ہوتی ہے۔ ہر بچے کو ایک کالے رنگ کا اور ایک نیلے رنگ کا بال پوئنٹ دیا جائگا۔</a:t>
                      </a:r>
                      <a:endParaRPr b="1" sz="2000">
                        <a:latin typeface="Arial"/>
                        <a:ea typeface="Arial"/>
                        <a:cs typeface="Arial"/>
                        <a:sym typeface="Arial"/>
                      </a:endParaRPr>
                    </a:p>
                    <a:p>
                      <a:pPr indent="0" lvl="0" marL="0" marR="0" rtl="0" algn="l">
                        <a:lnSpc>
                          <a:spcPct val="150000"/>
                        </a:lnSpc>
                        <a:spcBef>
                          <a:spcPts val="0"/>
                        </a:spcBef>
                        <a:spcAft>
                          <a:spcPts val="0"/>
                        </a:spcAft>
                        <a:buNone/>
                      </a:pPr>
                      <a:r>
                        <a:t/>
                      </a:r>
                      <a:endParaRPr b="1" sz="2000">
                        <a:latin typeface="Arial"/>
                        <a:ea typeface="Arial"/>
                        <a:cs typeface="Arial"/>
                        <a:sym typeface="Arial"/>
                      </a:endParaRPr>
                    </a:p>
                  </a:txBody>
                  <a:tcPr marT="45725" marB="45725" marR="91450" marL="91450"/>
                </a:tc>
              </a:tr>
            </a:tbl>
          </a:graphicData>
        </a:graphic>
      </p:graphicFrame>
      <p:pic>
        <p:nvPicPr>
          <p:cNvPr id="347" name="Google Shape;347;p24"/>
          <p:cNvPicPr preferRelativeResize="0"/>
          <p:nvPr/>
        </p:nvPicPr>
        <p:blipFill rotWithShape="1">
          <a:blip r:embed="rId3">
            <a:alphaModFix/>
          </a:blip>
          <a:srcRect b="0" l="0" r="0" t="0"/>
          <a:stretch/>
        </p:blipFill>
        <p:spPr>
          <a:xfrm>
            <a:off x="998377" y="2144196"/>
            <a:ext cx="1483566" cy="652101"/>
          </a:xfrm>
          <a:prstGeom prst="rect">
            <a:avLst/>
          </a:prstGeom>
          <a:noFill/>
          <a:ln>
            <a:noFill/>
          </a:ln>
        </p:spPr>
      </p:pic>
      <p:pic>
        <p:nvPicPr>
          <p:cNvPr id="348" name="Google Shape;348;p24"/>
          <p:cNvPicPr preferRelativeResize="0"/>
          <p:nvPr/>
        </p:nvPicPr>
        <p:blipFill rotWithShape="1">
          <a:blip r:embed="rId4">
            <a:alphaModFix/>
          </a:blip>
          <a:srcRect b="0" l="0" r="0" t="0"/>
          <a:stretch/>
        </p:blipFill>
        <p:spPr>
          <a:xfrm>
            <a:off x="998376" y="3754043"/>
            <a:ext cx="1567542" cy="767751"/>
          </a:xfrm>
          <a:prstGeom prst="rect">
            <a:avLst/>
          </a:prstGeom>
          <a:noFill/>
          <a:ln>
            <a:noFill/>
          </a:ln>
        </p:spPr>
      </p:pic>
    </p:spTree>
  </p:cSld>
  <p:clrMapOvr>
    <a:masterClrMapping/>
  </p:clrMapOvr>
  <p:transition spd="slow" p14:dur="1500">
    <p:split orient="ver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5"/>
          <p:cNvSpPr txBox="1"/>
          <p:nvPr>
            <p:ph type="title"/>
          </p:nvPr>
        </p:nvSpPr>
        <p:spPr>
          <a:xfrm>
            <a:off x="2592925" y="624110"/>
            <a:ext cx="8911687" cy="639611"/>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62626"/>
              </a:buClr>
              <a:buSzPct val="100000"/>
              <a:buFont typeface="Times New Roman"/>
              <a:buNone/>
            </a:pPr>
            <a:r>
              <a:rPr lang="en-US"/>
              <a:t>HOW MATERIALS IN SIB CAN BE USED</a:t>
            </a:r>
            <a:endParaRPr/>
          </a:p>
        </p:txBody>
      </p:sp>
      <p:sp>
        <p:nvSpPr>
          <p:cNvPr id="354" name="Google Shape;354;p25"/>
          <p:cNvSpPr txBox="1"/>
          <p:nvPr>
            <p:ph idx="1" type="body"/>
          </p:nvPr>
        </p:nvSpPr>
        <p:spPr>
          <a:xfrm>
            <a:off x="1869897" y="2558265"/>
            <a:ext cx="10130319" cy="227059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800"/>
              <a:buChar char="🠶"/>
            </a:pPr>
            <a:r>
              <a:rPr lang="en-US"/>
              <a:t>ARTS &amp; CRAFT ACTIVITIES – Drawing by themes, Drawing by Message, Collages, Festivities – Cards</a:t>
            </a:r>
            <a:endParaRPr/>
          </a:p>
          <a:p>
            <a:pPr indent="-342900" lvl="0" marL="342900" rtl="0" algn="l">
              <a:spcBef>
                <a:spcPts val="1000"/>
              </a:spcBef>
              <a:spcAft>
                <a:spcPts val="0"/>
              </a:spcAft>
              <a:buSzPts val="1800"/>
              <a:buChar char="🠶"/>
            </a:pPr>
            <a:r>
              <a:rPr lang="en-US"/>
              <a:t>EXPRESSIVE ACTIVITIES – Dramatization (of events, festivities, role plays) Storytelling, Poetry, singing</a:t>
            </a:r>
            <a:endParaRPr/>
          </a:p>
          <a:p>
            <a:pPr indent="-342900" lvl="0" marL="342900" rtl="0" algn="l">
              <a:spcBef>
                <a:spcPts val="1000"/>
              </a:spcBef>
              <a:spcAft>
                <a:spcPts val="0"/>
              </a:spcAft>
              <a:buSzPts val="1800"/>
              <a:buChar char="🠶"/>
            </a:pPr>
            <a:r>
              <a:rPr lang="en-US"/>
              <a:t>READING &amp; WRITING ACTIVITIES – Project Based Book Writing, Develop Newsletters, Reports</a:t>
            </a:r>
            <a:endParaRPr/>
          </a:p>
        </p:txBody>
      </p:sp>
    </p:spTree>
  </p:cSld>
  <p:clrMapOvr>
    <a:masterClrMapping/>
  </p:clrMapOvr>
  <p:transition spd="slow" p14:dur="1500">
    <p:split orient="ver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26"/>
          <p:cNvSpPr txBox="1"/>
          <p:nvPr>
            <p:ph type="ctrTitle"/>
          </p:nvPr>
        </p:nvSpPr>
        <p:spPr>
          <a:xfrm>
            <a:off x="1747319" y="106713"/>
            <a:ext cx="7292147" cy="1181818"/>
          </a:xfrm>
          <a:prstGeom prst="rect">
            <a:avLst/>
          </a:prstGeom>
          <a:noFill/>
          <a:ln>
            <a:noFill/>
          </a:ln>
        </p:spPr>
        <p:txBody>
          <a:bodyPr anchorCtr="0" anchor="b" bIns="45700" lIns="91425" spcFirstLastPara="1" rIns="91425" wrap="square" tIns="45700">
            <a:normAutofit fontScale="90000"/>
          </a:bodyPr>
          <a:lstStyle/>
          <a:p>
            <a:pPr indent="0" lvl="0" marL="0" rtl="1" algn="r">
              <a:spcBef>
                <a:spcPts val="0"/>
              </a:spcBef>
              <a:spcAft>
                <a:spcPts val="0"/>
              </a:spcAft>
              <a:buClr>
                <a:srgbClr val="262626"/>
              </a:buClr>
              <a:buSzPct val="100000"/>
              <a:buFont typeface="Arial"/>
              <a:buNone/>
            </a:pPr>
            <a:r>
              <a:rPr lang="en-US" sz="5400">
                <a:latin typeface="Arial"/>
                <a:ea typeface="Arial"/>
                <a:cs typeface="Arial"/>
                <a:sym typeface="Arial"/>
              </a:rPr>
              <a:t>حاصلاتِ تعلمLearning Outcomes</a:t>
            </a:r>
            <a:endParaRPr/>
          </a:p>
        </p:txBody>
      </p:sp>
      <p:sp>
        <p:nvSpPr>
          <p:cNvPr id="360" name="Google Shape;360;p26"/>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p:txBody>
      </p:sp>
      <p:sp>
        <p:nvSpPr>
          <p:cNvPr id="361" name="Google Shape;361;p26"/>
          <p:cNvSpPr txBox="1"/>
          <p:nvPr/>
        </p:nvSpPr>
        <p:spPr>
          <a:xfrm>
            <a:off x="1284467" y="1647477"/>
            <a:ext cx="9860861" cy="4195481"/>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r">
              <a:spcBef>
                <a:spcPts val="0"/>
              </a:spcBef>
              <a:spcAft>
                <a:spcPts val="0"/>
              </a:spcAft>
              <a:buClr>
                <a:srgbClr val="86D1D8"/>
              </a:buClr>
              <a:buSzPct val="80000"/>
              <a:buFont typeface="Noto Sans Symbols"/>
              <a:buNone/>
            </a:pPr>
            <a:r>
              <a:rPr b="0" i="0" lang="en-US" sz="2800" cap="none">
                <a:solidFill>
                  <a:schemeClr val="dk1"/>
                </a:solidFill>
                <a:latin typeface="Arial"/>
                <a:ea typeface="Arial"/>
                <a:cs typeface="Arial"/>
                <a:sym typeface="Arial"/>
              </a:rPr>
              <a:t> اس یونٹ کے اختتام پر آپ اس قابل ہو جائینگے کہ:</a:t>
            </a:r>
            <a:endParaRPr/>
          </a:p>
          <a:p>
            <a:pPr indent="0" lvl="0" marL="0" marR="0" rtl="0" algn="r">
              <a:spcBef>
                <a:spcPts val="1000"/>
              </a:spcBef>
              <a:spcAft>
                <a:spcPts val="0"/>
              </a:spcAft>
              <a:buClr>
                <a:srgbClr val="86D1D8"/>
              </a:buClr>
              <a:buSzPct val="80000"/>
              <a:buFont typeface="Noto Sans Symbols"/>
              <a:buNone/>
            </a:pPr>
            <a:r>
              <a:rPr b="0" i="0" lang="en-US" sz="2800" cap="none">
                <a:solidFill>
                  <a:schemeClr val="dk1"/>
                </a:solidFill>
                <a:latin typeface="Arial"/>
                <a:ea typeface="Arial"/>
                <a:cs typeface="Arial"/>
                <a:sym typeface="Arial"/>
              </a:rPr>
              <a:t>۱- اپنی حفاظت کو مد نظر رکھ کر ایک دوسرے کے ساتھ بات چیت کر کے کھیل کود میں حصہ لے سکیں۔</a:t>
            </a:r>
            <a:endParaRPr/>
          </a:p>
          <a:p>
            <a:pPr indent="0" lvl="0" marL="0" marR="0" rtl="0" algn="r">
              <a:spcBef>
                <a:spcPts val="1000"/>
              </a:spcBef>
              <a:spcAft>
                <a:spcPts val="0"/>
              </a:spcAft>
              <a:buClr>
                <a:srgbClr val="86D1D8"/>
              </a:buClr>
              <a:buSzPct val="80000"/>
              <a:buFont typeface="Noto Sans Symbols"/>
              <a:buNone/>
            </a:pPr>
            <a:r>
              <a:rPr b="0" i="0" lang="en-US" sz="2800" cap="none">
                <a:solidFill>
                  <a:schemeClr val="dk1"/>
                </a:solidFill>
                <a:latin typeface="Arial"/>
                <a:ea typeface="Arial"/>
                <a:cs typeface="Arial"/>
                <a:sym typeface="Arial"/>
              </a:rPr>
              <a:t>۲- اپنے خیالات، احساسات اور یاد داشت کابغیر کسی خوف کے اظہار کر سکیں۔</a:t>
            </a:r>
            <a:endParaRPr/>
          </a:p>
          <a:p>
            <a:pPr indent="0" lvl="0" marL="0" marR="0" rtl="0" algn="r">
              <a:spcBef>
                <a:spcPts val="1000"/>
              </a:spcBef>
              <a:spcAft>
                <a:spcPts val="0"/>
              </a:spcAft>
              <a:buClr>
                <a:srgbClr val="86D1D8"/>
              </a:buClr>
              <a:buSzPct val="80000"/>
              <a:buFont typeface="Noto Sans Symbols"/>
              <a:buNone/>
            </a:pPr>
            <a:r>
              <a:rPr b="0" i="0" lang="en-US" sz="2800" cap="none">
                <a:solidFill>
                  <a:schemeClr val="dk1"/>
                </a:solidFill>
                <a:latin typeface="Arial"/>
                <a:ea typeface="Arial"/>
                <a:cs typeface="Arial"/>
                <a:sym typeface="Arial"/>
              </a:rPr>
              <a:t>۳- ہنگامی صورت حال میں تعلیمی سرگرمیوں کو مثبت طور پر استعمال کرنا۔</a:t>
            </a:r>
            <a:endParaRPr/>
          </a:p>
          <a:p>
            <a:pPr indent="0" lvl="0" marL="0" marR="0" rtl="0" algn="r">
              <a:spcBef>
                <a:spcPts val="1000"/>
              </a:spcBef>
              <a:spcAft>
                <a:spcPts val="0"/>
              </a:spcAft>
              <a:buClr>
                <a:srgbClr val="86D1D8"/>
              </a:buClr>
              <a:buSzPct val="80000"/>
              <a:buFont typeface="Noto Sans Symbols"/>
              <a:buNone/>
            </a:pPr>
            <a:r>
              <a:t/>
            </a:r>
            <a:endParaRPr b="0" i="0" sz="2800" cap="none">
              <a:solidFill>
                <a:schemeClr val="dk1"/>
              </a:solidFill>
              <a:latin typeface="Arial"/>
              <a:ea typeface="Arial"/>
              <a:cs typeface="Arial"/>
              <a:sym typeface="Arial"/>
            </a:endParaRPr>
          </a:p>
          <a:p>
            <a:pPr indent="0" lvl="0" marL="0" marR="0" rtl="0" algn="r">
              <a:spcBef>
                <a:spcPts val="1000"/>
              </a:spcBef>
              <a:spcAft>
                <a:spcPts val="0"/>
              </a:spcAft>
              <a:buClr>
                <a:srgbClr val="86D1D8"/>
              </a:buClr>
              <a:buSzPct val="80000"/>
              <a:buFont typeface="Noto Sans Symbols"/>
              <a:buNone/>
            </a:pPr>
            <a:r>
              <a:rPr b="0" i="0" lang="en-US" sz="2800" cap="none">
                <a:solidFill>
                  <a:schemeClr val="dk1"/>
                </a:solidFill>
                <a:latin typeface="Arial"/>
                <a:ea typeface="Arial"/>
                <a:cs typeface="Arial"/>
                <a:sym typeface="Arial"/>
              </a:rPr>
              <a:t>نوٹ: بعض بچوں کو خصوصی توجہ کی ضرورت ہو سکتی ہے۔ اگر آپ محسوس کرتے ہیں کے ایک بچہ باقی بچوں سے الگ ہے اور اس کے رویے میں تیزی سے تبدیلی آتی ہے یا اس کا برتاو انتہائی جارحانہ ہے تو ایسے بچوں کو خصوصی مشاورتی سیشن کے ذریعے دیکھ بال کی جاسکتی ہے۔</a:t>
            </a:r>
            <a:endParaRPr/>
          </a:p>
          <a:p>
            <a:pPr indent="0" lvl="0" marL="0" marR="0" rtl="0" algn="r">
              <a:spcBef>
                <a:spcPts val="1000"/>
              </a:spcBef>
              <a:spcAft>
                <a:spcPts val="0"/>
              </a:spcAft>
              <a:buClr>
                <a:srgbClr val="86D1D8"/>
              </a:buClr>
              <a:buSzPct val="79999"/>
              <a:buFont typeface="Noto Sans Symbols"/>
              <a:buNone/>
            </a:pPr>
            <a:r>
              <a:t/>
            </a:r>
            <a:endParaRPr b="0" i="0" sz="1050" cap="none">
              <a:solidFill>
                <a:srgbClr val="86D1D8"/>
              </a:solidFill>
              <a:latin typeface="Arial"/>
              <a:ea typeface="Arial"/>
              <a:cs typeface="Arial"/>
              <a:sym typeface="Arial"/>
            </a:endParaRPr>
          </a:p>
          <a:p>
            <a:pPr indent="0" lvl="0" marL="0" marR="0" rtl="0" algn="r">
              <a:spcBef>
                <a:spcPts val="1000"/>
              </a:spcBef>
              <a:spcAft>
                <a:spcPts val="0"/>
              </a:spcAft>
              <a:buClr>
                <a:srgbClr val="86D1D8"/>
              </a:buClr>
              <a:buSzPct val="80000"/>
              <a:buFont typeface="Noto Sans Symbols"/>
              <a:buNone/>
            </a:pPr>
            <a:r>
              <a:t/>
            </a:r>
            <a:endParaRPr b="0" i="0" sz="1100" cap="none">
              <a:solidFill>
                <a:srgbClr val="86D1D8"/>
              </a:solidFill>
              <a:latin typeface="Arial"/>
              <a:ea typeface="Arial"/>
              <a:cs typeface="Arial"/>
              <a:sym typeface="Arial"/>
            </a:endParaRPr>
          </a:p>
        </p:txBody>
      </p:sp>
      <p:sp>
        <p:nvSpPr>
          <p:cNvPr id="362" name="Google Shape;362;p26"/>
          <p:cNvSpPr/>
          <p:nvPr/>
        </p:nvSpPr>
        <p:spPr>
          <a:xfrm>
            <a:off x="1154955" y="1440612"/>
            <a:ext cx="10206034" cy="4615131"/>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transition spd="slow" p14:dur="1500">
    <p:split orient="vert"/>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27"/>
          <p:cNvSpPr txBox="1"/>
          <p:nvPr>
            <p:ph type="ctrTitle"/>
          </p:nvPr>
        </p:nvSpPr>
        <p:spPr>
          <a:xfrm>
            <a:off x="2661720" y="268858"/>
            <a:ext cx="7577580" cy="1072383"/>
          </a:xfrm>
          <a:prstGeom prst="rect">
            <a:avLst/>
          </a:prstGeom>
          <a:noFill/>
          <a:ln>
            <a:noFill/>
          </a:ln>
        </p:spPr>
        <p:txBody>
          <a:bodyPr anchorCtr="0" anchor="b" bIns="45700" lIns="91425" spcFirstLastPara="1" rIns="91425" wrap="square" tIns="45700">
            <a:normAutofit fontScale="90000"/>
          </a:bodyPr>
          <a:lstStyle/>
          <a:p>
            <a:pPr indent="0" lvl="0" marL="0" rtl="1" algn="r">
              <a:spcBef>
                <a:spcPts val="0"/>
              </a:spcBef>
              <a:spcAft>
                <a:spcPts val="0"/>
              </a:spcAft>
              <a:buClr>
                <a:srgbClr val="262626"/>
              </a:buClr>
              <a:buSzPct val="100000"/>
              <a:buFont typeface="Arial"/>
              <a:buNone/>
            </a:pPr>
            <a:r>
              <a:rPr lang="en-US">
                <a:latin typeface="Arial"/>
                <a:ea typeface="Arial"/>
                <a:cs typeface="Arial"/>
                <a:sym typeface="Arial"/>
              </a:rPr>
              <a:t>سہولت کار کا کردار Role of Facilitator</a:t>
            </a:r>
            <a:endParaRPr/>
          </a:p>
        </p:txBody>
      </p:sp>
      <p:sp>
        <p:nvSpPr>
          <p:cNvPr id="368" name="Google Shape;368;p27"/>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p:txBody>
      </p:sp>
      <p:sp>
        <p:nvSpPr>
          <p:cNvPr id="369" name="Google Shape;369;p27"/>
          <p:cNvSpPr txBox="1"/>
          <p:nvPr/>
        </p:nvSpPr>
        <p:spPr>
          <a:xfrm>
            <a:off x="379562" y="1647477"/>
            <a:ext cx="11326483" cy="4195481"/>
          </a:xfrm>
          <a:prstGeom prst="rect">
            <a:avLst/>
          </a:prstGeom>
          <a:noFill/>
          <a:ln>
            <a:noFill/>
          </a:ln>
        </p:spPr>
        <p:txBody>
          <a:bodyPr anchorCtr="0" anchor="t" bIns="45700" lIns="91425" spcFirstLastPara="1" rIns="91425" wrap="square" tIns="45700">
            <a:normAutofit/>
          </a:bodyPr>
          <a:lstStyle/>
          <a:p>
            <a:pPr indent="0" lvl="0" marL="0" marR="0" rtl="0" algn="r">
              <a:spcBef>
                <a:spcPts val="0"/>
              </a:spcBef>
              <a:spcAft>
                <a:spcPts val="0"/>
              </a:spcAft>
              <a:buClr>
                <a:srgbClr val="86D1D8"/>
              </a:buClr>
              <a:buSzPts val="2240"/>
              <a:buFont typeface="Noto Sans Symbols"/>
              <a:buNone/>
            </a:pPr>
            <a:r>
              <a:rPr b="0" i="0" lang="en-US" sz="2800" cap="none">
                <a:solidFill>
                  <a:schemeClr val="dk1"/>
                </a:solidFill>
                <a:latin typeface="Arial"/>
                <a:ea typeface="Arial"/>
                <a:cs typeface="Arial"/>
                <a:sym typeface="Arial"/>
              </a:rPr>
              <a:t>۱- سہولت کار کا کام بچوں کی نفسیات کو سمجھنا اور صبر سے کام لینا ہے، کیونکہ ہنگامی صورت حال کی وجہ سے ہر بچے کا رد عمل مختلف ہوتا ہے اور بعض بچوں کا ردِعمل ان کے اختیار میں نہیں ہوتا۔ </a:t>
            </a:r>
            <a:endParaRPr/>
          </a:p>
          <a:p>
            <a:pPr indent="0" lvl="0" marL="0" marR="0" rtl="0" algn="r">
              <a:spcBef>
                <a:spcPts val="1000"/>
              </a:spcBef>
              <a:spcAft>
                <a:spcPts val="0"/>
              </a:spcAft>
              <a:buClr>
                <a:srgbClr val="86D1D8"/>
              </a:buClr>
              <a:buSzPts val="2240"/>
              <a:buFont typeface="Noto Sans Symbols"/>
              <a:buNone/>
            </a:pPr>
            <a:r>
              <a:rPr b="0" i="0" lang="en-US" sz="2800" cap="none">
                <a:solidFill>
                  <a:schemeClr val="dk1"/>
                </a:solidFill>
                <a:latin typeface="Arial"/>
                <a:ea typeface="Arial"/>
                <a:cs typeface="Arial"/>
                <a:sym typeface="Arial"/>
              </a:rPr>
              <a:t>۲- سہولت کار بچوں کو یاد دلانےمیں مدد کرتا ہے کہ ایک تکلیف دہ واقعہ کے بعد ان کا یہ ردِعمل معمول کے مطابق ہو جائے۔</a:t>
            </a:r>
            <a:endParaRPr/>
          </a:p>
          <a:p>
            <a:pPr indent="0" lvl="0" marL="0" marR="0" rtl="0" algn="r">
              <a:spcBef>
                <a:spcPts val="1000"/>
              </a:spcBef>
              <a:spcAft>
                <a:spcPts val="0"/>
              </a:spcAft>
              <a:buClr>
                <a:srgbClr val="86D1D8"/>
              </a:buClr>
              <a:buSzPts val="2240"/>
              <a:buFont typeface="Noto Sans Symbols"/>
              <a:buNone/>
            </a:pPr>
            <a:r>
              <a:rPr b="0" i="0" lang="en-US" sz="2800" cap="none">
                <a:solidFill>
                  <a:schemeClr val="dk1"/>
                </a:solidFill>
                <a:latin typeface="Arial"/>
                <a:ea typeface="Arial"/>
                <a:cs typeface="Arial"/>
                <a:sym typeface="Arial"/>
              </a:rPr>
              <a:t>۳- سہولت کار کا کام اس بات کو یقینی بنانا ہے کہ نفسیاتی و سماجی سرگرمیاں مقامی ثقافت اور صنفی حساسیت کے مطابق ہوں، اور سب کاان پر متفق ہونا لازم ہو۔</a:t>
            </a:r>
            <a:endParaRPr/>
          </a:p>
          <a:p>
            <a:pPr indent="0" lvl="0" marL="0" marR="0" rtl="0" algn="r">
              <a:spcBef>
                <a:spcPts val="1000"/>
              </a:spcBef>
              <a:spcAft>
                <a:spcPts val="0"/>
              </a:spcAft>
              <a:buClr>
                <a:srgbClr val="86D1D8"/>
              </a:buClr>
              <a:buSzPts val="2240"/>
              <a:buFont typeface="Noto Sans Symbols"/>
              <a:buNone/>
            </a:pPr>
            <a:r>
              <a:rPr b="0" i="0" lang="en-US" sz="2800" cap="none">
                <a:solidFill>
                  <a:schemeClr val="dk1"/>
                </a:solidFill>
                <a:latin typeface="Arial"/>
                <a:ea typeface="Arial"/>
                <a:cs typeface="Arial"/>
                <a:sym typeface="Arial"/>
              </a:rPr>
              <a:t>۴- ان سرگرمیوں کو اپنے سیاق و سباق اور ثقافت کے مطابق ڈھالنا ہے۔ </a:t>
            </a:r>
            <a:endParaRPr/>
          </a:p>
          <a:p>
            <a:pPr indent="0" lvl="0" marL="0" marR="0" rtl="0" algn="r">
              <a:spcBef>
                <a:spcPts val="1000"/>
              </a:spcBef>
              <a:spcAft>
                <a:spcPts val="0"/>
              </a:spcAft>
              <a:buClr>
                <a:srgbClr val="86D1D8"/>
              </a:buClr>
              <a:buSzPts val="840"/>
              <a:buFont typeface="Noto Sans Symbols"/>
              <a:buNone/>
            </a:pPr>
            <a:r>
              <a:t/>
            </a:r>
            <a:endParaRPr b="0" i="0" sz="1050" cap="none">
              <a:solidFill>
                <a:schemeClr val="dk1"/>
              </a:solidFill>
              <a:latin typeface="Arial"/>
              <a:ea typeface="Arial"/>
              <a:cs typeface="Arial"/>
              <a:sym typeface="Arial"/>
            </a:endParaRPr>
          </a:p>
          <a:p>
            <a:pPr indent="0" lvl="0" marL="0" marR="0" rtl="0" algn="r">
              <a:spcBef>
                <a:spcPts val="1000"/>
              </a:spcBef>
              <a:spcAft>
                <a:spcPts val="0"/>
              </a:spcAft>
              <a:buClr>
                <a:srgbClr val="86D1D8"/>
              </a:buClr>
              <a:buSzPts val="880"/>
              <a:buFont typeface="Noto Sans Symbols"/>
              <a:buNone/>
            </a:pPr>
            <a:r>
              <a:t/>
            </a:r>
            <a:endParaRPr b="0" i="0" sz="1100" cap="none">
              <a:solidFill>
                <a:schemeClr val="dk1"/>
              </a:solidFill>
              <a:latin typeface="Arial"/>
              <a:ea typeface="Arial"/>
              <a:cs typeface="Arial"/>
              <a:sym typeface="Arial"/>
            </a:endParaRPr>
          </a:p>
        </p:txBody>
      </p:sp>
      <p:sp>
        <p:nvSpPr>
          <p:cNvPr id="370" name="Google Shape;370;p27"/>
          <p:cNvSpPr/>
          <p:nvPr/>
        </p:nvSpPr>
        <p:spPr>
          <a:xfrm>
            <a:off x="258792" y="1443320"/>
            <a:ext cx="11611155" cy="3421978"/>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1" name="Google Shape;371;p27"/>
          <p:cNvSpPr/>
          <p:nvPr/>
        </p:nvSpPr>
        <p:spPr>
          <a:xfrm>
            <a:off x="146749" y="4465188"/>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15</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28"/>
          <p:cNvSpPr txBox="1"/>
          <p:nvPr>
            <p:ph type="ctrTitle"/>
          </p:nvPr>
        </p:nvSpPr>
        <p:spPr>
          <a:xfrm>
            <a:off x="4532751" y="211434"/>
            <a:ext cx="4305566" cy="1181818"/>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rgbClr val="262626"/>
              </a:buClr>
              <a:buSzPct val="100000"/>
              <a:buFont typeface="Arial"/>
              <a:buNone/>
            </a:pPr>
            <a:r>
              <a:rPr lang="en-US">
                <a:latin typeface="Arial"/>
                <a:ea typeface="Arial"/>
                <a:cs typeface="Arial"/>
                <a:sym typeface="Arial"/>
              </a:rPr>
              <a:t>حصہ دوم کا مقصد</a:t>
            </a:r>
            <a:endParaRPr>
              <a:latin typeface="Arial"/>
              <a:ea typeface="Arial"/>
              <a:cs typeface="Arial"/>
              <a:sym typeface="Arial"/>
            </a:endParaRPr>
          </a:p>
        </p:txBody>
      </p:sp>
      <p:sp>
        <p:nvSpPr>
          <p:cNvPr id="377" name="Google Shape;377;p28"/>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t/>
            </a:r>
            <a:endParaRPr/>
          </a:p>
        </p:txBody>
      </p:sp>
      <p:sp>
        <p:nvSpPr>
          <p:cNvPr id="378" name="Google Shape;378;p28"/>
          <p:cNvSpPr txBox="1"/>
          <p:nvPr/>
        </p:nvSpPr>
        <p:spPr>
          <a:xfrm>
            <a:off x="732278" y="2268580"/>
            <a:ext cx="10447556" cy="4195481"/>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rgbClr val="86D1D8"/>
              </a:buClr>
              <a:buSzPts val="3520"/>
              <a:buFont typeface="Noto Sans Symbols"/>
              <a:buNone/>
            </a:pPr>
            <a:r>
              <a:rPr b="0" i="0" lang="en-US" sz="4400" cap="none">
                <a:solidFill>
                  <a:schemeClr val="dk1"/>
                </a:solidFill>
                <a:latin typeface="Arial"/>
                <a:ea typeface="Arial"/>
                <a:cs typeface="Arial"/>
                <a:sym typeface="Arial"/>
              </a:rPr>
              <a:t>ذہنی  و سماجی سرگرمیوں کے سادہ طرزِ عمل کے بارے میں رہنمائی فراہم کرتا ہے، جو کہ طلباء کے لیے فائدہ مند ہوں۔</a:t>
            </a:r>
            <a:endParaRPr/>
          </a:p>
          <a:p>
            <a:pPr indent="0" lvl="0" marL="0" marR="0" rtl="0" algn="r">
              <a:spcBef>
                <a:spcPts val="1000"/>
              </a:spcBef>
              <a:spcAft>
                <a:spcPts val="0"/>
              </a:spcAft>
              <a:buClr>
                <a:srgbClr val="86D1D8"/>
              </a:buClr>
              <a:buSzPts val="2240"/>
              <a:buFont typeface="Noto Sans Symbols"/>
              <a:buNone/>
            </a:pPr>
            <a:r>
              <a:t/>
            </a:r>
            <a:endParaRPr b="0" i="0" sz="2800" cap="none">
              <a:solidFill>
                <a:schemeClr val="dk1"/>
              </a:solidFill>
              <a:latin typeface="Arial"/>
              <a:ea typeface="Arial"/>
              <a:cs typeface="Arial"/>
              <a:sym typeface="Arial"/>
            </a:endParaRPr>
          </a:p>
          <a:p>
            <a:pPr indent="0" lvl="0" marL="0" marR="0" rtl="0" algn="r">
              <a:spcBef>
                <a:spcPts val="1000"/>
              </a:spcBef>
              <a:spcAft>
                <a:spcPts val="0"/>
              </a:spcAft>
              <a:buClr>
                <a:srgbClr val="86D1D8"/>
              </a:buClr>
              <a:buSzPts val="840"/>
              <a:buFont typeface="Noto Sans Symbols"/>
              <a:buNone/>
            </a:pPr>
            <a:r>
              <a:t/>
            </a:r>
            <a:endParaRPr b="0" i="0" sz="1050" cap="none">
              <a:solidFill>
                <a:schemeClr val="dk1"/>
              </a:solidFill>
              <a:latin typeface="Arial"/>
              <a:ea typeface="Arial"/>
              <a:cs typeface="Arial"/>
              <a:sym typeface="Arial"/>
            </a:endParaRPr>
          </a:p>
          <a:p>
            <a:pPr indent="0" lvl="0" marL="0" marR="0" rtl="0" algn="r">
              <a:spcBef>
                <a:spcPts val="1000"/>
              </a:spcBef>
              <a:spcAft>
                <a:spcPts val="0"/>
              </a:spcAft>
              <a:buClr>
                <a:srgbClr val="86D1D8"/>
              </a:buClr>
              <a:buSzPts val="880"/>
              <a:buFont typeface="Noto Sans Symbols"/>
              <a:buNone/>
            </a:pPr>
            <a:r>
              <a:t/>
            </a:r>
            <a:endParaRPr b="0" i="0" sz="1100" cap="none">
              <a:solidFill>
                <a:schemeClr val="dk1"/>
              </a:solidFill>
              <a:latin typeface="Arial"/>
              <a:ea typeface="Arial"/>
              <a:cs typeface="Arial"/>
              <a:sym typeface="Arial"/>
            </a:endParaRPr>
          </a:p>
        </p:txBody>
      </p:sp>
      <p:sp>
        <p:nvSpPr>
          <p:cNvPr id="379" name="Google Shape;379;p28"/>
          <p:cNvSpPr/>
          <p:nvPr/>
        </p:nvSpPr>
        <p:spPr>
          <a:xfrm>
            <a:off x="621102" y="2078967"/>
            <a:ext cx="10834777" cy="1758301"/>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0" name="Google Shape;380;p28"/>
          <p:cNvSpPr/>
          <p:nvPr/>
        </p:nvSpPr>
        <p:spPr>
          <a:xfrm>
            <a:off x="122976" y="4522983"/>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17</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29"/>
          <p:cNvSpPr txBox="1"/>
          <p:nvPr>
            <p:ph type="title"/>
          </p:nvPr>
        </p:nvSpPr>
        <p:spPr>
          <a:xfrm>
            <a:off x="1371023" y="246749"/>
            <a:ext cx="10515600" cy="655807"/>
          </a:xfrm>
          <a:prstGeom prst="rect">
            <a:avLst/>
          </a:prstGeom>
          <a:noFill/>
          <a:ln>
            <a:noFill/>
          </a:ln>
        </p:spPr>
        <p:txBody>
          <a:bodyPr anchorCtr="0" anchor="t" bIns="45700" lIns="91425" spcFirstLastPara="1" rIns="91425" wrap="square" tIns="45700">
            <a:noAutofit/>
          </a:bodyPr>
          <a:lstStyle/>
          <a:p>
            <a:pPr indent="0" lvl="0" marL="0" rtl="1" algn="ctr">
              <a:spcBef>
                <a:spcPts val="0"/>
              </a:spcBef>
              <a:spcAft>
                <a:spcPts val="0"/>
              </a:spcAft>
              <a:buClr>
                <a:srgbClr val="262626"/>
              </a:buClr>
              <a:buSzPts val="4400"/>
              <a:buFont typeface="Arial"/>
              <a:buNone/>
            </a:pPr>
            <a:r>
              <a:rPr b="1" lang="en-US" sz="4400">
                <a:latin typeface="Arial"/>
                <a:ea typeface="Arial"/>
                <a:cs typeface="Arial"/>
                <a:sym typeface="Arial"/>
              </a:rPr>
              <a:t>حصہ دوم: ذہنی و سماجی  سرگرمیاں  Psychosocial Activities </a:t>
            </a:r>
            <a:endParaRPr/>
          </a:p>
        </p:txBody>
      </p:sp>
      <p:sp>
        <p:nvSpPr>
          <p:cNvPr id="386" name="Google Shape;386;p29"/>
          <p:cNvSpPr txBox="1"/>
          <p:nvPr>
            <p:ph idx="1" type="body"/>
          </p:nvPr>
        </p:nvSpPr>
        <p:spPr>
          <a:xfrm>
            <a:off x="7020201" y="1592955"/>
            <a:ext cx="4766358" cy="5049384"/>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2400"/>
              <a:buNone/>
            </a:pPr>
            <a:r>
              <a:rPr lang="en-US" sz="2400">
                <a:latin typeface="Arial"/>
                <a:ea typeface="Arial"/>
                <a:cs typeface="Arial"/>
                <a:sym typeface="Arial"/>
              </a:rPr>
              <a:t>فن اور دستکاری  کے ذریعے  (آرٹ اینڈ کرافٹ  اے اینڈ سی)ذہنی و سماجی سرگرمیاں۔</a:t>
            </a:r>
            <a:endParaRPr sz="2400">
              <a:latin typeface="Arial"/>
              <a:ea typeface="Arial"/>
              <a:cs typeface="Arial"/>
              <a:sym typeface="Arial"/>
            </a:endParaRPr>
          </a:p>
          <a:p>
            <a:pPr indent="0" lvl="0" marL="0" rtl="1" algn="r">
              <a:spcBef>
                <a:spcPts val="1000"/>
              </a:spcBef>
              <a:spcAft>
                <a:spcPts val="0"/>
              </a:spcAft>
              <a:buSzPts val="2400"/>
              <a:buNone/>
            </a:pPr>
            <a:r>
              <a:rPr lang="en-US" sz="2400">
                <a:latin typeface="Arial"/>
                <a:ea typeface="Arial"/>
                <a:cs typeface="Arial"/>
                <a:sym typeface="Arial"/>
              </a:rPr>
              <a:t>آرٹ اور کرافٹ (A&amp;C) نفسیاتی سرگرمیاں۔</a:t>
            </a:r>
            <a:endParaRPr sz="2400">
              <a:latin typeface="Arial"/>
              <a:ea typeface="Arial"/>
              <a:cs typeface="Arial"/>
              <a:sym typeface="Arial"/>
            </a:endParaRPr>
          </a:p>
          <a:p>
            <a:pPr indent="0" lvl="0" marL="0" rtl="1" algn="r">
              <a:spcBef>
                <a:spcPts val="1000"/>
              </a:spcBef>
              <a:spcAft>
                <a:spcPts val="0"/>
              </a:spcAft>
              <a:buSzPts val="2400"/>
              <a:buNone/>
            </a:pPr>
            <a:r>
              <a:rPr lang="en-US" sz="2400">
                <a:latin typeface="Arial"/>
                <a:ea typeface="Arial"/>
                <a:cs typeface="Arial"/>
                <a:sym typeface="Arial"/>
              </a:rPr>
              <a:t>روزمرہ زندگی كی مثالوں سے تفصیل بیان كرنا</a:t>
            </a:r>
            <a:endParaRPr/>
          </a:p>
          <a:p>
            <a:pPr indent="0" lvl="0" marL="0" rtl="1" algn="r">
              <a:spcBef>
                <a:spcPts val="1000"/>
              </a:spcBef>
              <a:spcAft>
                <a:spcPts val="0"/>
              </a:spcAft>
              <a:buSzPts val="2400"/>
              <a:buNone/>
            </a:pPr>
            <a:r>
              <a:rPr lang="en-US" sz="2400">
                <a:latin typeface="Arial"/>
                <a:ea typeface="Arial"/>
                <a:cs typeface="Arial"/>
                <a:sym typeface="Arial"/>
              </a:rPr>
              <a:t>A&amp;C نفسیاتی سماجی سرگرمی ایک: ہمارے ہاتھوں کا حلقہ۔ </a:t>
            </a:r>
            <a:endParaRPr sz="2400">
              <a:latin typeface="Arial"/>
              <a:ea typeface="Arial"/>
              <a:cs typeface="Arial"/>
              <a:sym typeface="Arial"/>
            </a:endParaRPr>
          </a:p>
        </p:txBody>
      </p:sp>
      <p:sp>
        <p:nvSpPr>
          <p:cNvPr id="387" name="Google Shape;387;p29"/>
          <p:cNvSpPr/>
          <p:nvPr/>
        </p:nvSpPr>
        <p:spPr>
          <a:xfrm>
            <a:off x="619583" y="1592955"/>
            <a:ext cx="6096000" cy="1031051"/>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None/>
            </a:pPr>
            <a:r>
              <a:rPr lang="en-US" sz="2400">
                <a:solidFill>
                  <a:srgbClr val="FFFFFF"/>
                </a:solidFill>
                <a:latin typeface="Arial"/>
                <a:ea typeface="Arial"/>
                <a:cs typeface="Arial"/>
                <a:sym typeface="Arial"/>
              </a:rPr>
              <a:t>پہلی سرگرمی:</a:t>
            </a:r>
            <a:endParaRPr sz="2400">
              <a:solidFill>
                <a:srgbClr val="FFFFFF"/>
              </a:solidFill>
              <a:latin typeface="Arial"/>
              <a:ea typeface="Arial"/>
              <a:cs typeface="Arial"/>
              <a:sym typeface="Arial"/>
            </a:endParaRPr>
          </a:p>
          <a:p>
            <a:pPr indent="0" lvl="0" marL="0" marR="0" rtl="1" algn="just">
              <a:lnSpc>
                <a:spcPct val="100000"/>
              </a:lnSpc>
              <a:spcBef>
                <a:spcPts val="0"/>
              </a:spcBef>
              <a:spcAft>
                <a:spcPts val="0"/>
              </a:spcAft>
              <a:buNone/>
            </a:pPr>
            <a:r>
              <a:rPr lang="en-US" sz="2400">
                <a:solidFill>
                  <a:srgbClr val="FFFFFF"/>
                </a:solidFill>
                <a:latin typeface="Arial"/>
                <a:ea typeface="Arial"/>
                <a:cs typeface="Arial"/>
                <a:sym typeface="Arial"/>
              </a:rPr>
              <a:t>آرٹ اینڈ کرافٹ (اے اینڈ سی) نفسیاتی سرگرمیاں۔ </a:t>
            </a:r>
            <a:endParaRPr sz="2400">
              <a:solidFill>
                <a:srgbClr val="FFFFFF"/>
              </a:solidFill>
              <a:latin typeface="Arial"/>
              <a:ea typeface="Arial"/>
              <a:cs typeface="Arial"/>
              <a:sym typeface="Arial"/>
            </a:endParaRPr>
          </a:p>
          <a:p>
            <a:pPr indent="0" lvl="0" marL="0" marR="0" rtl="1" algn="just">
              <a:lnSpc>
                <a:spcPct val="100000"/>
              </a:lnSpc>
              <a:spcBef>
                <a:spcPts val="0"/>
              </a:spcBef>
              <a:spcAft>
                <a:spcPts val="0"/>
              </a:spcAft>
              <a:buNone/>
            </a:pPr>
            <a:r>
              <a:rPr lang="en-US" sz="2400">
                <a:solidFill>
                  <a:srgbClr val="FFFFFF"/>
                </a:solidFill>
                <a:latin typeface="Arial"/>
                <a:ea typeface="Arial"/>
                <a:cs typeface="Arial"/>
                <a:sym typeface="Arial"/>
              </a:rPr>
              <a:t>نفسیاتی سرگرمیاں  (اے اینڈ سی) آرٹ اور كرافٹ۔ </a:t>
            </a:r>
            <a:endParaRPr sz="2400">
              <a:solidFill>
                <a:srgbClr val="FFFFFF"/>
              </a:solidFill>
              <a:latin typeface="Arial"/>
              <a:ea typeface="Arial"/>
              <a:cs typeface="Arial"/>
              <a:sym typeface="Arial"/>
            </a:endParaRPr>
          </a:p>
        </p:txBody>
      </p:sp>
      <p:graphicFrame>
        <p:nvGraphicFramePr>
          <p:cNvPr id="388" name="Google Shape;388;p29"/>
          <p:cNvGraphicFramePr/>
          <p:nvPr/>
        </p:nvGraphicFramePr>
        <p:xfrm>
          <a:off x="537043" y="2861646"/>
          <a:ext cx="3000000" cy="3000000"/>
        </p:xfrm>
        <a:graphic>
          <a:graphicData uri="http://schemas.openxmlformats.org/drawingml/2006/table">
            <a:tbl>
              <a:tblPr bandRow="1" firstCol="1" firstRow="1">
                <a:noFill/>
                <a:tableStyleId>{F01CF02C-7FC2-40D2-B42A-7E2B260414E5}</a:tableStyleId>
              </a:tblPr>
              <a:tblGrid>
                <a:gridCol w="1207725"/>
                <a:gridCol w="2402275"/>
                <a:gridCol w="2546700"/>
              </a:tblGrid>
              <a:tr h="321450">
                <a:tc>
                  <a:txBody>
                    <a:bodyPr/>
                    <a:lstStyle/>
                    <a:p>
                      <a:pPr indent="0" lvl="0" marL="0" marR="0" rtl="1" algn="ctr">
                        <a:lnSpc>
                          <a:spcPct val="133333"/>
                        </a:lnSpc>
                        <a:spcBef>
                          <a:spcPts val="0"/>
                        </a:spcBef>
                        <a:spcAft>
                          <a:spcPts val="0"/>
                        </a:spcAft>
                        <a:buNone/>
                      </a:pPr>
                      <a:r>
                        <a:rPr lang="en-US" sz="1800">
                          <a:latin typeface="Arial"/>
                          <a:ea typeface="Arial"/>
                          <a:cs typeface="Arial"/>
                          <a:sym typeface="Arial"/>
                        </a:rPr>
                        <a:t>نمبر شمارہ</a:t>
                      </a:r>
                      <a:endParaRPr sz="1200">
                        <a:latin typeface="Arial"/>
                        <a:ea typeface="Arial"/>
                        <a:cs typeface="Arial"/>
                        <a:sym typeface="Arial"/>
                      </a:endParaRPr>
                    </a:p>
                  </a:txBody>
                  <a:tcPr marT="0" marB="0" marR="68575" marL="68575"/>
                </a:tc>
                <a:tc>
                  <a:txBody>
                    <a:bodyPr/>
                    <a:lstStyle/>
                    <a:p>
                      <a:pPr indent="0" lvl="0" marL="0" marR="0" rtl="1" algn="just">
                        <a:lnSpc>
                          <a:spcPct val="120000"/>
                        </a:lnSpc>
                        <a:spcBef>
                          <a:spcPts val="0"/>
                        </a:spcBef>
                        <a:spcAft>
                          <a:spcPts val="0"/>
                        </a:spcAft>
                        <a:buNone/>
                      </a:pPr>
                      <a:r>
                        <a:rPr lang="en-US" sz="2000">
                          <a:latin typeface="Arial"/>
                          <a:ea typeface="Arial"/>
                          <a:cs typeface="Arial"/>
                          <a:sym typeface="Arial"/>
                        </a:rPr>
                        <a:t>سرگرمیاں</a:t>
                      </a:r>
                      <a:endParaRPr sz="2000">
                        <a:latin typeface="Arial"/>
                        <a:ea typeface="Arial"/>
                        <a:cs typeface="Arial"/>
                        <a:sym typeface="Arial"/>
                      </a:endParaRPr>
                    </a:p>
                  </a:txBody>
                  <a:tcPr marT="0" marB="0" marR="68575" marL="68575"/>
                </a:tc>
                <a:tc>
                  <a:txBody>
                    <a:bodyPr/>
                    <a:lstStyle/>
                    <a:p>
                      <a:pPr indent="0" lvl="0" marL="0" marR="0" rtl="1" algn="just">
                        <a:lnSpc>
                          <a:spcPct val="120000"/>
                        </a:lnSpc>
                        <a:spcBef>
                          <a:spcPts val="0"/>
                        </a:spcBef>
                        <a:spcAft>
                          <a:spcPts val="0"/>
                        </a:spcAft>
                        <a:buNone/>
                      </a:pPr>
                      <a:r>
                        <a:rPr lang="en-US" sz="2000">
                          <a:latin typeface="Arial"/>
                          <a:ea typeface="Arial"/>
                          <a:cs typeface="Arial"/>
                          <a:sym typeface="Arial"/>
                        </a:rPr>
                        <a:t>عمر کے گروپس</a:t>
                      </a:r>
                      <a:endParaRPr sz="2000">
                        <a:latin typeface="Arial"/>
                        <a:ea typeface="Arial"/>
                        <a:cs typeface="Arial"/>
                        <a:sym typeface="Arial"/>
                      </a:endParaRPr>
                    </a:p>
                  </a:txBody>
                  <a:tcPr marT="0" marB="0" marR="68575" marL="68575"/>
                </a:tc>
              </a:tr>
              <a:tr h="568825">
                <a:tc>
                  <a:txBody>
                    <a:bodyPr/>
                    <a:lstStyle/>
                    <a:p>
                      <a:pPr indent="0" lvl="0" marL="0" marR="0" rtl="1" algn="ctr">
                        <a:lnSpc>
                          <a:spcPct val="133333"/>
                        </a:lnSpc>
                        <a:spcBef>
                          <a:spcPts val="0"/>
                        </a:spcBef>
                        <a:spcAft>
                          <a:spcPts val="0"/>
                        </a:spcAft>
                        <a:buNone/>
                      </a:pPr>
                      <a:r>
                        <a:rPr lang="en-US" sz="1800">
                          <a:latin typeface="Arial"/>
                          <a:ea typeface="Arial"/>
                          <a:cs typeface="Arial"/>
                          <a:sym typeface="Arial"/>
                        </a:rPr>
                        <a:t>1</a:t>
                      </a:r>
                      <a:endParaRPr sz="1200">
                        <a:latin typeface="Arial"/>
                        <a:ea typeface="Arial"/>
                        <a:cs typeface="Arial"/>
                        <a:sym typeface="Arial"/>
                      </a:endParaRPr>
                    </a:p>
                  </a:txBody>
                  <a:tcPr marT="0" marB="0" marR="68575" marL="68575"/>
                </a:tc>
                <a:tc>
                  <a:txBody>
                    <a:bodyPr/>
                    <a:lstStyle/>
                    <a:p>
                      <a:pPr indent="0" lvl="0" marL="0" marR="0" rtl="1" algn="just">
                        <a:lnSpc>
                          <a:spcPct val="120000"/>
                        </a:lnSpc>
                        <a:spcBef>
                          <a:spcPts val="0"/>
                        </a:spcBef>
                        <a:spcAft>
                          <a:spcPts val="0"/>
                        </a:spcAft>
                        <a:buNone/>
                      </a:pPr>
                      <a:r>
                        <a:rPr lang="en-US" sz="2000">
                          <a:latin typeface="Arial"/>
                          <a:ea typeface="Arial"/>
                          <a:cs typeface="Arial"/>
                          <a:sym typeface="Arial"/>
                        </a:rPr>
                        <a:t> ہمارے ہاتھ کا حلقہ</a:t>
                      </a:r>
                      <a:endParaRPr sz="2000">
                        <a:latin typeface="Arial"/>
                        <a:ea typeface="Arial"/>
                        <a:cs typeface="Arial"/>
                        <a:sym typeface="Arial"/>
                      </a:endParaRPr>
                    </a:p>
                  </a:txBody>
                  <a:tcPr marT="0" marB="0" marR="68575" marL="68575"/>
                </a:tc>
                <a:tc>
                  <a:txBody>
                    <a:bodyPr/>
                    <a:lstStyle/>
                    <a:p>
                      <a:pPr indent="0" lvl="0" marL="0" marR="0" rtl="1" algn="just">
                        <a:lnSpc>
                          <a:spcPct val="120000"/>
                        </a:lnSpc>
                        <a:spcBef>
                          <a:spcPts val="0"/>
                        </a:spcBef>
                        <a:spcAft>
                          <a:spcPts val="0"/>
                        </a:spcAft>
                        <a:buNone/>
                      </a:pPr>
                      <a:r>
                        <a:rPr lang="en-US" sz="2000">
                          <a:latin typeface="Arial"/>
                          <a:ea typeface="Arial"/>
                          <a:cs typeface="Arial"/>
                          <a:sym typeface="Arial"/>
                        </a:rPr>
                        <a:t> 7 - 14 سال اور 15 - 18 سال</a:t>
                      </a:r>
                      <a:endParaRPr sz="2000">
                        <a:latin typeface="Arial"/>
                        <a:ea typeface="Arial"/>
                        <a:cs typeface="Arial"/>
                        <a:sym typeface="Arial"/>
                      </a:endParaRPr>
                    </a:p>
                  </a:txBody>
                  <a:tcPr marT="0" marB="0" marR="68575" marL="68575"/>
                </a:tc>
              </a:tr>
              <a:tr h="568825">
                <a:tc>
                  <a:txBody>
                    <a:bodyPr/>
                    <a:lstStyle/>
                    <a:p>
                      <a:pPr indent="0" lvl="0" marL="0" marR="0" rtl="1" algn="ctr">
                        <a:lnSpc>
                          <a:spcPct val="133333"/>
                        </a:lnSpc>
                        <a:spcBef>
                          <a:spcPts val="0"/>
                        </a:spcBef>
                        <a:spcAft>
                          <a:spcPts val="0"/>
                        </a:spcAft>
                        <a:buNone/>
                      </a:pPr>
                      <a:r>
                        <a:rPr lang="en-US" sz="1800">
                          <a:latin typeface="Arial"/>
                          <a:ea typeface="Arial"/>
                          <a:cs typeface="Arial"/>
                          <a:sym typeface="Arial"/>
                        </a:rPr>
                        <a:t>2</a:t>
                      </a:r>
                      <a:endParaRPr sz="1200">
                        <a:latin typeface="Arial"/>
                        <a:ea typeface="Arial"/>
                        <a:cs typeface="Arial"/>
                        <a:sym typeface="Arial"/>
                      </a:endParaRPr>
                    </a:p>
                  </a:txBody>
                  <a:tcPr marT="0" marB="0" marR="68575" marL="68575"/>
                </a:tc>
                <a:tc>
                  <a:txBody>
                    <a:bodyPr/>
                    <a:lstStyle/>
                    <a:p>
                      <a:pPr indent="0" lvl="0" marL="0" marR="0" rtl="1" algn="just">
                        <a:lnSpc>
                          <a:spcPct val="120000"/>
                        </a:lnSpc>
                        <a:spcBef>
                          <a:spcPts val="0"/>
                        </a:spcBef>
                        <a:spcAft>
                          <a:spcPts val="0"/>
                        </a:spcAft>
                        <a:buNone/>
                      </a:pPr>
                      <a:r>
                        <a:rPr lang="en-US" sz="2000">
                          <a:latin typeface="Arial"/>
                          <a:ea typeface="Arial"/>
                          <a:cs typeface="Arial"/>
                          <a:sym typeface="Arial"/>
                        </a:rPr>
                        <a:t>آزادانہ تصویر</a:t>
                      </a:r>
                      <a:r>
                        <a:rPr lang="en-US" sz="2000">
                          <a:latin typeface="Arial"/>
                          <a:ea typeface="Arial"/>
                          <a:cs typeface="Arial"/>
                          <a:sym typeface="Arial"/>
                        </a:rPr>
                        <a:t> کشی (Free Drawing)</a:t>
                      </a:r>
                      <a:endParaRPr sz="2000">
                        <a:latin typeface="Arial"/>
                        <a:ea typeface="Arial"/>
                        <a:cs typeface="Arial"/>
                        <a:sym typeface="Arial"/>
                      </a:endParaRPr>
                    </a:p>
                  </a:txBody>
                  <a:tcPr marT="0" marB="0" marR="68575" marL="68575"/>
                </a:tc>
                <a:tc>
                  <a:txBody>
                    <a:bodyPr/>
                    <a:lstStyle/>
                    <a:p>
                      <a:pPr indent="0" lvl="0" marL="0" marR="0" rtl="1" algn="just">
                        <a:lnSpc>
                          <a:spcPct val="120000"/>
                        </a:lnSpc>
                        <a:spcBef>
                          <a:spcPts val="0"/>
                        </a:spcBef>
                        <a:spcAft>
                          <a:spcPts val="0"/>
                        </a:spcAft>
                        <a:buNone/>
                      </a:pPr>
                      <a:r>
                        <a:rPr lang="en-US" sz="2000">
                          <a:latin typeface="Arial"/>
                          <a:ea typeface="Arial"/>
                          <a:cs typeface="Arial"/>
                          <a:sym typeface="Arial"/>
                        </a:rPr>
                        <a:t> 7 - 14 سال اور 15 - 18 سال</a:t>
                      </a:r>
                      <a:endParaRPr sz="2000">
                        <a:latin typeface="Arial"/>
                        <a:ea typeface="Arial"/>
                        <a:cs typeface="Arial"/>
                        <a:sym typeface="Arial"/>
                      </a:endParaRPr>
                    </a:p>
                  </a:txBody>
                  <a:tcPr marT="0" marB="0" marR="68575" marL="68575"/>
                </a:tc>
              </a:tr>
              <a:tr h="568825">
                <a:tc>
                  <a:txBody>
                    <a:bodyPr/>
                    <a:lstStyle/>
                    <a:p>
                      <a:pPr indent="0" lvl="0" marL="0" marR="0" rtl="1" algn="ctr">
                        <a:lnSpc>
                          <a:spcPct val="133333"/>
                        </a:lnSpc>
                        <a:spcBef>
                          <a:spcPts val="0"/>
                        </a:spcBef>
                        <a:spcAft>
                          <a:spcPts val="0"/>
                        </a:spcAft>
                        <a:buNone/>
                      </a:pPr>
                      <a:r>
                        <a:rPr lang="en-US" sz="1800">
                          <a:latin typeface="Arial"/>
                          <a:ea typeface="Arial"/>
                          <a:cs typeface="Arial"/>
                          <a:sym typeface="Arial"/>
                        </a:rPr>
                        <a:t>3</a:t>
                      </a:r>
                      <a:endParaRPr sz="1200">
                        <a:latin typeface="Arial"/>
                        <a:ea typeface="Arial"/>
                        <a:cs typeface="Arial"/>
                        <a:sym typeface="Arial"/>
                      </a:endParaRPr>
                    </a:p>
                  </a:txBody>
                  <a:tcPr marT="0" marB="0" marR="68575" marL="68575"/>
                </a:tc>
                <a:tc>
                  <a:txBody>
                    <a:bodyPr/>
                    <a:lstStyle/>
                    <a:p>
                      <a:pPr indent="0" lvl="0" marL="0" marR="0" rtl="1" algn="just">
                        <a:lnSpc>
                          <a:spcPct val="120000"/>
                        </a:lnSpc>
                        <a:spcBef>
                          <a:spcPts val="0"/>
                        </a:spcBef>
                        <a:spcAft>
                          <a:spcPts val="0"/>
                        </a:spcAft>
                        <a:buNone/>
                      </a:pPr>
                      <a:r>
                        <a:rPr lang="en-US" sz="2000">
                          <a:latin typeface="Arial"/>
                          <a:ea typeface="Arial"/>
                          <a:cs typeface="Arial"/>
                          <a:sym typeface="Arial"/>
                        </a:rPr>
                        <a:t>موضوعات کے مطابق</a:t>
                      </a:r>
                      <a:r>
                        <a:rPr lang="en-US" sz="2000">
                          <a:latin typeface="Arial"/>
                          <a:ea typeface="Arial"/>
                          <a:cs typeface="Arial"/>
                          <a:sym typeface="Arial"/>
                        </a:rPr>
                        <a:t> تصویر ی خاکہ</a:t>
                      </a:r>
                      <a:endParaRPr sz="2000">
                        <a:latin typeface="Arial"/>
                        <a:ea typeface="Arial"/>
                        <a:cs typeface="Arial"/>
                        <a:sym typeface="Arial"/>
                      </a:endParaRPr>
                    </a:p>
                  </a:txBody>
                  <a:tcPr marT="0" marB="0" marR="68575" marL="68575"/>
                </a:tc>
                <a:tc>
                  <a:txBody>
                    <a:bodyPr/>
                    <a:lstStyle/>
                    <a:p>
                      <a:pPr indent="0" lvl="0" marL="0" marR="0" rtl="1" algn="just">
                        <a:lnSpc>
                          <a:spcPct val="120000"/>
                        </a:lnSpc>
                        <a:spcBef>
                          <a:spcPts val="0"/>
                        </a:spcBef>
                        <a:spcAft>
                          <a:spcPts val="0"/>
                        </a:spcAft>
                        <a:buNone/>
                      </a:pPr>
                      <a:r>
                        <a:rPr lang="en-US" sz="2000">
                          <a:latin typeface="Arial"/>
                          <a:ea typeface="Arial"/>
                          <a:cs typeface="Arial"/>
                          <a:sym typeface="Arial"/>
                        </a:rPr>
                        <a:t> 7 - 14 سال اور 15 - 18 سال</a:t>
                      </a:r>
                      <a:endParaRPr sz="2000">
                        <a:latin typeface="Arial"/>
                        <a:ea typeface="Arial"/>
                        <a:cs typeface="Arial"/>
                        <a:sym typeface="Arial"/>
                      </a:endParaRPr>
                    </a:p>
                  </a:txBody>
                  <a:tcPr marT="0" marB="0" marR="68575" marL="68575"/>
                </a:tc>
              </a:tr>
              <a:tr h="568825">
                <a:tc>
                  <a:txBody>
                    <a:bodyPr/>
                    <a:lstStyle/>
                    <a:p>
                      <a:pPr indent="0" lvl="0" marL="0" marR="0" rtl="1" algn="ctr">
                        <a:lnSpc>
                          <a:spcPct val="133333"/>
                        </a:lnSpc>
                        <a:spcBef>
                          <a:spcPts val="0"/>
                        </a:spcBef>
                        <a:spcAft>
                          <a:spcPts val="0"/>
                        </a:spcAft>
                        <a:buNone/>
                      </a:pPr>
                      <a:r>
                        <a:rPr lang="en-US" sz="1800">
                          <a:latin typeface="Arial"/>
                          <a:ea typeface="Arial"/>
                          <a:cs typeface="Arial"/>
                          <a:sym typeface="Arial"/>
                        </a:rPr>
                        <a:t>4</a:t>
                      </a:r>
                      <a:endParaRPr sz="1200">
                        <a:latin typeface="Arial"/>
                        <a:ea typeface="Arial"/>
                        <a:cs typeface="Arial"/>
                        <a:sym typeface="Arial"/>
                      </a:endParaRPr>
                    </a:p>
                  </a:txBody>
                  <a:tcPr marT="0" marB="0" marR="68575" marL="68575"/>
                </a:tc>
                <a:tc>
                  <a:txBody>
                    <a:bodyPr/>
                    <a:lstStyle/>
                    <a:p>
                      <a:pPr indent="0" lvl="0" marL="0" marR="0" rtl="1" algn="just">
                        <a:lnSpc>
                          <a:spcPct val="120000"/>
                        </a:lnSpc>
                        <a:spcBef>
                          <a:spcPts val="0"/>
                        </a:spcBef>
                        <a:spcAft>
                          <a:spcPts val="0"/>
                        </a:spcAft>
                        <a:buNone/>
                      </a:pPr>
                      <a:r>
                        <a:rPr lang="en-US" sz="2000">
                          <a:latin typeface="Arial"/>
                          <a:ea typeface="Arial"/>
                          <a:cs typeface="Arial"/>
                          <a:sym typeface="Arial"/>
                        </a:rPr>
                        <a:t>مدد کرنے</a:t>
                      </a:r>
                      <a:r>
                        <a:rPr lang="en-US" sz="2000">
                          <a:latin typeface="Arial"/>
                          <a:ea typeface="Arial"/>
                          <a:cs typeface="Arial"/>
                          <a:sym typeface="Arial"/>
                        </a:rPr>
                        <a:t> والے ہاتھ</a:t>
                      </a:r>
                      <a:endParaRPr sz="2000">
                        <a:latin typeface="Arial"/>
                        <a:ea typeface="Arial"/>
                        <a:cs typeface="Arial"/>
                        <a:sym typeface="Arial"/>
                      </a:endParaRPr>
                    </a:p>
                  </a:txBody>
                  <a:tcPr marT="0" marB="0" marR="68575" marL="68575"/>
                </a:tc>
                <a:tc>
                  <a:txBody>
                    <a:bodyPr/>
                    <a:lstStyle/>
                    <a:p>
                      <a:pPr indent="0" lvl="0" marL="0" marR="0" rtl="1" algn="just">
                        <a:lnSpc>
                          <a:spcPct val="120000"/>
                        </a:lnSpc>
                        <a:spcBef>
                          <a:spcPts val="0"/>
                        </a:spcBef>
                        <a:spcAft>
                          <a:spcPts val="0"/>
                        </a:spcAft>
                        <a:buNone/>
                      </a:pPr>
                      <a:r>
                        <a:rPr lang="en-US" sz="2000">
                          <a:latin typeface="Arial"/>
                          <a:ea typeface="Arial"/>
                          <a:cs typeface="Arial"/>
                          <a:sym typeface="Arial"/>
                        </a:rPr>
                        <a:t> 7 - 14 سال اور 15 - 18 سال</a:t>
                      </a:r>
                      <a:endParaRPr sz="2000">
                        <a:latin typeface="Arial"/>
                        <a:ea typeface="Arial"/>
                        <a:cs typeface="Arial"/>
                        <a:sym typeface="Arial"/>
                      </a:endParaRPr>
                    </a:p>
                  </a:txBody>
                  <a:tcPr marT="0" marB="0" marR="68575" marL="68575"/>
                </a:tc>
              </a:tr>
              <a:tr h="568825">
                <a:tc>
                  <a:txBody>
                    <a:bodyPr/>
                    <a:lstStyle/>
                    <a:p>
                      <a:pPr indent="0" lvl="0" marL="0" marR="0" rtl="1" algn="ctr">
                        <a:lnSpc>
                          <a:spcPct val="133333"/>
                        </a:lnSpc>
                        <a:spcBef>
                          <a:spcPts val="0"/>
                        </a:spcBef>
                        <a:spcAft>
                          <a:spcPts val="0"/>
                        </a:spcAft>
                        <a:buNone/>
                      </a:pPr>
                      <a:r>
                        <a:rPr lang="en-US" sz="1800">
                          <a:latin typeface="Arial"/>
                          <a:ea typeface="Arial"/>
                          <a:cs typeface="Arial"/>
                          <a:sym typeface="Arial"/>
                        </a:rPr>
                        <a:t>5</a:t>
                      </a:r>
                      <a:endParaRPr sz="1200">
                        <a:latin typeface="Arial"/>
                        <a:ea typeface="Arial"/>
                        <a:cs typeface="Arial"/>
                        <a:sym typeface="Arial"/>
                      </a:endParaRPr>
                    </a:p>
                  </a:txBody>
                  <a:tcPr marT="0" marB="0" marR="68575" marL="68575"/>
                </a:tc>
                <a:tc>
                  <a:txBody>
                    <a:bodyPr/>
                    <a:lstStyle/>
                    <a:p>
                      <a:pPr indent="0" lvl="0" marL="0" marR="0" rtl="1" algn="just">
                        <a:lnSpc>
                          <a:spcPct val="120000"/>
                        </a:lnSpc>
                        <a:spcBef>
                          <a:spcPts val="0"/>
                        </a:spcBef>
                        <a:spcAft>
                          <a:spcPts val="0"/>
                        </a:spcAft>
                        <a:buNone/>
                      </a:pPr>
                      <a:r>
                        <a:rPr lang="en-US" sz="2000">
                          <a:latin typeface="Arial"/>
                          <a:ea typeface="Arial"/>
                          <a:cs typeface="Arial"/>
                          <a:sym typeface="Arial"/>
                        </a:rPr>
                        <a:t>جماعت میں</a:t>
                      </a:r>
                      <a:r>
                        <a:rPr lang="en-US" sz="2000">
                          <a:latin typeface="Arial"/>
                          <a:ea typeface="Arial"/>
                          <a:cs typeface="Arial"/>
                          <a:sym typeface="Arial"/>
                        </a:rPr>
                        <a:t> شکایت باکس</a:t>
                      </a:r>
                      <a:endParaRPr sz="2000">
                        <a:latin typeface="Arial"/>
                        <a:ea typeface="Arial"/>
                        <a:cs typeface="Arial"/>
                        <a:sym typeface="Arial"/>
                      </a:endParaRPr>
                    </a:p>
                  </a:txBody>
                  <a:tcPr marT="0" marB="0" marR="68575" marL="68575"/>
                </a:tc>
                <a:tc>
                  <a:txBody>
                    <a:bodyPr/>
                    <a:lstStyle/>
                    <a:p>
                      <a:pPr indent="0" lvl="0" marL="0" marR="0" rtl="1" algn="just">
                        <a:lnSpc>
                          <a:spcPct val="120000"/>
                        </a:lnSpc>
                        <a:spcBef>
                          <a:spcPts val="0"/>
                        </a:spcBef>
                        <a:spcAft>
                          <a:spcPts val="0"/>
                        </a:spcAft>
                        <a:buNone/>
                      </a:pPr>
                      <a:r>
                        <a:rPr lang="en-US" sz="2000">
                          <a:latin typeface="Arial"/>
                          <a:ea typeface="Arial"/>
                          <a:cs typeface="Arial"/>
                          <a:sym typeface="Arial"/>
                        </a:rPr>
                        <a:t>7 - 14 سال اور 15 - 18 سال</a:t>
                      </a:r>
                      <a:endParaRPr sz="2000">
                        <a:latin typeface="Arial"/>
                        <a:ea typeface="Arial"/>
                        <a:cs typeface="Arial"/>
                        <a:sym typeface="Arial"/>
                      </a:endParaRPr>
                    </a:p>
                  </a:txBody>
                  <a:tcPr marT="0" marB="0" marR="68575" marL="68575"/>
                </a:tc>
              </a:tr>
            </a:tbl>
          </a:graphicData>
        </a:graphic>
      </p:graphicFrame>
      <p:sp>
        <p:nvSpPr>
          <p:cNvPr id="389" name="Google Shape;389;p29"/>
          <p:cNvSpPr/>
          <p:nvPr/>
        </p:nvSpPr>
        <p:spPr>
          <a:xfrm>
            <a:off x="7090914" y="1517995"/>
            <a:ext cx="4695600" cy="2518800"/>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90" name="Google Shape;390;p29"/>
          <p:cNvSpPr/>
          <p:nvPr/>
        </p:nvSpPr>
        <p:spPr>
          <a:xfrm>
            <a:off x="146749" y="741993"/>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17</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30"/>
          <p:cNvSpPr txBox="1"/>
          <p:nvPr>
            <p:ph type="title"/>
          </p:nvPr>
        </p:nvSpPr>
        <p:spPr>
          <a:xfrm>
            <a:off x="419190" y="255294"/>
            <a:ext cx="10093279" cy="825751"/>
          </a:xfrm>
          <a:prstGeom prst="rect">
            <a:avLst/>
          </a:prstGeom>
          <a:noFill/>
          <a:ln>
            <a:noFill/>
          </a:ln>
        </p:spPr>
        <p:txBody>
          <a:bodyPr anchorCtr="0" anchor="t" bIns="45700" lIns="91425" spcFirstLastPara="1" rIns="91425" wrap="square" tIns="45700">
            <a:noAutofit/>
          </a:bodyPr>
          <a:lstStyle/>
          <a:p>
            <a:pPr indent="0" lvl="0" marL="0" rtl="1" algn="ctr">
              <a:spcBef>
                <a:spcPts val="0"/>
              </a:spcBef>
              <a:spcAft>
                <a:spcPts val="0"/>
              </a:spcAft>
              <a:buClr>
                <a:schemeClr val="dk1"/>
              </a:buClr>
              <a:buSzPts val="4000"/>
              <a:buFont typeface="Arial"/>
              <a:buNone/>
            </a:pPr>
            <a:r>
              <a:rPr lang="en-US" sz="4000">
                <a:solidFill>
                  <a:schemeClr val="dk1"/>
                </a:solidFill>
                <a:latin typeface="Arial"/>
                <a:ea typeface="Arial"/>
                <a:cs typeface="Arial"/>
                <a:sym typeface="Arial"/>
              </a:rPr>
              <a:t>نفسیاتی سماجی سرگرمی نمبر ۱: Circle of Hands۔ </a:t>
            </a:r>
            <a:endParaRPr sz="4000">
              <a:solidFill>
                <a:schemeClr val="dk1"/>
              </a:solidFill>
              <a:latin typeface="Arial"/>
              <a:ea typeface="Arial"/>
              <a:cs typeface="Arial"/>
              <a:sym typeface="Arial"/>
            </a:endParaRPr>
          </a:p>
        </p:txBody>
      </p:sp>
      <p:sp>
        <p:nvSpPr>
          <p:cNvPr id="396" name="Google Shape;396;p30"/>
          <p:cNvSpPr txBox="1"/>
          <p:nvPr>
            <p:ph idx="1" type="body"/>
          </p:nvPr>
        </p:nvSpPr>
        <p:spPr>
          <a:xfrm>
            <a:off x="5741875" y="3520129"/>
            <a:ext cx="5546611" cy="2340769"/>
          </a:xfrm>
          <a:prstGeom prst="rect">
            <a:avLst/>
          </a:prstGeom>
          <a:noFill/>
          <a:ln>
            <a:noFill/>
          </a:ln>
        </p:spPr>
        <p:txBody>
          <a:bodyPr anchorCtr="0" anchor="t" bIns="45700" lIns="91425" spcFirstLastPara="1" rIns="91425" wrap="square" tIns="45700">
            <a:normAutofit fontScale="92500" lnSpcReduction="10000"/>
          </a:bodyPr>
          <a:lstStyle/>
          <a:p>
            <a:pPr indent="0" lvl="0" marL="0" rtl="0" algn="r">
              <a:spcBef>
                <a:spcPts val="0"/>
              </a:spcBef>
              <a:spcAft>
                <a:spcPts val="0"/>
              </a:spcAft>
              <a:buSzPct val="100000"/>
              <a:buNone/>
            </a:pPr>
            <a:r>
              <a:rPr lang="en-US" sz="2000">
                <a:solidFill>
                  <a:schemeClr val="dk1"/>
                </a:solidFill>
                <a:latin typeface="Arial"/>
                <a:ea typeface="Arial"/>
                <a:cs typeface="Arial"/>
                <a:sym typeface="Arial"/>
              </a:rPr>
              <a:t>نوٹ:</a:t>
            </a:r>
            <a:endParaRPr/>
          </a:p>
          <a:p>
            <a:pPr indent="0" lvl="0" marL="0" rtl="0" algn="r">
              <a:spcBef>
                <a:spcPts val="1000"/>
              </a:spcBef>
              <a:spcAft>
                <a:spcPts val="0"/>
              </a:spcAft>
              <a:buSzPct val="100000"/>
              <a:buNone/>
            </a:pPr>
            <a:r>
              <a:rPr lang="en-US" sz="2000">
                <a:solidFill>
                  <a:schemeClr val="dk1"/>
                </a:solidFill>
                <a:latin typeface="Arial"/>
                <a:ea typeface="Arial"/>
                <a:cs typeface="Arial"/>
                <a:sym typeface="Arial"/>
              </a:rPr>
              <a:t>اگر ڈراینگ پیپر موجود نہ ہو تو آپ سادہ كاٖغذ بھی استعمال كر سكتے ہیں۔ </a:t>
            </a:r>
            <a:endParaRPr/>
          </a:p>
          <a:p>
            <a:pPr indent="0" lvl="0" marL="0" rtl="0" algn="r">
              <a:spcBef>
                <a:spcPts val="1000"/>
              </a:spcBef>
              <a:spcAft>
                <a:spcPts val="0"/>
              </a:spcAft>
              <a:buSzPct val="100000"/>
              <a:buNone/>
            </a:pPr>
            <a:r>
              <a:rPr lang="en-US" sz="2000">
                <a:solidFill>
                  <a:schemeClr val="dk1"/>
                </a:solidFill>
                <a:latin typeface="Arial"/>
                <a:ea typeface="Arial"/>
                <a:cs typeface="Arial"/>
                <a:sym typeface="Arial"/>
              </a:rPr>
              <a:t>چاہے آپ پہلے سے کاٹیں یا بچوں کو قینچی استعمال کرنے کی اجازت دیں ہر بچے کے لیے ایک ہی طریقہ استعمال کرنے کی کوشش کریں۔</a:t>
            </a:r>
            <a:endParaRPr sz="2000">
              <a:solidFill>
                <a:schemeClr val="dk1"/>
              </a:solidFill>
              <a:latin typeface="Arial"/>
              <a:ea typeface="Arial"/>
              <a:cs typeface="Arial"/>
              <a:sym typeface="Arial"/>
            </a:endParaRPr>
          </a:p>
          <a:p>
            <a:pPr indent="0" lvl="0" marL="0" rtl="0" algn="r">
              <a:spcBef>
                <a:spcPts val="1000"/>
              </a:spcBef>
              <a:spcAft>
                <a:spcPts val="0"/>
              </a:spcAft>
              <a:buSzPct val="100000"/>
              <a:buNone/>
            </a:pPr>
            <a:r>
              <a:rPr lang="en-US" sz="2000">
                <a:solidFill>
                  <a:schemeClr val="dk1"/>
                </a:solidFill>
                <a:latin typeface="Arial"/>
                <a:ea typeface="Arial"/>
                <a:cs typeface="Arial"/>
                <a:sym typeface="Arial"/>
              </a:rPr>
              <a:t>کھیل کے لئے مخصوص جگہ کا تعین کرنا۔</a:t>
            </a:r>
            <a:endParaRPr sz="2000">
              <a:solidFill>
                <a:schemeClr val="dk1"/>
              </a:solidFill>
              <a:latin typeface="Arial"/>
              <a:ea typeface="Arial"/>
              <a:cs typeface="Arial"/>
              <a:sym typeface="Arial"/>
            </a:endParaRPr>
          </a:p>
          <a:p>
            <a:pPr indent="0" lvl="0" marL="0" rtl="0" algn="l">
              <a:spcBef>
                <a:spcPts val="1000"/>
              </a:spcBef>
              <a:spcAft>
                <a:spcPts val="0"/>
              </a:spcAft>
              <a:buSzPct val="100000"/>
              <a:buNone/>
            </a:pPr>
            <a:r>
              <a:t/>
            </a:r>
            <a:endParaRPr/>
          </a:p>
        </p:txBody>
      </p:sp>
      <p:sp>
        <p:nvSpPr>
          <p:cNvPr id="397" name="Google Shape;397;p30"/>
          <p:cNvSpPr txBox="1"/>
          <p:nvPr>
            <p:ph idx="2" type="body"/>
          </p:nvPr>
        </p:nvSpPr>
        <p:spPr>
          <a:xfrm>
            <a:off x="299326" y="1460046"/>
            <a:ext cx="5166504" cy="3477875"/>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SzPts val="2000"/>
              <a:buNone/>
            </a:pPr>
            <a:r>
              <a:rPr lang="en-US" sz="2000">
                <a:latin typeface="Arial"/>
                <a:ea typeface="Arial"/>
                <a:cs typeface="Arial"/>
                <a:sym typeface="Arial"/>
              </a:rPr>
              <a:t>عمریں: 7 سے 14 سال اور 15 سے 18 سال۔</a:t>
            </a:r>
            <a:endParaRPr sz="2000">
              <a:latin typeface="Arial"/>
              <a:ea typeface="Arial"/>
              <a:cs typeface="Arial"/>
              <a:sym typeface="Arial"/>
            </a:endParaRPr>
          </a:p>
          <a:p>
            <a:pPr indent="0" lvl="0" marL="0" marR="0" rtl="0" algn="r">
              <a:lnSpc>
                <a:spcPct val="100000"/>
              </a:lnSpc>
              <a:spcBef>
                <a:spcPts val="1000"/>
              </a:spcBef>
              <a:spcAft>
                <a:spcPts val="0"/>
              </a:spcAft>
              <a:buSzPts val="2000"/>
              <a:buNone/>
            </a:pPr>
            <a:r>
              <a:rPr lang="en-US" sz="2000">
                <a:latin typeface="Arial"/>
                <a:ea typeface="Arial"/>
                <a:cs typeface="Arial"/>
                <a:sym typeface="Arial"/>
              </a:rPr>
              <a:t> نفسیاتی مقصد: </a:t>
            </a:r>
            <a:endParaRPr sz="2000">
              <a:latin typeface="Arial"/>
              <a:ea typeface="Arial"/>
              <a:cs typeface="Arial"/>
              <a:sym typeface="Arial"/>
            </a:endParaRPr>
          </a:p>
          <a:p>
            <a:pPr indent="0" lvl="0" marL="0" marR="0" rtl="0" algn="r">
              <a:lnSpc>
                <a:spcPct val="100000"/>
              </a:lnSpc>
              <a:spcBef>
                <a:spcPts val="1000"/>
              </a:spcBef>
              <a:spcAft>
                <a:spcPts val="0"/>
              </a:spcAft>
              <a:buSzPts val="2000"/>
              <a:buNone/>
            </a:pPr>
            <a:r>
              <a:rPr lang="en-US" sz="2000">
                <a:latin typeface="Arial"/>
                <a:ea typeface="Arial"/>
                <a:cs typeface="Arial"/>
                <a:sym typeface="Arial"/>
              </a:rPr>
              <a:t>طلباء، اساتذہ اور مقامی لوگوں   کے مابین ربط قائم کرنا۔</a:t>
            </a:r>
            <a:endParaRPr/>
          </a:p>
          <a:p>
            <a:pPr indent="0" lvl="0" marL="0" marR="0" rtl="0" algn="r">
              <a:lnSpc>
                <a:spcPct val="100000"/>
              </a:lnSpc>
              <a:spcBef>
                <a:spcPts val="1000"/>
              </a:spcBef>
              <a:spcAft>
                <a:spcPts val="0"/>
              </a:spcAft>
              <a:buSzPts val="2000"/>
              <a:buNone/>
            </a:pPr>
            <a:r>
              <a:rPr lang="en-US" sz="2000">
                <a:latin typeface="Arial"/>
                <a:ea typeface="Arial"/>
                <a:cs typeface="Arial"/>
                <a:sym typeface="Arial"/>
              </a:rPr>
              <a:t>نئے طلباء کی سرگرمی میں شرکت کو یقینی بنانا۔</a:t>
            </a:r>
            <a:endParaRPr sz="2000">
              <a:solidFill>
                <a:srgbClr val="F3F6EA"/>
              </a:solidFill>
              <a:latin typeface="Arial"/>
              <a:ea typeface="Arial"/>
              <a:cs typeface="Arial"/>
              <a:sym typeface="Arial"/>
            </a:endParaRPr>
          </a:p>
          <a:p>
            <a:pPr indent="0" lvl="0" marL="0" marR="0" rtl="0" algn="r">
              <a:lnSpc>
                <a:spcPct val="100000"/>
              </a:lnSpc>
              <a:spcBef>
                <a:spcPts val="1000"/>
              </a:spcBef>
              <a:spcAft>
                <a:spcPts val="0"/>
              </a:spcAft>
              <a:buSzPts val="2000"/>
              <a:buNone/>
            </a:pPr>
            <a:r>
              <a:rPr lang="en-US" sz="2000">
                <a:latin typeface="Arial"/>
                <a:ea typeface="Arial"/>
                <a:cs typeface="Arial"/>
                <a:sym typeface="Arial"/>
              </a:rPr>
              <a:t>مواد: سفید ڈرائنگ پیپر، کریون، پنسل، قینچی، گلو اور ٹیپ۔</a:t>
            </a:r>
            <a:endParaRPr/>
          </a:p>
          <a:p>
            <a:pPr indent="0" lvl="0" marL="0" marR="0" rtl="0" algn="r">
              <a:lnSpc>
                <a:spcPct val="100000"/>
              </a:lnSpc>
              <a:spcBef>
                <a:spcPts val="1000"/>
              </a:spcBef>
              <a:spcAft>
                <a:spcPts val="0"/>
              </a:spcAft>
              <a:buSzPts val="2000"/>
              <a:buNone/>
            </a:pPr>
            <a:r>
              <a:rPr lang="en-US" sz="2000">
                <a:latin typeface="Arial"/>
                <a:ea typeface="Arial"/>
                <a:cs typeface="Arial"/>
                <a:sym typeface="Arial"/>
              </a:rPr>
              <a:t>تیاری: اس سے پہلے کہ بچے کلاس میں پہنچیں آپ سفیدڈرائنگ کے ٹکڑے پر اپنے ہاتھ کی  ڈرائنگ  بنایں۔كاغذ کاٹنے کے لیے قینچی کا استعمال کریں۔ بچوں کو سرگرمی کی وضاحت کرتے وقت یہ ایک مثال بنایں۔ کلاس کے لیے ایك دائرے میں بیٹھنے کی جگہ تیار كریں۔</a:t>
            </a:r>
            <a:endParaRPr sz="2000">
              <a:latin typeface="Arial"/>
              <a:ea typeface="Arial"/>
              <a:cs typeface="Arial"/>
              <a:sym typeface="Arial"/>
            </a:endParaRPr>
          </a:p>
          <a:p>
            <a:pPr indent="0" lvl="0" marL="0" marR="0" rtl="0" algn="r">
              <a:lnSpc>
                <a:spcPct val="100000"/>
              </a:lnSpc>
              <a:spcBef>
                <a:spcPts val="1000"/>
              </a:spcBef>
              <a:spcAft>
                <a:spcPts val="0"/>
              </a:spcAft>
              <a:buSzPts val="1600"/>
              <a:buNone/>
            </a:pPr>
            <a:r>
              <a:t/>
            </a:r>
            <a:endParaRPr sz="1600">
              <a:solidFill>
                <a:srgbClr val="F3F6EA"/>
              </a:solidFill>
              <a:latin typeface="Arial"/>
              <a:ea typeface="Arial"/>
              <a:cs typeface="Arial"/>
              <a:sym typeface="Arial"/>
            </a:endParaRPr>
          </a:p>
        </p:txBody>
      </p:sp>
      <p:pic>
        <p:nvPicPr>
          <p:cNvPr id="398" name="Google Shape;398;p30"/>
          <p:cNvPicPr preferRelativeResize="0"/>
          <p:nvPr>
            <p:ph idx="4" type="body"/>
          </p:nvPr>
        </p:nvPicPr>
        <p:blipFill rotWithShape="1">
          <a:blip r:embed="rId3">
            <a:alphaModFix/>
          </a:blip>
          <a:srcRect b="0" l="0" r="0" t="0"/>
          <a:stretch/>
        </p:blipFill>
        <p:spPr>
          <a:xfrm>
            <a:off x="5741875" y="1460046"/>
            <a:ext cx="3957295" cy="1960109"/>
          </a:xfrm>
          <a:prstGeom prst="rect">
            <a:avLst/>
          </a:prstGeom>
          <a:noFill/>
          <a:ln>
            <a:noFill/>
          </a:ln>
        </p:spPr>
      </p:pic>
      <p:pic>
        <p:nvPicPr>
          <p:cNvPr id="399" name="Google Shape;399;p30"/>
          <p:cNvPicPr preferRelativeResize="0"/>
          <p:nvPr/>
        </p:nvPicPr>
        <p:blipFill rotWithShape="1">
          <a:blip r:embed="rId4">
            <a:alphaModFix/>
          </a:blip>
          <a:srcRect b="0" l="0" r="0" t="0"/>
          <a:stretch/>
        </p:blipFill>
        <p:spPr>
          <a:xfrm>
            <a:off x="9699170" y="1460046"/>
            <a:ext cx="1434871" cy="1926771"/>
          </a:xfrm>
          <a:prstGeom prst="rect">
            <a:avLst/>
          </a:prstGeom>
          <a:noFill/>
          <a:ln>
            <a:noFill/>
          </a:ln>
        </p:spPr>
      </p:pic>
      <p:sp>
        <p:nvSpPr>
          <p:cNvPr id="400" name="Google Shape;400;p30"/>
          <p:cNvSpPr/>
          <p:nvPr/>
        </p:nvSpPr>
        <p:spPr>
          <a:xfrm>
            <a:off x="146749" y="741993"/>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17</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31"/>
          <p:cNvSpPr txBox="1"/>
          <p:nvPr>
            <p:ph type="title"/>
          </p:nvPr>
        </p:nvSpPr>
        <p:spPr>
          <a:xfrm>
            <a:off x="1883121" y="205300"/>
            <a:ext cx="1103905" cy="642126"/>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chemeClr val="dk1"/>
              </a:buClr>
              <a:buSzPts val="3200"/>
              <a:buFont typeface="Arial"/>
              <a:buNone/>
            </a:pPr>
            <a:br>
              <a:rPr b="1" lang="en-US" sz="3200">
                <a:solidFill>
                  <a:schemeClr val="dk1"/>
                </a:solidFill>
                <a:latin typeface="Arial"/>
                <a:ea typeface="Arial"/>
                <a:cs typeface="Arial"/>
                <a:sym typeface="Arial"/>
              </a:rPr>
            </a:br>
            <a:r>
              <a:rPr b="1" lang="en-US" sz="3200">
                <a:solidFill>
                  <a:schemeClr val="dk1"/>
                </a:solidFill>
                <a:latin typeface="Arial"/>
                <a:ea typeface="Arial"/>
                <a:cs typeface="Arial"/>
                <a:sym typeface="Arial"/>
              </a:rPr>
              <a:t>پہلا قدم</a:t>
            </a:r>
            <a:br>
              <a:rPr b="1" lang="en-US" sz="3200">
                <a:solidFill>
                  <a:srgbClr val="202124"/>
                </a:solidFill>
                <a:latin typeface="Arial"/>
                <a:ea typeface="Arial"/>
                <a:cs typeface="Arial"/>
                <a:sym typeface="Arial"/>
              </a:rPr>
            </a:br>
            <a:endParaRPr b="1" sz="3200">
              <a:solidFill>
                <a:schemeClr val="dk1"/>
              </a:solidFill>
              <a:latin typeface="Arial"/>
              <a:ea typeface="Arial"/>
              <a:cs typeface="Arial"/>
              <a:sym typeface="Arial"/>
            </a:endParaRPr>
          </a:p>
        </p:txBody>
      </p:sp>
      <p:sp>
        <p:nvSpPr>
          <p:cNvPr id="406" name="Google Shape;406;p31"/>
          <p:cNvSpPr txBox="1"/>
          <p:nvPr>
            <p:ph idx="1" type="body"/>
          </p:nvPr>
        </p:nvSpPr>
        <p:spPr>
          <a:xfrm>
            <a:off x="293914" y="1275272"/>
            <a:ext cx="11440886" cy="4979332"/>
          </a:xfrm>
          <a:prstGeom prst="rect">
            <a:avLst/>
          </a:prstGeom>
          <a:noFill/>
          <a:ln>
            <a:noFill/>
          </a:ln>
        </p:spPr>
        <p:txBody>
          <a:bodyPr anchorCtr="0" anchor="ctr" bIns="45700" lIns="91425" spcFirstLastPara="1" rIns="91425" wrap="square" tIns="45700">
            <a:normAutofit fontScale="92500" lnSpcReduction="10000"/>
          </a:bodyPr>
          <a:lstStyle/>
          <a:p>
            <a:pPr indent="-342900" lvl="0" marL="342900" rtl="1" algn="r">
              <a:lnSpc>
                <a:spcPct val="150000"/>
              </a:lnSpc>
              <a:spcBef>
                <a:spcPts val="0"/>
              </a:spcBef>
              <a:spcAft>
                <a:spcPts val="0"/>
              </a:spcAft>
              <a:buSzPct val="100000"/>
              <a:buChar char="🠶"/>
            </a:pPr>
            <a:r>
              <a:rPr lang="en-US" sz="2000">
                <a:solidFill>
                  <a:schemeClr val="dk1"/>
                </a:solidFill>
                <a:latin typeface="Arial"/>
                <a:ea typeface="Arial"/>
                <a:cs typeface="Arial"/>
                <a:sym typeface="Arial"/>
              </a:rPr>
              <a:t>مرحلہ 1: بچوں کو فرش پر دائرے میں بٹھائیں۔ اور آپ بھی ان كے ساتھ فرش پر بیٹھیں۔</a:t>
            </a:r>
            <a:endParaRPr sz="2000">
              <a:solidFill>
                <a:schemeClr val="dk1"/>
              </a:solidFill>
              <a:latin typeface="Arial"/>
              <a:ea typeface="Arial"/>
              <a:cs typeface="Arial"/>
              <a:sym typeface="Arial"/>
            </a:endParaRPr>
          </a:p>
          <a:p>
            <a:pPr indent="-342900" lvl="0" marL="342900" rtl="1" algn="r">
              <a:lnSpc>
                <a:spcPct val="150000"/>
              </a:lnSpc>
              <a:spcBef>
                <a:spcPts val="1000"/>
              </a:spcBef>
              <a:spcAft>
                <a:spcPts val="0"/>
              </a:spcAft>
              <a:buSzPct val="100000"/>
              <a:buChar char="🠶"/>
            </a:pPr>
            <a:r>
              <a:rPr lang="en-US" sz="2000">
                <a:solidFill>
                  <a:schemeClr val="dk1"/>
                </a:solidFill>
                <a:latin typeface="Arial"/>
                <a:ea typeface="Arial"/>
                <a:cs typeface="Arial"/>
                <a:sym typeface="Arial"/>
              </a:rPr>
              <a:t>مرحلہ 2: جوش اور اثبات کے ساتھ، وضاحت کریں کہ آپ بچوں کو انفرادی اور ایک گروپ کے طور پر جاننے میں دلچسپی رکھتے ہیں۔</a:t>
            </a:r>
            <a:endParaRPr/>
          </a:p>
          <a:p>
            <a:pPr indent="-342900" lvl="0" marL="342900" rtl="1" algn="r">
              <a:lnSpc>
                <a:spcPct val="150000"/>
              </a:lnSpc>
              <a:spcBef>
                <a:spcPts val="1000"/>
              </a:spcBef>
              <a:spcAft>
                <a:spcPts val="0"/>
              </a:spcAft>
              <a:buSzPct val="100000"/>
              <a:buChar char="🠶"/>
            </a:pPr>
            <a:r>
              <a:rPr lang="en-US" sz="2000">
                <a:solidFill>
                  <a:schemeClr val="dk1"/>
                </a:solidFill>
                <a:latin typeface="Arial"/>
                <a:ea typeface="Arial"/>
                <a:cs typeface="Arial"/>
                <a:sym typeface="Arial"/>
              </a:rPr>
              <a:t> مرحلہ 3: تسلیم کریں کہ آپ جانتے ہیں کہ وہ ایک مشکل، خوفناک اور الجھا دینے والے (واقعات) سے گزرے ہیں اور یہ کہ ان کی گھر اور کمیونٹی میں اور ان کی زندگیوں میں تبدیلیاں آ رہی ہیں۔</a:t>
            </a:r>
            <a:endParaRPr sz="2000">
              <a:solidFill>
                <a:schemeClr val="dk1"/>
              </a:solidFill>
              <a:latin typeface="Arial"/>
              <a:ea typeface="Arial"/>
              <a:cs typeface="Arial"/>
              <a:sym typeface="Arial"/>
            </a:endParaRPr>
          </a:p>
          <a:p>
            <a:pPr indent="-342900" lvl="0" marL="342900" rtl="1" algn="r">
              <a:lnSpc>
                <a:spcPct val="150000"/>
              </a:lnSpc>
              <a:spcBef>
                <a:spcPts val="1000"/>
              </a:spcBef>
              <a:spcAft>
                <a:spcPts val="0"/>
              </a:spcAft>
              <a:buSzPct val="100000"/>
              <a:buChar char="🠶"/>
            </a:pPr>
            <a:r>
              <a:rPr lang="en-US" sz="2000">
                <a:solidFill>
                  <a:schemeClr val="dk1"/>
                </a:solidFill>
                <a:latin typeface="Arial"/>
                <a:ea typeface="Arial"/>
                <a:cs typeface="Arial"/>
                <a:sym typeface="Arial"/>
              </a:rPr>
              <a:t> مرحلہ 4: وضاحت کریں کہ یہ ایک محفوظ جگہ ہے جہاں وہ بلا جھجھک کھیل سکتے ہیں، لطف اٹھا سکتے ہیں، سوال پوچھ سکتے ہیں، دوست بنا سکتے ہیں اور بڑوں اور ہم عمر ساتھیوں کی مدد حاصل کر سکتے ہیں۔</a:t>
            </a:r>
            <a:endParaRPr sz="2000">
              <a:solidFill>
                <a:schemeClr val="dk1"/>
              </a:solidFill>
              <a:latin typeface="Arial"/>
              <a:ea typeface="Arial"/>
              <a:cs typeface="Arial"/>
              <a:sym typeface="Arial"/>
            </a:endParaRPr>
          </a:p>
          <a:p>
            <a:pPr indent="-342900" lvl="0" marL="342900" rtl="1" algn="r">
              <a:lnSpc>
                <a:spcPct val="150000"/>
              </a:lnSpc>
              <a:spcBef>
                <a:spcPts val="1000"/>
              </a:spcBef>
              <a:spcAft>
                <a:spcPts val="0"/>
              </a:spcAft>
              <a:buSzPct val="100000"/>
              <a:buChar char="🠶"/>
            </a:pPr>
            <a:r>
              <a:rPr lang="en-US" sz="2000">
                <a:solidFill>
                  <a:schemeClr val="dk1"/>
                </a:solidFill>
                <a:latin typeface="Arial"/>
                <a:ea typeface="Arial"/>
                <a:cs typeface="Arial"/>
                <a:sym typeface="Arial"/>
              </a:rPr>
              <a:t>مرحلہ 5: وضاحت کریں کہ ایک دوسرے کو جاننے کے لیے ہم اپنے ہاتھوں سے مل کر کچھ بنانے جا رہے ہیں</a:t>
            </a:r>
            <a:endParaRPr/>
          </a:p>
          <a:p>
            <a:pPr indent="-342900" lvl="0" marL="342900" rtl="1" algn="r">
              <a:lnSpc>
                <a:spcPct val="150000"/>
              </a:lnSpc>
              <a:spcBef>
                <a:spcPts val="1000"/>
              </a:spcBef>
              <a:spcAft>
                <a:spcPts val="0"/>
              </a:spcAft>
              <a:buSzPct val="100000"/>
              <a:buChar char="🠶"/>
            </a:pPr>
            <a:r>
              <a:rPr lang="en-US" sz="2000">
                <a:solidFill>
                  <a:schemeClr val="dk1"/>
                </a:solidFill>
                <a:latin typeface="Arial"/>
                <a:ea typeface="Arial"/>
                <a:cs typeface="Arial"/>
                <a:sym typeface="Arial"/>
              </a:rPr>
              <a:t>مرحلہ 6: آرٹ کا سامان تقسیم کریں اور ہر بچے اور استاد (بشمول آپ) کو کاغذ، پنسل، کریون اور قینچی دیں۔ مثال كے طور پراپنے ہاتھ جن میں كاغذ ہو، کا استعمال کرے، ہر بچے سے کہیں کہ وہ سب سے پہلے کاغذ پر اپنے ہاتھ کا خاکہ بنایئں۔ واضح کریں کہ وہ اگلی بار اسے سجائیں گے، اور پھر سجے ہوئے ہاتھ کے خاکہ کو کاٹ دیں۔</a:t>
            </a:r>
            <a:endParaRPr/>
          </a:p>
          <a:p>
            <a:pPr indent="0" lvl="0" marL="0" marR="690245" rtl="0" algn="just">
              <a:lnSpc>
                <a:spcPct val="116000"/>
              </a:lnSpc>
              <a:spcBef>
                <a:spcPts val="480"/>
              </a:spcBef>
              <a:spcAft>
                <a:spcPts val="0"/>
              </a:spcAft>
              <a:buSzPct val="100000"/>
              <a:buNone/>
            </a:pPr>
            <a:r>
              <a:t/>
            </a:r>
            <a:endParaRPr sz="1800"/>
          </a:p>
          <a:p>
            <a:pPr indent="-237172" lvl="0" marL="342900" rtl="0" algn="l">
              <a:spcBef>
                <a:spcPts val="1000"/>
              </a:spcBef>
              <a:spcAft>
                <a:spcPts val="0"/>
              </a:spcAft>
              <a:buSzPct val="100000"/>
              <a:buNone/>
            </a:pPr>
            <a:r>
              <a:t/>
            </a:r>
            <a:endParaRPr/>
          </a:p>
        </p:txBody>
      </p:sp>
      <p:sp>
        <p:nvSpPr>
          <p:cNvPr id="407" name="Google Shape;407;p31"/>
          <p:cNvSpPr txBox="1"/>
          <p:nvPr>
            <p:ph idx="2" type="body"/>
          </p:nvPr>
        </p:nvSpPr>
        <p:spPr>
          <a:xfrm>
            <a:off x="1249378" y="5826759"/>
            <a:ext cx="6723992" cy="855691"/>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2000"/>
              <a:buNone/>
            </a:pPr>
            <a:r>
              <a:rPr lang="en-US" sz="2000">
                <a:latin typeface="Arial"/>
                <a:ea typeface="Arial"/>
                <a:cs typeface="Arial"/>
                <a:sym typeface="Arial"/>
              </a:rPr>
              <a:t>نوٹ:</a:t>
            </a:r>
            <a:endParaRPr sz="2000">
              <a:latin typeface="Arial"/>
              <a:ea typeface="Arial"/>
              <a:cs typeface="Arial"/>
              <a:sym typeface="Arial"/>
            </a:endParaRPr>
          </a:p>
          <a:p>
            <a:pPr indent="0" lvl="0" marL="0" rtl="0" algn="r">
              <a:spcBef>
                <a:spcPts val="1000"/>
              </a:spcBef>
              <a:spcAft>
                <a:spcPts val="0"/>
              </a:spcAft>
              <a:buSzPts val="2000"/>
              <a:buNone/>
            </a:pPr>
            <a:r>
              <a:rPr lang="en-US" sz="2000">
                <a:latin typeface="Arial"/>
                <a:ea typeface="Arial"/>
                <a:cs typeface="Arial"/>
                <a:sym typeface="Arial"/>
              </a:rPr>
              <a:t>پلاسٹك چادر یا ترپال كی سرگرمی كے دوران استعال كریں كیونكہ اس سے گروپ كے لے محفوظ جگہ واضح ہوتی ہے۔ </a:t>
            </a:r>
            <a:endParaRPr sz="2000">
              <a:latin typeface="Arial"/>
              <a:ea typeface="Arial"/>
              <a:cs typeface="Arial"/>
              <a:sym typeface="Arial"/>
            </a:endParaRPr>
          </a:p>
          <a:p>
            <a:pPr indent="0" lvl="0" marL="0" rtl="0" algn="l">
              <a:spcBef>
                <a:spcPts val="1000"/>
              </a:spcBef>
              <a:spcAft>
                <a:spcPts val="0"/>
              </a:spcAft>
              <a:buSzPts val="2000"/>
              <a:buNone/>
            </a:pPr>
            <a:r>
              <a:t/>
            </a:r>
            <a:endParaRPr sz="2000"/>
          </a:p>
        </p:txBody>
      </p:sp>
      <p:sp>
        <p:nvSpPr>
          <p:cNvPr id="408" name="Google Shape;408;p31"/>
          <p:cNvSpPr/>
          <p:nvPr/>
        </p:nvSpPr>
        <p:spPr>
          <a:xfrm>
            <a:off x="0" y="90100"/>
            <a:ext cx="65" cy="276999"/>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409" name="Google Shape;409;p31"/>
          <p:cNvSpPr/>
          <p:nvPr/>
        </p:nvSpPr>
        <p:spPr>
          <a:xfrm>
            <a:off x="0" y="90100"/>
            <a:ext cx="65" cy="276999"/>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410" name="Google Shape;410;p31"/>
          <p:cNvSpPr/>
          <p:nvPr/>
        </p:nvSpPr>
        <p:spPr>
          <a:xfrm>
            <a:off x="146749" y="741993"/>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17</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32"/>
          <p:cNvSpPr txBox="1"/>
          <p:nvPr>
            <p:ph type="title"/>
          </p:nvPr>
        </p:nvSpPr>
        <p:spPr>
          <a:xfrm>
            <a:off x="9040483" y="347333"/>
            <a:ext cx="1388135" cy="851429"/>
          </a:xfrm>
          <a:prstGeom prst="rect">
            <a:avLst/>
          </a:prstGeom>
          <a:noFill/>
          <a:ln>
            <a:noFill/>
          </a:ln>
        </p:spPr>
        <p:txBody>
          <a:bodyPr anchorCtr="0" anchor="t" bIns="45700" lIns="91425" spcFirstLastPara="1" rIns="91425" wrap="square" tIns="45700">
            <a:normAutofit fontScale="90000"/>
          </a:bodyPr>
          <a:lstStyle/>
          <a:p>
            <a:pPr indent="0" lvl="0" marL="0" rtl="0" algn="r">
              <a:spcBef>
                <a:spcPts val="0"/>
              </a:spcBef>
              <a:spcAft>
                <a:spcPts val="0"/>
              </a:spcAft>
              <a:buClr>
                <a:srgbClr val="262626"/>
              </a:buClr>
              <a:buSzPct val="100000"/>
              <a:buFont typeface="Arial"/>
              <a:buNone/>
            </a:pPr>
            <a:r>
              <a:rPr lang="en-US">
                <a:latin typeface="Arial"/>
                <a:ea typeface="Arial"/>
                <a:cs typeface="Arial"/>
                <a:sym typeface="Arial"/>
              </a:rPr>
              <a:t>جاری ہے</a:t>
            </a:r>
            <a:endParaRPr>
              <a:latin typeface="Arial"/>
              <a:ea typeface="Arial"/>
              <a:cs typeface="Arial"/>
              <a:sym typeface="Arial"/>
            </a:endParaRPr>
          </a:p>
        </p:txBody>
      </p:sp>
      <p:sp>
        <p:nvSpPr>
          <p:cNvPr id="416" name="Google Shape;416;p32"/>
          <p:cNvSpPr txBox="1"/>
          <p:nvPr>
            <p:ph idx="1" type="body"/>
          </p:nvPr>
        </p:nvSpPr>
        <p:spPr>
          <a:xfrm>
            <a:off x="180026" y="1198762"/>
            <a:ext cx="11696699" cy="4619689"/>
          </a:xfrm>
          <a:prstGeom prst="rect">
            <a:avLst/>
          </a:prstGeom>
          <a:noFill/>
          <a:ln>
            <a:noFill/>
          </a:ln>
        </p:spPr>
        <p:txBody>
          <a:bodyPr anchorCtr="0" anchor="t" bIns="45700" lIns="91425" spcFirstLastPara="1" rIns="91425" wrap="square" tIns="45700">
            <a:normAutofit fontScale="85000" lnSpcReduction="10000"/>
          </a:bodyPr>
          <a:lstStyle/>
          <a:p>
            <a:pPr indent="0" lvl="0" marL="0" rtl="0" algn="r">
              <a:lnSpc>
                <a:spcPct val="150000"/>
              </a:lnSpc>
              <a:spcBef>
                <a:spcPts val="0"/>
              </a:spcBef>
              <a:spcAft>
                <a:spcPts val="0"/>
              </a:spcAft>
              <a:buClr>
                <a:srgbClr val="3F3F3F"/>
              </a:buClr>
              <a:buSzPct val="100000"/>
              <a:buNone/>
            </a:pPr>
            <a:r>
              <a:rPr lang="en-US">
                <a:latin typeface="Arial"/>
                <a:ea typeface="Arial"/>
                <a:cs typeface="Arial"/>
                <a:sym typeface="Arial"/>
              </a:rPr>
              <a:t>مرحلہ 7: ایک بار جب ہر بچے کے ہاتھ کا خاکہ ہو جائے، تو انہیں ہاتھوں کو جس طرح چاہیں سجانے کے لیے مدعو کریں وہ اپنے نام لکھ سکتے ہیں، علامتیں بنا سکتے ہیں۔ لکیریں، ہاتھوں کو رنگ سے بھریں، وغیرہ۔ یہ ہر طالب علم کا اپنا منفرد ہاتھ ہے اور کلاس میں اپنا تعارف کروانے کا ایک طریقہ ہے۔ گروپ کو اپنے ہاتھ ختم کرنے کے لیے 30-40 منٹ دیں۔</a:t>
            </a:r>
            <a:endParaRPr>
              <a:latin typeface="Arial"/>
              <a:ea typeface="Arial"/>
              <a:cs typeface="Arial"/>
              <a:sym typeface="Arial"/>
            </a:endParaRPr>
          </a:p>
          <a:p>
            <a:pPr indent="0" lvl="0" marL="0" rtl="0" algn="r">
              <a:lnSpc>
                <a:spcPct val="150000"/>
              </a:lnSpc>
              <a:spcBef>
                <a:spcPts val="0"/>
              </a:spcBef>
              <a:spcAft>
                <a:spcPts val="0"/>
              </a:spcAft>
              <a:buClr>
                <a:srgbClr val="3F3F3F"/>
              </a:buClr>
              <a:buSzPct val="100000"/>
              <a:buNone/>
            </a:pPr>
            <a:r>
              <a:rPr lang="en-US">
                <a:latin typeface="Arial"/>
                <a:ea typeface="Arial"/>
                <a:cs typeface="Arial"/>
                <a:sym typeface="Arial"/>
              </a:rPr>
              <a:t>مرحلہ 8: ہاتھوں کو سجانے کے بعد، ان سے اپنے ہاتھ کی خاکہ کو کاٹنے کے لیے قینچی استعمال کرنے کو کہیں۔</a:t>
            </a:r>
            <a:endParaRPr>
              <a:latin typeface="Arial"/>
              <a:ea typeface="Arial"/>
              <a:cs typeface="Arial"/>
              <a:sym typeface="Arial"/>
            </a:endParaRPr>
          </a:p>
          <a:p>
            <a:pPr indent="0" lvl="0" marL="0" rtl="0" algn="r">
              <a:lnSpc>
                <a:spcPct val="150000"/>
              </a:lnSpc>
              <a:spcBef>
                <a:spcPts val="0"/>
              </a:spcBef>
              <a:spcAft>
                <a:spcPts val="0"/>
              </a:spcAft>
              <a:buClr>
                <a:srgbClr val="3F3F3F"/>
              </a:buClr>
              <a:buSzPct val="100000"/>
              <a:buNone/>
            </a:pPr>
            <a:r>
              <a:rPr lang="en-US">
                <a:latin typeface="Arial"/>
                <a:ea typeface="Arial"/>
                <a:cs typeface="Arial"/>
                <a:sym typeface="Arial"/>
              </a:rPr>
              <a:t>مرحلہ 9: ایک بار  كام ختم ہونے کے بعد، ایک دائرے میں بیٹھ کر اگلا مرحلہ شروع کریں اور اپنے سجے ہوئے ہاتھ کو اپنے سامنے فرش پر دائرے کے بیچ کی طرف رکھتے ہوئے اونچی آواز میں اپنا نام بولیں۔اپنے پاس موجود بچے سے اپنے کاغذ کا ہاتھ اپنے پاس رکھتے ہوئے اونچی آواز میں، میرا نام ۔۔۔ہے" کہہ کر اپنا نام متعارف کرانے کو کہیں۔ہر بچے اور استاد کے ساتھ دائرے کے گرد گھومتے ہوئے ان کے کاغذی ہاتھ جوڑتے ہوئے ان کے نام کہتے ہوئے ہاتھ کے دائرے سے جوڑ رہے ہیں۔</a:t>
            </a:r>
            <a:endParaRPr/>
          </a:p>
          <a:p>
            <a:pPr indent="0" lvl="0" marL="0" rtl="0" algn="r">
              <a:lnSpc>
                <a:spcPct val="150000"/>
              </a:lnSpc>
              <a:spcBef>
                <a:spcPts val="0"/>
              </a:spcBef>
              <a:spcAft>
                <a:spcPts val="0"/>
              </a:spcAft>
              <a:buClr>
                <a:srgbClr val="3F3F3F"/>
              </a:buClr>
              <a:buSzPct val="100000"/>
              <a:buNone/>
            </a:pPr>
            <a:r>
              <a:rPr lang="en-US">
                <a:latin typeface="Arial"/>
                <a:ea typeface="Arial"/>
                <a:cs typeface="Arial"/>
                <a:sym typeface="Arial"/>
              </a:rPr>
              <a:t>مرحلہ 10: ایک بار جب ہر ایک نے اپنے نام کا تعارف کرایا تو، جڑے ہوئے کاغذی ہاتھوں کا ایک دائرہ ہونا چاہیے۔ بچوں سے پوچھیں کہ کیسا محسوس ہو رہا ہے؟ ہمارے تمام ہاتھ جڑے ہوئے ہیں۔ </a:t>
            </a:r>
            <a:endParaRPr>
              <a:latin typeface="Arial"/>
              <a:ea typeface="Arial"/>
              <a:cs typeface="Arial"/>
              <a:sym typeface="Arial"/>
            </a:endParaRPr>
          </a:p>
          <a:p>
            <a:pPr indent="0" lvl="0" marL="0" rtl="0" algn="r">
              <a:lnSpc>
                <a:spcPct val="150000"/>
              </a:lnSpc>
              <a:spcBef>
                <a:spcPts val="0"/>
              </a:spcBef>
              <a:spcAft>
                <a:spcPts val="0"/>
              </a:spcAft>
              <a:buClr>
                <a:srgbClr val="3F3F3F"/>
              </a:buClr>
              <a:buSzPct val="100000"/>
              <a:buNone/>
            </a:pPr>
            <a:r>
              <a:rPr lang="en-US">
                <a:latin typeface="Arial"/>
                <a:ea typeface="Arial"/>
                <a:cs typeface="Arial"/>
                <a:sym typeface="Arial"/>
              </a:rPr>
              <a:t>مرحلہ 11: مختصراً وضاحت کریں۔ ہم سب ایک دوسرے کو سلام کرنے اور ایک دوسرے کی مدد کے لیے اپنے ہاتھ استعمال کرتے ہیں۔ اور کن طریقوں سے ہم اپنے ہاتھ استعمال کریں؟ بچوں سے بحث کریں۔</a:t>
            </a:r>
            <a:endParaRPr>
              <a:latin typeface="Arial"/>
              <a:ea typeface="Arial"/>
              <a:cs typeface="Arial"/>
              <a:sym typeface="Arial"/>
            </a:endParaRPr>
          </a:p>
          <a:p>
            <a:pPr indent="0" lvl="0" marL="0" rtl="0" algn="r">
              <a:lnSpc>
                <a:spcPct val="150000"/>
              </a:lnSpc>
              <a:spcBef>
                <a:spcPts val="0"/>
              </a:spcBef>
              <a:spcAft>
                <a:spcPts val="0"/>
              </a:spcAft>
              <a:buClr>
                <a:srgbClr val="3F3F3F"/>
              </a:buClr>
              <a:buSzPct val="100000"/>
              <a:buNone/>
            </a:pPr>
            <a:r>
              <a:rPr lang="en-US">
                <a:latin typeface="Arial"/>
                <a:ea typeface="Arial"/>
                <a:cs typeface="Arial"/>
                <a:sym typeface="Arial"/>
              </a:rPr>
              <a:t>مرحلہ 12: ہاتھوں کو مستقل طور پر جوڑنے کے لیے گلو یا ٹیپ کا استعمال کریں۔ دائرے کو سیکھنے کے ماحول کو سجانے کے لیے استعمال کیا جا سکتا ہے۔</a:t>
            </a:r>
            <a:endParaRPr>
              <a:latin typeface="Arial"/>
              <a:ea typeface="Arial"/>
              <a:cs typeface="Arial"/>
              <a:sym typeface="Arial"/>
            </a:endParaRPr>
          </a:p>
          <a:p>
            <a:pPr indent="0" lvl="0" marL="0" rtl="0" algn="l">
              <a:spcBef>
                <a:spcPts val="0"/>
              </a:spcBef>
              <a:spcAft>
                <a:spcPts val="0"/>
              </a:spcAft>
              <a:buClr>
                <a:srgbClr val="3F3F3F"/>
              </a:buClr>
              <a:buSzPct val="100000"/>
              <a:buNone/>
            </a:pPr>
            <a:br>
              <a:rPr lang="en-US">
                <a:latin typeface="Arial"/>
                <a:ea typeface="Arial"/>
                <a:cs typeface="Arial"/>
                <a:sym typeface="Arial"/>
              </a:rPr>
            </a:br>
            <a:endParaRPr>
              <a:latin typeface="Arial"/>
              <a:ea typeface="Arial"/>
              <a:cs typeface="Arial"/>
              <a:sym typeface="Arial"/>
            </a:endParaRPr>
          </a:p>
        </p:txBody>
      </p:sp>
      <p:sp>
        <p:nvSpPr>
          <p:cNvPr id="417" name="Google Shape;417;p32"/>
          <p:cNvSpPr txBox="1"/>
          <p:nvPr/>
        </p:nvSpPr>
        <p:spPr>
          <a:xfrm>
            <a:off x="315276" y="1"/>
            <a:ext cx="7819239" cy="1198761"/>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بچوں کی ہمیشہ حوصلہ افزائی کریں کہ وہ ڈرائنگ کے دوران جتنے چاہیں رنگ بانٹیں اور استعمال کریں۔اس بات کو یقینی بنائیں کے  کاغذ کاٹنے کے بعد تمام ہاتھ ایک دوسرے سے جڑے ہوئے ہوں۔یہ ضروری ہے کہ آپ ہاتھوں کے دائرے کا خیال رکھیں، کیونکہ یہ اب  رابطہ، حفاظت، برادری، ہمدردی اور بچوں کے اعتماد کی علامت ہے۔</a:t>
            </a:r>
            <a:endParaRPr sz="2000">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2000"/>
              <a:buFont typeface="Arial"/>
              <a:buNone/>
            </a:pPr>
            <a:br>
              <a:rPr lang="en-US" sz="2000">
                <a:solidFill>
                  <a:schemeClr val="dk1"/>
                </a:solidFill>
                <a:latin typeface="Arial"/>
                <a:ea typeface="Arial"/>
                <a:cs typeface="Arial"/>
                <a:sym typeface="Arial"/>
              </a:rPr>
            </a:br>
            <a:endParaRPr sz="2000">
              <a:solidFill>
                <a:schemeClr val="dk1"/>
              </a:solidFill>
              <a:latin typeface="Arial"/>
              <a:ea typeface="Arial"/>
              <a:cs typeface="Arial"/>
              <a:sym typeface="Arial"/>
            </a:endParaRPr>
          </a:p>
        </p:txBody>
      </p:sp>
      <p:sp>
        <p:nvSpPr>
          <p:cNvPr id="418" name="Google Shape;418;p32"/>
          <p:cNvSpPr/>
          <p:nvPr/>
        </p:nvSpPr>
        <p:spPr>
          <a:xfrm>
            <a:off x="0" y="90100"/>
            <a:ext cx="65" cy="276999"/>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419" name="Google Shape;419;p32"/>
          <p:cNvSpPr/>
          <p:nvPr/>
        </p:nvSpPr>
        <p:spPr>
          <a:xfrm>
            <a:off x="0" y="90100"/>
            <a:ext cx="65" cy="276999"/>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420" name="Google Shape;420;p32"/>
          <p:cNvSpPr/>
          <p:nvPr/>
        </p:nvSpPr>
        <p:spPr>
          <a:xfrm>
            <a:off x="0" y="90100"/>
            <a:ext cx="65" cy="276999"/>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421" name="Google Shape;421;p32"/>
          <p:cNvSpPr/>
          <p:nvPr/>
        </p:nvSpPr>
        <p:spPr>
          <a:xfrm>
            <a:off x="69012" y="5374257"/>
            <a:ext cx="8065698" cy="1414732"/>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22" name="Google Shape;422;p32"/>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18</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33"/>
          <p:cNvSpPr txBox="1"/>
          <p:nvPr>
            <p:ph type="title"/>
          </p:nvPr>
        </p:nvSpPr>
        <p:spPr>
          <a:xfrm>
            <a:off x="6813999" y="271564"/>
            <a:ext cx="3572206" cy="867124"/>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Clr>
                <a:schemeClr val="dk1"/>
              </a:buClr>
              <a:buSzPts val="4400"/>
              <a:buFont typeface="Arial"/>
              <a:buNone/>
            </a:pPr>
            <a:r>
              <a:rPr lang="en-US" sz="4400">
                <a:solidFill>
                  <a:schemeClr val="dk1"/>
                </a:solidFill>
                <a:latin typeface="Arial"/>
                <a:ea typeface="Arial"/>
                <a:cs typeface="Arial"/>
                <a:sym typeface="Arial"/>
              </a:rPr>
              <a:t>بچوں كو پیغام دیں</a:t>
            </a:r>
            <a:endParaRPr sz="4400">
              <a:solidFill>
                <a:schemeClr val="dk1"/>
              </a:solidFill>
              <a:latin typeface="Arial"/>
              <a:ea typeface="Arial"/>
              <a:cs typeface="Arial"/>
              <a:sym typeface="Arial"/>
            </a:endParaRPr>
          </a:p>
        </p:txBody>
      </p:sp>
      <p:sp>
        <p:nvSpPr>
          <p:cNvPr id="428" name="Google Shape;428;p33"/>
          <p:cNvSpPr txBox="1"/>
          <p:nvPr>
            <p:ph idx="1" type="body"/>
          </p:nvPr>
        </p:nvSpPr>
        <p:spPr>
          <a:xfrm>
            <a:off x="267420" y="1109050"/>
            <a:ext cx="10722635" cy="2793993"/>
          </a:xfrm>
          <a:prstGeom prst="rect">
            <a:avLst/>
          </a:prstGeom>
          <a:noFill/>
          <a:ln>
            <a:noFill/>
          </a:ln>
        </p:spPr>
        <p:txBody>
          <a:bodyPr anchorCtr="0" anchor="t" bIns="45700" lIns="91425" spcFirstLastPara="1" rIns="91425" wrap="square" tIns="45700">
            <a:normAutofit fontScale="92500"/>
          </a:bodyPr>
          <a:lstStyle/>
          <a:p>
            <a:pPr indent="0" lvl="0" marL="0" rtl="0" algn="r">
              <a:lnSpc>
                <a:spcPct val="150000"/>
              </a:lnSpc>
              <a:spcBef>
                <a:spcPts val="0"/>
              </a:spcBef>
              <a:spcAft>
                <a:spcPts val="0"/>
              </a:spcAft>
              <a:buClr>
                <a:srgbClr val="3F3F3F"/>
              </a:buClr>
              <a:buSzPct val="100000"/>
              <a:buNone/>
            </a:pPr>
            <a:r>
              <a:rPr lang="en-US" sz="4000">
                <a:latin typeface="Arial"/>
                <a:ea typeface="Arial"/>
                <a:cs typeface="Arial"/>
                <a:sym typeface="Arial"/>
              </a:rPr>
              <a:t>ہاتھوں کے دائرے کی طرح۔ ہم سب منسلک ہیں. ہم اپنے ہاتھوں کو دیکھ بھال اور مہربانی کا مظاہرہ کرنے، اور دوسروں سے مدد دینے اور حاصل کرنے کے لیے استعمال کر سکتے ہیں۔</a:t>
            </a:r>
            <a:endParaRPr sz="1400">
              <a:latin typeface="Arial"/>
              <a:ea typeface="Arial"/>
              <a:cs typeface="Arial"/>
              <a:sym typeface="Arial"/>
            </a:endParaRPr>
          </a:p>
          <a:p>
            <a:pPr indent="0" lvl="0" marL="0" rtl="0" algn="l">
              <a:spcBef>
                <a:spcPts val="0"/>
              </a:spcBef>
              <a:spcAft>
                <a:spcPts val="0"/>
              </a:spcAft>
              <a:buClr>
                <a:srgbClr val="3F3F3F"/>
              </a:buClr>
              <a:buSzPct val="100000"/>
              <a:buNone/>
            </a:pPr>
            <a:r>
              <a:t/>
            </a:r>
            <a:endParaRPr/>
          </a:p>
        </p:txBody>
      </p:sp>
      <p:sp>
        <p:nvSpPr>
          <p:cNvPr id="429" name="Google Shape;429;p33"/>
          <p:cNvSpPr/>
          <p:nvPr/>
        </p:nvSpPr>
        <p:spPr>
          <a:xfrm>
            <a:off x="800722" y="3726414"/>
            <a:ext cx="8908357" cy="3200876"/>
          </a:xfrm>
          <a:prstGeom prst="rect">
            <a:avLst/>
          </a:prstGeom>
          <a:noFill/>
          <a:ln>
            <a:noFill/>
          </a:ln>
        </p:spPr>
        <p:txBody>
          <a:bodyPr anchorCtr="0" anchor="t" bIns="45700" lIns="91425" spcFirstLastPara="1" rIns="91425" wrap="square" tIns="45700">
            <a:spAutoFit/>
          </a:bodyPr>
          <a:lstStyle/>
          <a:p>
            <a:pPr indent="0" lvl="0" marL="0" marR="0" rtl="0" algn="r">
              <a:lnSpc>
                <a:spcPct val="150000"/>
              </a:lnSpc>
              <a:spcBef>
                <a:spcPts val="0"/>
              </a:spcBef>
              <a:spcAft>
                <a:spcPts val="0"/>
              </a:spcAft>
              <a:buNone/>
            </a:pPr>
            <a:r>
              <a:rPr lang="en-US" sz="2000">
                <a:solidFill>
                  <a:schemeClr val="dk1"/>
                </a:solidFill>
                <a:latin typeface="Arial"/>
                <a:ea typeface="Arial"/>
                <a:cs typeface="Arial"/>
                <a:sym typeface="Arial"/>
              </a:rPr>
              <a:t>نوٹ: </a:t>
            </a:r>
            <a:endParaRPr/>
          </a:p>
          <a:p>
            <a:pPr indent="0" lvl="0" marL="0" marR="0" rtl="0" algn="r">
              <a:lnSpc>
                <a:spcPct val="150000"/>
              </a:lnSpc>
              <a:spcBef>
                <a:spcPts val="0"/>
              </a:spcBef>
              <a:spcAft>
                <a:spcPts val="0"/>
              </a:spcAft>
              <a:buNone/>
            </a:pPr>
            <a:r>
              <a:rPr lang="en-US" sz="2000">
                <a:solidFill>
                  <a:schemeClr val="dk1"/>
                </a:solidFill>
                <a:latin typeface="Arial"/>
                <a:ea typeface="Arial"/>
                <a:cs typeface="Arial"/>
                <a:sym typeface="Arial"/>
              </a:rPr>
              <a:t>اگر کوئی نیا بچہ بعد میں کلاس میں آتا ہے۔ اس سے مندرجہ بالا مراحل پر عمل کرنے اور اس کے نام، علامت یا ڈیزائن کے ساتھ سجانے کے لیے اس کا اپنا ہاتھ تخلیق کرنے کے لیے کہیں۔ وہ ہاتھ جو انہوں نے پہلے ہفتے بنائے اور باری باری نئے بچے سے اپنے ناموں کا تعارف کروائیں، نئے بچے کو اپنے سجے ہوئے ہاتھ کو ہاتھوں کے دائرے سے جوڑتے ہوئے اپنا نام متعارف کرانے کی دعوت دیں۔ </a:t>
            </a:r>
            <a:endParaRPr sz="2000">
              <a:solidFill>
                <a:schemeClr val="dk1"/>
              </a:solidFill>
              <a:latin typeface="Arial"/>
              <a:ea typeface="Arial"/>
              <a:cs typeface="Arial"/>
              <a:sym typeface="Arial"/>
            </a:endParaRPr>
          </a:p>
          <a:p>
            <a:pPr indent="0" lvl="0" marL="0" marR="0" rtl="0" algn="r">
              <a:spcBef>
                <a:spcPts val="0"/>
              </a:spcBef>
              <a:spcAft>
                <a:spcPts val="0"/>
              </a:spcAft>
              <a:buNone/>
            </a:pPr>
            <a:r>
              <a:rPr lang="en-US" sz="2000">
                <a:solidFill>
                  <a:schemeClr val="dk1"/>
                </a:solidFill>
                <a:latin typeface="Arial"/>
                <a:ea typeface="Arial"/>
                <a:cs typeface="Arial"/>
                <a:sym typeface="Arial"/>
              </a:rPr>
              <a:t>اس بات کو یقینی بنائیں کہ اس کا ہاتھ سرکل آف ہینڈ سے جڑا ہوا ہے۔</a:t>
            </a:r>
            <a:endParaRPr sz="2000">
              <a:solidFill>
                <a:schemeClr val="dk1"/>
              </a:solidFill>
              <a:latin typeface="Arial"/>
              <a:ea typeface="Arial"/>
              <a:cs typeface="Arial"/>
              <a:sym typeface="Arial"/>
            </a:endParaRPr>
          </a:p>
          <a:p>
            <a:pPr indent="0" lvl="0" marL="0" marR="0" rtl="0" algn="r">
              <a:spcBef>
                <a:spcPts val="0"/>
              </a:spcBef>
              <a:spcAft>
                <a:spcPts val="0"/>
              </a:spcAft>
              <a:buNone/>
            </a:pPr>
            <a:br>
              <a:rPr lang="en-US" sz="1800">
                <a:solidFill>
                  <a:schemeClr val="dk1"/>
                </a:solidFill>
                <a:latin typeface="Arial"/>
                <a:ea typeface="Arial"/>
                <a:cs typeface="Arial"/>
                <a:sym typeface="Arial"/>
              </a:rPr>
            </a:br>
            <a:endParaRPr sz="1400">
              <a:solidFill>
                <a:schemeClr val="dk1"/>
              </a:solidFill>
              <a:latin typeface="Arial"/>
              <a:ea typeface="Arial"/>
              <a:cs typeface="Arial"/>
              <a:sym typeface="Arial"/>
            </a:endParaRPr>
          </a:p>
        </p:txBody>
      </p:sp>
      <p:sp>
        <p:nvSpPr>
          <p:cNvPr id="430" name="Google Shape;430;p33"/>
          <p:cNvSpPr/>
          <p:nvPr/>
        </p:nvSpPr>
        <p:spPr>
          <a:xfrm>
            <a:off x="823014" y="3648548"/>
            <a:ext cx="10167041" cy="2100402"/>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31" name="Google Shape;431;p33"/>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18</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34"/>
          <p:cNvSpPr txBox="1"/>
          <p:nvPr>
            <p:ph type="title"/>
          </p:nvPr>
        </p:nvSpPr>
        <p:spPr>
          <a:xfrm>
            <a:off x="3041961" y="520988"/>
            <a:ext cx="5642571" cy="1446550"/>
          </a:xfrm>
          <a:prstGeom prst="rect">
            <a:avLst/>
          </a:prstGeom>
          <a:noFill/>
          <a:ln>
            <a:noFill/>
          </a:ln>
        </p:spPr>
        <p:txBody>
          <a:bodyPr anchorCtr="0" anchor="ctr" bIns="0" lIns="0" spcFirstLastPara="1" rIns="0" wrap="square" tIns="0">
            <a:spAutoFit/>
          </a:bodyPr>
          <a:lstStyle/>
          <a:p>
            <a:pPr indent="0" lvl="0" marL="0" marR="0" rtl="1" algn="r">
              <a:lnSpc>
                <a:spcPct val="100000"/>
              </a:lnSpc>
              <a:spcBef>
                <a:spcPts val="0"/>
              </a:spcBef>
              <a:spcAft>
                <a:spcPts val="0"/>
              </a:spcAft>
              <a:buClr>
                <a:schemeClr val="dk1"/>
              </a:buClr>
              <a:buSzPts val="3600"/>
              <a:buFont typeface="Arial"/>
              <a:buNone/>
            </a:pPr>
            <a:r>
              <a:rPr b="0" i="0" lang="en-US" sz="3600" u="none" cap="none" strike="noStrike">
                <a:solidFill>
                  <a:schemeClr val="dk1"/>
                </a:solidFill>
                <a:latin typeface="Arial"/>
                <a:ea typeface="Arial"/>
                <a:cs typeface="Arial"/>
                <a:sym typeface="Arial"/>
              </a:rPr>
              <a:t>نفسیاتی سماجی سرگرمی دو:</a:t>
            </a:r>
            <a:r>
              <a:rPr b="0" i="0" lang="en-US" sz="4000" u="none" cap="none" strike="noStrike">
                <a:solidFill>
                  <a:schemeClr val="dk1"/>
                </a:solidFill>
                <a:latin typeface="Arial"/>
                <a:ea typeface="Arial"/>
                <a:cs typeface="Arial"/>
                <a:sym typeface="Arial"/>
              </a:rPr>
              <a:t>Free Drawing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3600"/>
              <a:buFont typeface="Arial"/>
              <a:buNone/>
            </a:pPr>
            <a:br>
              <a:rPr b="0" i="0" lang="en-US" sz="36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
        <p:nvSpPr>
          <p:cNvPr id="437" name="Google Shape;437;p34"/>
          <p:cNvSpPr txBox="1"/>
          <p:nvPr>
            <p:ph idx="1" type="body"/>
          </p:nvPr>
        </p:nvSpPr>
        <p:spPr>
          <a:xfrm>
            <a:off x="705164" y="1742538"/>
            <a:ext cx="11819033" cy="4485734"/>
          </a:xfrm>
          <a:prstGeom prst="rect">
            <a:avLst/>
          </a:prstGeom>
          <a:noFill/>
          <a:ln>
            <a:noFill/>
          </a:ln>
        </p:spPr>
        <p:txBody>
          <a:bodyPr anchorCtr="0" anchor="t" bIns="45700" lIns="91425" spcFirstLastPara="1" rIns="91425" wrap="square" tIns="45700">
            <a:normAutofit fontScale="92500" lnSpcReduction="10000"/>
          </a:bodyPr>
          <a:lstStyle/>
          <a:p>
            <a:pPr indent="0" lvl="0" marL="222884" marR="1255395" rtl="0" algn="r">
              <a:lnSpc>
                <a:spcPct val="150000"/>
              </a:lnSpc>
              <a:spcBef>
                <a:spcPts val="0"/>
              </a:spcBef>
              <a:spcAft>
                <a:spcPts val="0"/>
              </a:spcAft>
              <a:buSzPct val="100000"/>
              <a:buNone/>
            </a:pPr>
            <a:r>
              <a:rPr lang="en-US" sz="2400">
                <a:latin typeface="Arial"/>
                <a:ea typeface="Arial"/>
                <a:cs typeface="Arial"/>
                <a:sym typeface="Arial"/>
              </a:rPr>
              <a:t>عمریں: 7 سے 14 سال اور 15 سے 18 سال</a:t>
            </a:r>
            <a:endParaRPr sz="2400">
              <a:latin typeface="Arial"/>
              <a:ea typeface="Arial"/>
              <a:cs typeface="Arial"/>
              <a:sym typeface="Arial"/>
            </a:endParaRPr>
          </a:p>
          <a:p>
            <a:pPr indent="0" lvl="0" marL="222884" marR="1255395" rtl="0" algn="r">
              <a:lnSpc>
                <a:spcPct val="150000"/>
              </a:lnSpc>
              <a:spcBef>
                <a:spcPts val="210"/>
              </a:spcBef>
              <a:spcAft>
                <a:spcPts val="0"/>
              </a:spcAft>
              <a:buSzPct val="100000"/>
              <a:buNone/>
            </a:pPr>
            <a:r>
              <a:rPr lang="en-US" sz="2400">
                <a:latin typeface="Arial"/>
                <a:ea typeface="Arial"/>
                <a:cs typeface="Arial"/>
                <a:sym typeface="Arial"/>
              </a:rPr>
              <a:t>نفسیاتی مقصد: بچے باقاعدہ جگہ اور وقت سے فائدہ اٹھاتے ہیں جہاں وہ آزادانہ اور بے ساختہ اپنے خیالات، جذبات کا اظہار کر سکتے ہیں۔ خیالات کہانیاں یا یادیں۔ ڈرائنگ کے دوران بچے فطری طور پر اپنی پریشانیوں، تجربات، خوف کے خوابوں اور دلچسپیوں کا اظہار کرتے ہیں۔ بچوں کے ساتھ ہر ہفتے 1 سے 2   گھنٹے تک ڈرائنگ کا استعمال کریں۔</a:t>
            </a:r>
            <a:endParaRPr sz="2400">
              <a:latin typeface="Arial"/>
              <a:ea typeface="Arial"/>
              <a:cs typeface="Arial"/>
              <a:sym typeface="Arial"/>
            </a:endParaRPr>
          </a:p>
          <a:p>
            <a:pPr indent="0" lvl="0" marL="222884" marR="1255395" rtl="0" algn="r">
              <a:lnSpc>
                <a:spcPct val="150000"/>
              </a:lnSpc>
              <a:spcBef>
                <a:spcPts val="210"/>
              </a:spcBef>
              <a:spcAft>
                <a:spcPts val="0"/>
              </a:spcAft>
              <a:buSzPct val="100000"/>
              <a:buNone/>
            </a:pPr>
            <a:r>
              <a:rPr lang="en-US" sz="2400">
                <a:latin typeface="Arial"/>
                <a:ea typeface="Arial"/>
                <a:cs typeface="Arial"/>
                <a:sym typeface="Arial"/>
              </a:rPr>
              <a:t>مواد: سفید ڈرائنگ پیپر، کریون، پنسل۔</a:t>
            </a:r>
            <a:endParaRPr sz="2400">
              <a:latin typeface="Arial"/>
              <a:ea typeface="Arial"/>
              <a:cs typeface="Arial"/>
              <a:sym typeface="Arial"/>
            </a:endParaRPr>
          </a:p>
          <a:p>
            <a:pPr indent="0" lvl="0" marL="222884" marR="1255395" rtl="0" algn="r">
              <a:lnSpc>
                <a:spcPct val="150000"/>
              </a:lnSpc>
              <a:spcBef>
                <a:spcPts val="210"/>
              </a:spcBef>
              <a:spcAft>
                <a:spcPts val="0"/>
              </a:spcAft>
              <a:buSzPct val="100000"/>
              <a:buNone/>
            </a:pPr>
            <a:r>
              <a:rPr lang="en-US" sz="2400">
                <a:latin typeface="Arial"/>
                <a:ea typeface="Arial"/>
                <a:cs typeface="Arial"/>
                <a:sym typeface="Arial"/>
              </a:rPr>
              <a:t> تیاری: اس سے پہلے کہ بچے کلاس میں پہنچیں آپ سفیدڈرائنگ کے ٹکڑے پر ہاتھ سے ڈرائنگ  بنایں۔كاغذ کاٹنے کے لیے قینچی کا استعمال کریں۔ بچوں کو سرگرمی کی وضاحت کرتے وقت یہ ایک مثال بنایں۔ کلاس کے لیے ایك دائرے میں بیٹھنے کی جگہ تیار كریں۔</a:t>
            </a:r>
            <a:endParaRPr sz="2400">
              <a:latin typeface="Arial"/>
              <a:ea typeface="Arial"/>
              <a:cs typeface="Arial"/>
              <a:sym typeface="Arial"/>
            </a:endParaRPr>
          </a:p>
        </p:txBody>
      </p:sp>
      <p:sp>
        <p:nvSpPr>
          <p:cNvPr id="438" name="Google Shape;438;p34"/>
          <p:cNvSpPr/>
          <p:nvPr/>
        </p:nvSpPr>
        <p:spPr>
          <a:xfrm>
            <a:off x="0" y="-48399"/>
            <a:ext cx="65" cy="553998"/>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br>
              <a:rPr lang="en-US" sz="1800">
                <a:solidFill>
                  <a:srgbClr val="202124"/>
                </a:solidFill>
                <a:latin typeface="Arial"/>
                <a:ea typeface="Arial"/>
                <a:cs typeface="Arial"/>
                <a:sym typeface="Arial"/>
              </a:rPr>
            </a:br>
            <a:endParaRPr sz="1800">
              <a:solidFill>
                <a:srgbClr val="FFFFFF"/>
              </a:solidFill>
              <a:latin typeface="Arial"/>
              <a:ea typeface="Arial"/>
              <a:cs typeface="Arial"/>
              <a:sym typeface="Arial"/>
            </a:endParaRPr>
          </a:p>
        </p:txBody>
      </p:sp>
      <p:sp>
        <p:nvSpPr>
          <p:cNvPr id="439" name="Google Shape;439;p34"/>
          <p:cNvSpPr/>
          <p:nvPr/>
        </p:nvSpPr>
        <p:spPr>
          <a:xfrm>
            <a:off x="0" y="-48399"/>
            <a:ext cx="65" cy="553998"/>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br>
              <a:rPr lang="en-US" sz="1800">
                <a:solidFill>
                  <a:srgbClr val="202124"/>
                </a:solidFill>
                <a:latin typeface="Arial"/>
                <a:ea typeface="Arial"/>
                <a:cs typeface="Arial"/>
                <a:sym typeface="Arial"/>
              </a:rPr>
            </a:br>
            <a:endParaRPr sz="1800">
              <a:solidFill>
                <a:srgbClr val="FFFFFF"/>
              </a:solidFill>
              <a:latin typeface="Arial"/>
              <a:ea typeface="Arial"/>
              <a:cs typeface="Arial"/>
              <a:sym typeface="Arial"/>
            </a:endParaRPr>
          </a:p>
        </p:txBody>
      </p:sp>
      <p:sp>
        <p:nvSpPr>
          <p:cNvPr id="440" name="Google Shape;440;p34"/>
          <p:cNvSpPr/>
          <p:nvPr/>
        </p:nvSpPr>
        <p:spPr>
          <a:xfrm>
            <a:off x="0" y="-48399"/>
            <a:ext cx="65" cy="553998"/>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br>
              <a:rPr lang="en-US" sz="1800">
                <a:solidFill>
                  <a:srgbClr val="202124"/>
                </a:solidFill>
                <a:latin typeface="Arial"/>
                <a:ea typeface="Arial"/>
                <a:cs typeface="Arial"/>
                <a:sym typeface="Arial"/>
              </a:rPr>
            </a:br>
            <a:endParaRPr sz="1800">
              <a:solidFill>
                <a:srgbClr val="FFFFFF"/>
              </a:solidFill>
              <a:latin typeface="Arial"/>
              <a:ea typeface="Arial"/>
              <a:cs typeface="Arial"/>
              <a:sym typeface="Arial"/>
            </a:endParaRPr>
          </a:p>
        </p:txBody>
      </p:sp>
      <p:sp>
        <p:nvSpPr>
          <p:cNvPr id="441" name="Google Shape;441;p34"/>
          <p:cNvSpPr/>
          <p:nvPr/>
        </p:nvSpPr>
        <p:spPr>
          <a:xfrm>
            <a:off x="992038" y="1742538"/>
            <a:ext cx="10230928" cy="4175183"/>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42" name="Google Shape;442;p34"/>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18</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35"/>
          <p:cNvSpPr txBox="1"/>
          <p:nvPr>
            <p:ph type="title"/>
          </p:nvPr>
        </p:nvSpPr>
        <p:spPr>
          <a:xfrm>
            <a:off x="9163780" y="505599"/>
            <a:ext cx="1325941" cy="94458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Arial"/>
              <a:buNone/>
            </a:pPr>
            <a:r>
              <a:rPr lang="en-US">
                <a:latin typeface="Arial"/>
                <a:ea typeface="Arial"/>
                <a:cs typeface="Arial"/>
                <a:sym typeface="Arial"/>
              </a:rPr>
              <a:t>اقدامات</a:t>
            </a:r>
            <a:endParaRPr>
              <a:latin typeface="Arial"/>
              <a:ea typeface="Arial"/>
              <a:cs typeface="Arial"/>
              <a:sym typeface="Arial"/>
            </a:endParaRPr>
          </a:p>
        </p:txBody>
      </p:sp>
      <p:sp>
        <p:nvSpPr>
          <p:cNvPr id="448" name="Google Shape;448;p35"/>
          <p:cNvSpPr txBox="1"/>
          <p:nvPr>
            <p:ph idx="1" type="body"/>
          </p:nvPr>
        </p:nvSpPr>
        <p:spPr>
          <a:xfrm>
            <a:off x="664234" y="1378810"/>
            <a:ext cx="10446082" cy="4142095"/>
          </a:xfrm>
          <a:prstGeom prst="rect">
            <a:avLst/>
          </a:prstGeom>
          <a:noFill/>
          <a:ln>
            <a:noFill/>
          </a:ln>
        </p:spPr>
        <p:txBody>
          <a:bodyPr anchorCtr="0" anchor="t" bIns="45700" lIns="91425" spcFirstLastPara="1" rIns="91425" wrap="square" tIns="45700">
            <a:normAutofit fontScale="70000" lnSpcReduction="20000"/>
          </a:bodyPr>
          <a:lstStyle/>
          <a:p>
            <a:pPr indent="0" lvl="0" marL="81915" rtl="0" algn="r">
              <a:lnSpc>
                <a:spcPct val="150000"/>
              </a:lnSpc>
              <a:spcBef>
                <a:spcPts val="0"/>
              </a:spcBef>
              <a:spcAft>
                <a:spcPts val="0"/>
              </a:spcAft>
              <a:buSzPct val="81818"/>
              <a:buNone/>
            </a:pPr>
            <a:r>
              <a:rPr b="1" lang="en-US">
                <a:latin typeface="Arial"/>
                <a:ea typeface="Arial"/>
                <a:cs typeface="Arial"/>
                <a:sym typeface="Arial"/>
              </a:rPr>
              <a:t>مرحلہ</a:t>
            </a:r>
            <a:r>
              <a:rPr b="1" lang="en-US" sz="2200">
                <a:latin typeface="Arial"/>
                <a:ea typeface="Arial"/>
                <a:cs typeface="Arial"/>
                <a:sym typeface="Arial"/>
              </a:rPr>
              <a:t> 1: بچوں کو پرسکون اور توجہ مرکوز کرنے کے لیے مختصر آرام یا جسمانی ورزش کا استعمال کریں۔</a:t>
            </a:r>
            <a:endParaRPr b="1" sz="2200">
              <a:latin typeface="Arial"/>
              <a:ea typeface="Arial"/>
              <a:cs typeface="Arial"/>
              <a:sym typeface="Arial"/>
            </a:endParaRPr>
          </a:p>
          <a:p>
            <a:pPr indent="0" lvl="0" marL="0" rtl="0" algn="r">
              <a:lnSpc>
                <a:spcPct val="150000"/>
              </a:lnSpc>
              <a:spcBef>
                <a:spcPts val="0"/>
              </a:spcBef>
              <a:spcAft>
                <a:spcPts val="0"/>
              </a:spcAft>
              <a:buClr>
                <a:srgbClr val="3F3F3F"/>
              </a:buClr>
              <a:buSzPct val="100000"/>
              <a:buNone/>
            </a:pPr>
            <a:r>
              <a:rPr lang="en-US" sz="2200">
                <a:latin typeface="Arial"/>
                <a:ea typeface="Arial"/>
                <a:cs typeface="Arial"/>
                <a:sym typeface="Arial"/>
              </a:rPr>
              <a:t>مرحلہ 2: ہر بچے کو کاغذ اور ڈرائنگ کا سامان تقسیم کریں بچے فرش پر دائرے میں بیٹھ سکتے ہیں، میزوں پر بیٹھ سکتے ہیں، یا کمرے میں اپنی جگہ تلاش کر سکتے ہیں یا بیٹھنے اور ڈرائنگ کرنے کے لیے سیکھنے کا ماحول تلاش کر سکتے ہیں۔</a:t>
            </a:r>
            <a:endParaRPr sz="2200">
              <a:latin typeface="Arial"/>
              <a:ea typeface="Arial"/>
              <a:cs typeface="Arial"/>
              <a:sym typeface="Arial"/>
            </a:endParaRPr>
          </a:p>
          <a:p>
            <a:pPr indent="0" lvl="0" marL="0" rtl="0" algn="r">
              <a:lnSpc>
                <a:spcPct val="150000"/>
              </a:lnSpc>
              <a:spcBef>
                <a:spcPts val="0"/>
              </a:spcBef>
              <a:spcAft>
                <a:spcPts val="0"/>
              </a:spcAft>
              <a:buClr>
                <a:srgbClr val="3F3F3F"/>
              </a:buClr>
              <a:buSzPct val="100000"/>
              <a:buNone/>
            </a:pPr>
            <a:r>
              <a:rPr lang="en-US" sz="2200">
                <a:latin typeface="Arial"/>
                <a:ea typeface="Arial"/>
                <a:cs typeface="Arial"/>
                <a:sym typeface="Arial"/>
              </a:rPr>
              <a:t>مرحلہ ۳: وضاحت کریں کے بچے کاغذ پر جو چاہیں بنائیں، اور بچوں کی حوصلہ افزائی کریں کے اس ڈرائنگ پر وہ ۴۰ منٹ لگا سکتے ہیں۔ جو ان کے زہن میں ہے اس کو کاغذ پر بنا سکتے ہیں۔ واضع کریں  کے  ڈرائنگ کے لیے کوئی بھی طریقہ صحیح یا غلط نہیں ہوتا۔ ہم صرف آزادانہ ڈرائنگ کے ذریعے لطف اٹھائیں گے۔</a:t>
            </a:r>
            <a:endParaRPr/>
          </a:p>
          <a:p>
            <a:pPr indent="0" lvl="0" marL="0" rtl="0" algn="r">
              <a:lnSpc>
                <a:spcPct val="150000"/>
              </a:lnSpc>
              <a:spcBef>
                <a:spcPts val="0"/>
              </a:spcBef>
              <a:spcAft>
                <a:spcPts val="0"/>
              </a:spcAft>
              <a:buClr>
                <a:srgbClr val="3F3F3F"/>
              </a:buClr>
              <a:buSzPct val="100000"/>
              <a:buNone/>
            </a:pPr>
            <a:r>
              <a:rPr lang="en-US" sz="2200">
                <a:latin typeface="Arial"/>
                <a:ea typeface="Arial"/>
                <a:cs typeface="Arial"/>
                <a:sym typeface="Arial"/>
              </a:rPr>
              <a:t>مرحلہ ۴: جب بچے فارغ ہو جائیں تو ڈرائنگ کو فرش پر ایک داہرے میں رکھیں یا دیوار پر لٹکائیں اور بچوں سے کہیں کے وہ  گھوم پھر کر ہم جماعتوں کی ڈرائنگ کو دیکھیں۔</a:t>
            </a:r>
            <a:endParaRPr/>
          </a:p>
          <a:p>
            <a:pPr indent="0" lvl="0" marL="0" rtl="0" algn="r">
              <a:lnSpc>
                <a:spcPct val="150000"/>
              </a:lnSpc>
              <a:spcBef>
                <a:spcPts val="0"/>
              </a:spcBef>
              <a:spcAft>
                <a:spcPts val="0"/>
              </a:spcAft>
              <a:buClr>
                <a:srgbClr val="3F3F3F"/>
              </a:buClr>
              <a:buSzPct val="100000"/>
              <a:buNone/>
            </a:pPr>
            <a:r>
              <a:rPr lang="en-US" sz="2200">
                <a:latin typeface="Arial"/>
                <a:ea typeface="Arial"/>
                <a:cs typeface="Arial"/>
                <a:sym typeface="Arial"/>
              </a:rPr>
              <a:t>مرحلہ ۵: بچوں سے یہ پوچھ کر شروع کریں کے کیا کوئی اپنی ڈرائنگ سے متعلق کوئی کہانی سنائیں۔ اگر بچے ہنگامی یا جنگی صورت حال کو ڈرائنگ  کے ذریعے بتائیں تو ان کو موقع دیں کے وہ اپنے خوف  یا کشمکش کا اظہار کرسکیں، تا کہ سرگرمی کا اختتام مثبت طریقے سے ہو۔</a:t>
            </a:r>
            <a:endParaRPr/>
          </a:p>
          <a:p>
            <a:pPr indent="0" lvl="0" marL="0" rtl="0" algn="r">
              <a:spcBef>
                <a:spcPts val="0"/>
              </a:spcBef>
              <a:spcAft>
                <a:spcPts val="0"/>
              </a:spcAft>
              <a:buClr>
                <a:srgbClr val="3F3F3F"/>
              </a:buClr>
              <a:buSzPct val="100000"/>
              <a:buNone/>
            </a:pPr>
            <a:r>
              <a:t/>
            </a:r>
            <a:endParaRPr>
              <a:latin typeface="Arial"/>
              <a:ea typeface="Arial"/>
              <a:cs typeface="Arial"/>
              <a:sym typeface="Arial"/>
            </a:endParaRPr>
          </a:p>
          <a:p>
            <a:pPr indent="0" lvl="0" marL="0" rtl="0" algn="r">
              <a:spcBef>
                <a:spcPts val="0"/>
              </a:spcBef>
              <a:spcAft>
                <a:spcPts val="0"/>
              </a:spcAft>
              <a:buClr>
                <a:srgbClr val="202124"/>
              </a:buClr>
              <a:buSzPct val="100000"/>
              <a:buNone/>
            </a:pPr>
            <a:br>
              <a:rPr lang="en-US" sz="1400">
                <a:solidFill>
                  <a:srgbClr val="202124"/>
                </a:solidFill>
                <a:latin typeface="Arial"/>
                <a:ea typeface="Arial"/>
                <a:cs typeface="Arial"/>
                <a:sym typeface="Arial"/>
              </a:rPr>
            </a:br>
            <a:endParaRPr sz="1100">
              <a:latin typeface="Arial"/>
              <a:ea typeface="Arial"/>
              <a:cs typeface="Arial"/>
              <a:sym typeface="Arial"/>
            </a:endParaRPr>
          </a:p>
          <a:p>
            <a:pPr indent="0" lvl="0" marL="81915" rtl="0" algn="r">
              <a:lnSpc>
                <a:spcPct val="100000"/>
              </a:lnSpc>
              <a:spcBef>
                <a:spcPts val="1000"/>
              </a:spcBef>
              <a:spcAft>
                <a:spcPts val="0"/>
              </a:spcAft>
              <a:buSzPct val="100000"/>
              <a:buNone/>
            </a:pPr>
            <a:r>
              <a:t/>
            </a:r>
            <a:endParaRPr b="1" sz="1400">
              <a:latin typeface="Arial"/>
              <a:ea typeface="Arial"/>
              <a:cs typeface="Arial"/>
              <a:sym typeface="Arial"/>
            </a:endParaRPr>
          </a:p>
        </p:txBody>
      </p:sp>
      <p:sp>
        <p:nvSpPr>
          <p:cNvPr id="449" name="Google Shape;449;p35"/>
          <p:cNvSpPr txBox="1"/>
          <p:nvPr/>
        </p:nvSpPr>
        <p:spPr>
          <a:xfrm>
            <a:off x="5829670" y="1743954"/>
            <a:ext cx="5280646" cy="4141941"/>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Times New Roman"/>
              <a:buNone/>
            </a:pPr>
            <a:r>
              <a:t/>
            </a:r>
            <a:endParaRPr sz="4400">
              <a:solidFill>
                <a:srgbClr val="FFFFFF"/>
              </a:solidFill>
              <a:latin typeface="Times New Roman"/>
              <a:ea typeface="Times New Roman"/>
              <a:cs typeface="Times New Roman"/>
              <a:sym typeface="Times New Roman"/>
            </a:endParaRPr>
          </a:p>
        </p:txBody>
      </p:sp>
      <p:sp>
        <p:nvSpPr>
          <p:cNvPr id="450" name="Google Shape;450;p35"/>
          <p:cNvSpPr txBox="1"/>
          <p:nvPr/>
        </p:nvSpPr>
        <p:spPr>
          <a:xfrm>
            <a:off x="1083009" y="592367"/>
            <a:ext cx="5280646" cy="665943"/>
          </a:xfrm>
          <a:prstGeom prst="rect">
            <a:avLst/>
          </a:prstGeom>
          <a:noFill/>
          <a:ln>
            <a:noFill/>
          </a:ln>
        </p:spPr>
        <p:txBody>
          <a:bodyPr anchorCtr="0" anchor="ctr" bIns="45700" lIns="91425" spcFirstLastPara="1" rIns="91425" wrap="square" tIns="45700">
            <a:normAutofit fontScale="92500" lnSpcReduction="20000"/>
          </a:bodyPr>
          <a:lstStyle/>
          <a:p>
            <a:pPr indent="0" lvl="0" marL="0" marR="0" rtl="0" algn="just">
              <a:lnSpc>
                <a:spcPct val="90000"/>
              </a:lnSpc>
              <a:spcBef>
                <a:spcPts val="0"/>
              </a:spcBef>
              <a:spcAft>
                <a:spcPts val="0"/>
              </a:spcAft>
              <a:buClr>
                <a:schemeClr val="dk1"/>
              </a:buClr>
              <a:buSzPct val="100000"/>
              <a:buFont typeface="Times New Roman"/>
              <a:buNone/>
            </a:pPr>
            <a:r>
              <a:t/>
            </a:r>
            <a:endParaRPr i="1" sz="1600">
              <a:solidFill>
                <a:schemeClr val="dk1"/>
              </a:solidFill>
              <a:latin typeface="Times New Roman"/>
              <a:ea typeface="Times New Roman"/>
              <a:cs typeface="Times New Roman"/>
              <a:sym typeface="Times New Roman"/>
            </a:endParaRPr>
          </a:p>
          <a:p>
            <a:pPr indent="0" lvl="0" marL="0" marR="0" rtl="0" algn="r">
              <a:lnSpc>
                <a:spcPct val="90000"/>
              </a:lnSpc>
              <a:spcBef>
                <a:spcPts val="0"/>
              </a:spcBef>
              <a:spcAft>
                <a:spcPts val="0"/>
              </a:spcAft>
              <a:buClr>
                <a:schemeClr val="dk1"/>
              </a:buClr>
              <a:buSzPct val="100000"/>
              <a:buFont typeface="Arial"/>
              <a:buNone/>
            </a:pPr>
            <a:r>
              <a:rPr lang="en-US" sz="2000">
                <a:solidFill>
                  <a:schemeClr val="dk1"/>
                </a:solidFill>
                <a:latin typeface="Arial"/>
                <a:ea typeface="Arial"/>
                <a:cs typeface="Arial"/>
                <a:sym typeface="Arial"/>
              </a:rPr>
              <a:t>نوٹ: چیك لسٹ سے ایڈیاز استعمال كریں  اور بچوں كی آرٹ ورك كی ہمت دیں۔ </a:t>
            </a:r>
            <a:endParaRPr sz="2000">
              <a:solidFill>
                <a:schemeClr val="dk1"/>
              </a:solidFill>
              <a:latin typeface="Arial"/>
              <a:ea typeface="Arial"/>
              <a:cs typeface="Arial"/>
              <a:sym typeface="Arial"/>
            </a:endParaRPr>
          </a:p>
          <a:p>
            <a:pPr indent="0" lvl="0" marL="0" marR="0" rtl="0" algn="l">
              <a:lnSpc>
                <a:spcPct val="90000"/>
              </a:lnSpc>
              <a:spcBef>
                <a:spcPts val="0"/>
              </a:spcBef>
              <a:spcAft>
                <a:spcPts val="0"/>
              </a:spcAft>
              <a:buClr>
                <a:schemeClr val="dk1"/>
              </a:buClr>
              <a:buSzPct val="100000"/>
              <a:buFont typeface="Times New Roman"/>
              <a:buNone/>
            </a:pPr>
            <a:r>
              <a:t/>
            </a:r>
            <a:endParaRPr sz="4400">
              <a:solidFill>
                <a:schemeClr val="dk1"/>
              </a:solidFill>
              <a:latin typeface="Times New Roman"/>
              <a:ea typeface="Times New Roman"/>
              <a:cs typeface="Times New Roman"/>
              <a:sym typeface="Times New Roman"/>
            </a:endParaRPr>
          </a:p>
        </p:txBody>
      </p:sp>
      <p:sp>
        <p:nvSpPr>
          <p:cNvPr id="451" name="Google Shape;451;p35"/>
          <p:cNvSpPr/>
          <p:nvPr/>
        </p:nvSpPr>
        <p:spPr>
          <a:xfrm>
            <a:off x="0" y="-48399"/>
            <a:ext cx="65" cy="553998"/>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br>
              <a:rPr b="1" lang="en-US" sz="1800">
                <a:solidFill>
                  <a:srgbClr val="202124"/>
                </a:solidFill>
                <a:latin typeface="Arial"/>
                <a:ea typeface="Arial"/>
                <a:cs typeface="Arial"/>
                <a:sym typeface="Arial"/>
              </a:rPr>
            </a:br>
            <a:endParaRPr b="1" sz="1800">
              <a:solidFill>
                <a:srgbClr val="FFFFFF"/>
              </a:solidFill>
              <a:latin typeface="Arial"/>
              <a:ea typeface="Arial"/>
              <a:cs typeface="Arial"/>
              <a:sym typeface="Arial"/>
            </a:endParaRPr>
          </a:p>
        </p:txBody>
      </p:sp>
      <p:sp>
        <p:nvSpPr>
          <p:cNvPr id="452" name="Google Shape;452;p35"/>
          <p:cNvSpPr/>
          <p:nvPr/>
        </p:nvSpPr>
        <p:spPr>
          <a:xfrm>
            <a:off x="500332" y="1378810"/>
            <a:ext cx="10826151" cy="3581379"/>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53" name="Google Shape;453;p35"/>
          <p:cNvSpPr/>
          <p:nvPr/>
        </p:nvSpPr>
        <p:spPr>
          <a:xfrm flipH="1" rot="10800000">
            <a:off x="6202392" y="6667927"/>
            <a:ext cx="5124091" cy="71919"/>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54" name="Google Shape;454;p35"/>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19</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36"/>
          <p:cNvSpPr txBox="1"/>
          <p:nvPr>
            <p:ph idx="1" type="body"/>
          </p:nvPr>
        </p:nvSpPr>
        <p:spPr>
          <a:xfrm>
            <a:off x="471633" y="786806"/>
            <a:ext cx="11171207" cy="5603721"/>
          </a:xfrm>
          <a:prstGeom prst="rect">
            <a:avLst/>
          </a:prstGeom>
          <a:noFill/>
          <a:ln>
            <a:noFill/>
          </a:ln>
        </p:spPr>
        <p:txBody>
          <a:bodyPr anchorCtr="0" anchor="t" bIns="45700" lIns="91425" spcFirstLastPara="1" rIns="91425" wrap="square" tIns="45700">
            <a:normAutofit fontScale="92500" lnSpcReduction="20000"/>
          </a:bodyPr>
          <a:lstStyle/>
          <a:p>
            <a:pPr indent="0" lvl="0" marL="0" rtl="0" algn="r">
              <a:lnSpc>
                <a:spcPct val="150000"/>
              </a:lnSpc>
              <a:spcBef>
                <a:spcPts val="0"/>
              </a:spcBef>
              <a:spcAft>
                <a:spcPts val="0"/>
              </a:spcAft>
              <a:buSzPct val="100000"/>
              <a:buNone/>
            </a:pPr>
            <a:r>
              <a:rPr lang="en-US" sz="2200">
                <a:latin typeface="Arial"/>
                <a:ea typeface="Arial"/>
                <a:cs typeface="Arial"/>
                <a:sym typeface="Arial"/>
              </a:rPr>
              <a:t>عمر کی حد: ۷ تا ۱۴ سال اور ۱۵ تا ۱۸ سال</a:t>
            </a:r>
            <a:endParaRPr sz="2200">
              <a:latin typeface="Arial"/>
              <a:ea typeface="Arial"/>
              <a:cs typeface="Arial"/>
              <a:sym typeface="Arial"/>
            </a:endParaRPr>
          </a:p>
          <a:p>
            <a:pPr indent="0" lvl="0" marL="0" rtl="0" algn="r">
              <a:lnSpc>
                <a:spcPct val="150000"/>
              </a:lnSpc>
              <a:spcBef>
                <a:spcPts val="1000"/>
              </a:spcBef>
              <a:spcAft>
                <a:spcPts val="0"/>
              </a:spcAft>
              <a:buSzPct val="100000"/>
              <a:buNone/>
            </a:pPr>
            <a:r>
              <a:rPr lang="en-US" sz="2200">
                <a:latin typeface="Arial"/>
                <a:ea typeface="Arial"/>
                <a:cs typeface="Arial"/>
                <a:sym typeface="Arial"/>
              </a:rPr>
              <a:t>معاونات: ڈرائنگ پیپر، کریون، پنسل</a:t>
            </a:r>
            <a:endParaRPr sz="2200">
              <a:latin typeface="Arial"/>
              <a:ea typeface="Arial"/>
              <a:cs typeface="Arial"/>
              <a:sym typeface="Arial"/>
            </a:endParaRPr>
          </a:p>
          <a:p>
            <a:pPr indent="0" lvl="0" marL="0" rtl="0" algn="r">
              <a:lnSpc>
                <a:spcPct val="150000"/>
              </a:lnSpc>
              <a:spcBef>
                <a:spcPts val="1000"/>
              </a:spcBef>
              <a:spcAft>
                <a:spcPts val="0"/>
              </a:spcAft>
              <a:buSzPct val="100000"/>
              <a:buNone/>
            </a:pPr>
            <a:r>
              <a:rPr lang="en-US" sz="2200">
                <a:latin typeface="Arial"/>
                <a:ea typeface="Arial"/>
                <a:cs typeface="Arial"/>
                <a:sym typeface="Arial"/>
              </a:rPr>
              <a:t>۱- یہ ایک حقیقی یا تصوراتی جگہ ہو سکتی ہے۔ اگر بچوں کو محفوظ جگہ کی شناخت کرنے میں دشواری پیش آتی ہے، تو استاد ان کی ان خصوصیات کے بارے میں سوچنے میں مدد کرسکتا ہے جو وہ محفوظ جگہ میں رکھنا چاہیں گے تاکہ ان کے تخلیات کو متحرک کیا جاسکے۔</a:t>
            </a:r>
            <a:endParaRPr sz="2200">
              <a:latin typeface="Arial"/>
              <a:ea typeface="Arial"/>
              <a:cs typeface="Arial"/>
              <a:sym typeface="Arial"/>
            </a:endParaRPr>
          </a:p>
          <a:p>
            <a:pPr indent="0" lvl="0" marL="0" rtl="0" algn="r">
              <a:lnSpc>
                <a:spcPct val="150000"/>
              </a:lnSpc>
              <a:spcBef>
                <a:spcPts val="1000"/>
              </a:spcBef>
              <a:spcAft>
                <a:spcPts val="0"/>
              </a:spcAft>
              <a:buSzPct val="100000"/>
              <a:buNone/>
            </a:pPr>
            <a:r>
              <a:rPr lang="en-US" sz="2200">
                <a:latin typeface="Arial"/>
                <a:ea typeface="Arial"/>
                <a:cs typeface="Arial"/>
                <a:sym typeface="Arial"/>
              </a:rPr>
              <a:t>-2 استاد کو اس بات پر زور دینا چاہیے کہ بچے زندہ بچ گئے ہیں اور ان کے پاس اپنے تجربے کے بارے میں دنیا کے ساتھ اشتراک کرنے کے لیے اہم مشورے ہیں</a:t>
            </a:r>
            <a:endParaRPr sz="2200">
              <a:latin typeface="Arial"/>
              <a:ea typeface="Arial"/>
              <a:cs typeface="Arial"/>
              <a:sym typeface="Arial"/>
            </a:endParaRPr>
          </a:p>
          <a:p>
            <a:pPr indent="0" lvl="0" marL="0" rtl="0" algn="r">
              <a:lnSpc>
                <a:spcPct val="150000"/>
              </a:lnSpc>
              <a:spcBef>
                <a:spcPts val="1000"/>
              </a:spcBef>
              <a:spcAft>
                <a:spcPts val="0"/>
              </a:spcAft>
              <a:buSzPct val="100000"/>
              <a:buNone/>
            </a:pPr>
            <a:r>
              <a:rPr lang="en-US" sz="2200">
                <a:latin typeface="Arial"/>
                <a:ea typeface="Arial"/>
                <a:cs typeface="Arial"/>
                <a:sym typeface="Arial"/>
              </a:rPr>
              <a:t>-3 استاد کو بچوں کی حوصلہ افزائی بھی کرنی چاہیے کہ وہ اس بات سے آگاہ رہیں کہ کون سی چیزیں ایک جیسی رہیں</a:t>
            </a:r>
            <a:endParaRPr/>
          </a:p>
          <a:p>
            <a:pPr indent="0" lvl="0" marL="0" rtl="0" algn="r">
              <a:lnSpc>
                <a:spcPct val="150000"/>
              </a:lnSpc>
              <a:spcBef>
                <a:spcPts val="1000"/>
              </a:spcBef>
              <a:spcAft>
                <a:spcPts val="0"/>
              </a:spcAft>
              <a:buSzPct val="100000"/>
              <a:buNone/>
            </a:pPr>
            <a:r>
              <a:rPr lang="en-US" sz="2200">
                <a:latin typeface="Arial"/>
                <a:ea typeface="Arial"/>
                <a:cs typeface="Arial"/>
                <a:sym typeface="Arial"/>
              </a:rPr>
              <a:t>-4 جب کوئی بچہ اپنی ڈرائنگ کے بارے میں کوئی کہانی شیئر کرتا ہے یا آپ سے بات کرتا ہے، تو اس کے چہرے اور باڈی لینگویج کے تاثرات سے آگاہ رہیں، اور پھر اس کی مدد کریں۔ بچے کے لیے جذبات کو لیبل کرنے کے لیے الفاظ استعمال کریں۔ جذبات کے بارے میں گروپ گفتگو کریں اور بچوں کو سوالات پوچھنے اور اپنے ساتھیوں کو مشورہ دینے کی ترغیب دیں۔ مثال کے طور پر: "آپ اداس کب ہوتا ہے؟ یہ کیسا محسوس ہوتا ہے؟ آپ کو خوشی محسوس کرنے میں کیا مدد ملتی ہے؟</a:t>
            </a:r>
            <a:endParaRPr sz="2200">
              <a:latin typeface="Arial"/>
              <a:ea typeface="Arial"/>
              <a:cs typeface="Arial"/>
              <a:sym typeface="Arial"/>
            </a:endParaRPr>
          </a:p>
          <a:p>
            <a:pPr indent="0" lvl="0" marL="0" rtl="0" algn="r">
              <a:spcBef>
                <a:spcPts val="1000"/>
              </a:spcBef>
              <a:spcAft>
                <a:spcPts val="0"/>
              </a:spcAft>
              <a:buSzPct val="100000"/>
              <a:buNone/>
            </a:pPr>
            <a:r>
              <a:t/>
            </a:r>
            <a:endParaRPr>
              <a:latin typeface="Arial"/>
              <a:ea typeface="Arial"/>
              <a:cs typeface="Arial"/>
              <a:sym typeface="Arial"/>
            </a:endParaRPr>
          </a:p>
          <a:p>
            <a:pPr indent="0" lvl="0" marL="0" rtl="0" algn="r">
              <a:spcBef>
                <a:spcPts val="1000"/>
              </a:spcBef>
              <a:spcAft>
                <a:spcPts val="0"/>
              </a:spcAft>
              <a:buSzPct val="100000"/>
              <a:buNone/>
            </a:pPr>
            <a:r>
              <a:t/>
            </a:r>
            <a:endParaRPr>
              <a:latin typeface="Arial"/>
              <a:ea typeface="Arial"/>
              <a:cs typeface="Arial"/>
              <a:sym typeface="Arial"/>
            </a:endParaRPr>
          </a:p>
          <a:p>
            <a:pPr indent="0" lvl="0" marL="0" rtl="0" algn="r">
              <a:spcBef>
                <a:spcPts val="1000"/>
              </a:spcBef>
              <a:spcAft>
                <a:spcPts val="0"/>
              </a:spcAft>
              <a:buSzPct val="100000"/>
              <a:buNone/>
            </a:pPr>
            <a:r>
              <a:t/>
            </a:r>
            <a:endParaRPr>
              <a:latin typeface="Arial"/>
              <a:ea typeface="Arial"/>
              <a:cs typeface="Arial"/>
              <a:sym typeface="Arial"/>
            </a:endParaRPr>
          </a:p>
          <a:p>
            <a:pPr indent="0" lvl="0" marL="0" rtl="0" algn="r">
              <a:spcBef>
                <a:spcPts val="1000"/>
              </a:spcBef>
              <a:spcAft>
                <a:spcPts val="0"/>
              </a:spcAft>
              <a:buSzPct val="100000"/>
              <a:buNone/>
            </a:pPr>
            <a:r>
              <a:t/>
            </a:r>
            <a:endParaRPr>
              <a:latin typeface="Arial"/>
              <a:ea typeface="Arial"/>
              <a:cs typeface="Arial"/>
              <a:sym typeface="Arial"/>
            </a:endParaRPr>
          </a:p>
          <a:p>
            <a:pPr indent="0" lvl="0" marL="0" rtl="0" algn="r">
              <a:spcBef>
                <a:spcPts val="1000"/>
              </a:spcBef>
              <a:spcAft>
                <a:spcPts val="0"/>
              </a:spcAft>
              <a:buSzPct val="100000"/>
              <a:buNone/>
            </a:pPr>
            <a:r>
              <a:t/>
            </a:r>
            <a:endParaRPr>
              <a:latin typeface="Arial"/>
              <a:ea typeface="Arial"/>
              <a:cs typeface="Arial"/>
              <a:sym typeface="Arial"/>
            </a:endParaRPr>
          </a:p>
          <a:p>
            <a:pPr indent="0" lvl="0" marL="0" rtl="0" algn="r">
              <a:spcBef>
                <a:spcPts val="1000"/>
              </a:spcBef>
              <a:spcAft>
                <a:spcPts val="0"/>
              </a:spcAft>
              <a:buSzPct val="100000"/>
              <a:buNone/>
            </a:pPr>
            <a:r>
              <a:t/>
            </a:r>
            <a:endParaRPr>
              <a:latin typeface="Arial"/>
              <a:ea typeface="Arial"/>
              <a:cs typeface="Arial"/>
              <a:sym typeface="Arial"/>
            </a:endParaRPr>
          </a:p>
          <a:p>
            <a:pPr indent="0" lvl="0" marL="0" rtl="0" algn="r">
              <a:spcBef>
                <a:spcPts val="1000"/>
              </a:spcBef>
              <a:spcAft>
                <a:spcPts val="0"/>
              </a:spcAft>
              <a:buSzPct val="100000"/>
              <a:buNone/>
            </a:pPr>
            <a:r>
              <a:t/>
            </a:r>
            <a:endParaRPr>
              <a:latin typeface="Arial"/>
              <a:ea typeface="Arial"/>
              <a:cs typeface="Arial"/>
              <a:sym typeface="Arial"/>
            </a:endParaRPr>
          </a:p>
          <a:p>
            <a:pPr indent="0" lvl="0" marL="0" rtl="0" algn="r">
              <a:spcBef>
                <a:spcPts val="1000"/>
              </a:spcBef>
              <a:spcAft>
                <a:spcPts val="0"/>
              </a:spcAft>
              <a:buSzPct val="100000"/>
              <a:buNone/>
            </a:pPr>
            <a:r>
              <a:t/>
            </a:r>
            <a:endParaRPr>
              <a:latin typeface="Arial"/>
              <a:ea typeface="Arial"/>
              <a:cs typeface="Arial"/>
              <a:sym typeface="Arial"/>
            </a:endParaRPr>
          </a:p>
          <a:p>
            <a:pPr indent="0" lvl="0" marL="0" rtl="0" algn="r">
              <a:spcBef>
                <a:spcPts val="1000"/>
              </a:spcBef>
              <a:spcAft>
                <a:spcPts val="0"/>
              </a:spcAft>
              <a:buSzPct val="100000"/>
              <a:buNone/>
            </a:pPr>
            <a:r>
              <a:t/>
            </a:r>
            <a:endParaRPr>
              <a:latin typeface="Arial"/>
              <a:ea typeface="Arial"/>
              <a:cs typeface="Arial"/>
              <a:sym typeface="Arial"/>
            </a:endParaRPr>
          </a:p>
          <a:p>
            <a:pPr indent="0" lvl="0" marL="0" rtl="0" algn="r">
              <a:spcBef>
                <a:spcPts val="1000"/>
              </a:spcBef>
              <a:spcAft>
                <a:spcPts val="0"/>
              </a:spcAft>
              <a:buSzPct val="100000"/>
              <a:buNone/>
            </a:pPr>
            <a:r>
              <a:t/>
            </a:r>
            <a:endParaRPr>
              <a:latin typeface="Arial"/>
              <a:ea typeface="Arial"/>
              <a:cs typeface="Arial"/>
              <a:sym typeface="Arial"/>
            </a:endParaRPr>
          </a:p>
        </p:txBody>
      </p:sp>
      <p:sp>
        <p:nvSpPr>
          <p:cNvPr id="460" name="Google Shape;460;p36"/>
          <p:cNvSpPr/>
          <p:nvPr/>
        </p:nvSpPr>
        <p:spPr>
          <a:xfrm>
            <a:off x="1892174" y="151493"/>
            <a:ext cx="8554415" cy="95410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3200">
                <a:solidFill>
                  <a:schemeClr val="dk1"/>
                </a:solidFill>
                <a:latin typeface="Arial"/>
                <a:ea typeface="Arial"/>
                <a:cs typeface="Arial"/>
                <a:sym typeface="Arial"/>
              </a:rPr>
              <a:t>نفسیاتی سرگرمی نمبر ۳:</a:t>
            </a:r>
            <a:endParaRPr/>
          </a:p>
          <a:p>
            <a:pPr indent="0" lvl="0" marL="0" marR="0" rtl="1" algn="l">
              <a:spcBef>
                <a:spcPts val="0"/>
              </a:spcBef>
              <a:spcAft>
                <a:spcPts val="0"/>
              </a:spcAft>
              <a:buNone/>
            </a:pPr>
            <a:r>
              <a:rPr lang="en-US" sz="2400">
                <a:solidFill>
                  <a:schemeClr val="dk1"/>
                </a:solidFill>
                <a:latin typeface="Arial"/>
                <a:ea typeface="Arial"/>
                <a:cs typeface="Arial"/>
                <a:sym typeface="Arial"/>
              </a:rPr>
              <a:t>Drawings with Themes and Directions</a:t>
            </a:r>
            <a:endParaRPr/>
          </a:p>
        </p:txBody>
      </p:sp>
      <p:sp>
        <p:nvSpPr>
          <p:cNvPr id="461" name="Google Shape;461;p36"/>
          <p:cNvSpPr/>
          <p:nvPr/>
        </p:nvSpPr>
        <p:spPr>
          <a:xfrm>
            <a:off x="583777" y="1354039"/>
            <a:ext cx="11171208" cy="5175762"/>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62" name="Google Shape;462;p36"/>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19</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37"/>
          <p:cNvSpPr txBox="1"/>
          <p:nvPr>
            <p:ph type="title"/>
          </p:nvPr>
        </p:nvSpPr>
        <p:spPr>
          <a:xfrm>
            <a:off x="1295948" y="357828"/>
            <a:ext cx="7502209" cy="960120"/>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Clr>
                <a:srgbClr val="262626"/>
              </a:buClr>
              <a:buSzPts val="3600"/>
              <a:buFont typeface="Arial"/>
              <a:buNone/>
            </a:pPr>
            <a:r>
              <a:rPr lang="en-US">
                <a:latin typeface="Arial"/>
                <a:ea typeface="Arial"/>
                <a:cs typeface="Arial"/>
                <a:sym typeface="Arial"/>
              </a:rPr>
              <a:t>نفسیاتی سرگرمی چار: Helping Hands</a:t>
            </a:r>
            <a:endParaRPr/>
          </a:p>
        </p:txBody>
      </p:sp>
      <p:sp>
        <p:nvSpPr>
          <p:cNvPr id="468" name="Google Shape;468;p37"/>
          <p:cNvSpPr txBox="1"/>
          <p:nvPr>
            <p:ph idx="1" type="body"/>
          </p:nvPr>
        </p:nvSpPr>
        <p:spPr>
          <a:xfrm>
            <a:off x="759125" y="786806"/>
            <a:ext cx="10943140" cy="4658497"/>
          </a:xfrm>
          <a:prstGeom prst="rect">
            <a:avLst/>
          </a:prstGeom>
          <a:noFill/>
          <a:ln>
            <a:noFill/>
          </a:ln>
        </p:spPr>
        <p:txBody>
          <a:bodyPr anchorCtr="0" anchor="t" bIns="45700" lIns="91425" spcFirstLastPara="1" rIns="91425" wrap="square" tIns="45700">
            <a:normAutofit fontScale="25000" lnSpcReduction="20000"/>
          </a:bodyPr>
          <a:lstStyle/>
          <a:p>
            <a:pPr indent="0" lvl="0" marL="0" rtl="0" algn="r">
              <a:lnSpc>
                <a:spcPct val="170000"/>
              </a:lnSpc>
              <a:spcBef>
                <a:spcPts val="0"/>
              </a:spcBef>
              <a:spcAft>
                <a:spcPts val="0"/>
              </a:spcAft>
              <a:buSzPct val="100000"/>
              <a:buNone/>
            </a:pPr>
            <a:r>
              <a:rPr b="1" lang="en-US" sz="8000">
                <a:latin typeface="Arial"/>
                <a:ea typeface="Arial"/>
                <a:cs typeface="Arial"/>
                <a:sym typeface="Arial"/>
              </a:rPr>
              <a:t>مواد: کاغذ، پنسل، قلم اور کریون۔</a:t>
            </a:r>
            <a:endParaRPr/>
          </a:p>
          <a:p>
            <a:pPr indent="0" lvl="0" marL="0" rtl="0" algn="r">
              <a:lnSpc>
                <a:spcPct val="170000"/>
              </a:lnSpc>
              <a:spcBef>
                <a:spcPts val="1000"/>
              </a:spcBef>
              <a:spcAft>
                <a:spcPts val="0"/>
              </a:spcAft>
              <a:buSzPct val="100000"/>
              <a:buNone/>
            </a:pPr>
            <a:r>
              <a:rPr b="1" lang="en-US" sz="8000">
                <a:latin typeface="Arial"/>
                <a:ea typeface="Arial"/>
                <a:cs typeface="Arial"/>
                <a:sym typeface="Arial"/>
              </a:rPr>
              <a:t>تیاری: ہر بچے کو کاغذ کے 2 ٹکڑوں کی ضرورت ہوگی۔ طلباء سے ان مثالوں کے بارے میں سوچنے کو کہیں کہ انہوں نے ایمرجنسی کے دوران دوسروں کو کس طرح مدد حاصل کی اور کیسے فراہم کی۔</a:t>
            </a:r>
            <a:endParaRPr/>
          </a:p>
          <a:p>
            <a:pPr indent="0" lvl="0" marL="0" rtl="0" algn="r">
              <a:lnSpc>
                <a:spcPct val="170000"/>
              </a:lnSpc>
              <a:spcBef>
                <a:spcPts val="1000"/>
              </a:spcBef>
              <a:spcAft>
                <a:spcPts val="0"/>
              </a:spcAft>
              <a:buSzPct val="100000"/>
              <a:buNone/>
            </a:pPr>
            <a:r>
              <a:rPr b="1" lang="en-US" sz="8000">
                <a:latin typeface="Arial"/>
                <a:ea typeface="Arial"/>
                <a:cs typeface="Arial"/>
                <a:sym typeface="Arial"/>
              </a:rPr>
              <a:t> مرحلہ 1: بچوں کے ساتھ مختصراً بات چیت کرتے ہوئے شروع کریں کہ کس طرح ہر کسی کو ایک دوسرے کی مدد کرنے کی ضرورت ہے اور پیش کش کی جاتی ہے، خاص طور پر مشکل وقت میں۔ طلباء سے پوچھیں: کیا آپ کوئی مثال دے سکتے ہیں کہ آپ نے کس طرح کسی کو ’مدد کا ہاتھ‘ دیا یا پیش کیا؟</a:t>
            </a:r>
            <a:endParaRPr/>
          </a:p>
          <a:p>
            <a:pPr indent="0" lvl="0" marL="0" rtl="0" algn="r">
              <a:lnSpc>
                <a:spcPct val="170000"/>
              </a:lnSpc>
              <a:spcBef>
                <a:spcPts val="1000"/>
              </a:spcBef>
              <a:spcAft>
                <a:spcPts val="0"/>
              </a:spcAft>
              <a:buSzPct val="100000"/>
              <a:buNone/>
            </a:pPr>
            <a:r>
              <a:rPr b="1" lang="en-US" sz="8000">
                <a:latin typeface="Arial"/>
                <a:ea typeface="Arial"/>
                <a:cs typeface="Arial"/>
                <a:sym typeface="Arial"/>
              </a:rPr>
              <a:t>مرحلہ 2: طلباء کو مدعو کریں کہ وہ اپنے ہاتھوں سے 1 کا خاکہ بنائیں۔</a:t>
            </a:r>
            <a:endParaRPr/>
          </a:p>
          <a:p>
            <a:pPr indent="0" lvl="0" marL="0" rtl="0" algn="r">
              <a:lnSpc>
                <a:spcPct val="170000"/>
              </a:lnSpc>
              <a:spcBef>
                <a:spcPts val="1000"/>
              </a:spcBef>
              <a:spcAft>
                <a:spcPts val="0"/>
              </a:spcAft>
              <a:buSzPct val="100000"/>
              <a:buNone/>
            </a:pPr>
            <a:r>
              <a:rPr b="1" lang="en-US" sz="8000">
                <a:latin typeface="Arial"/>
                <a:ea typeface="Arial"/>
                <a:cs typeface="Arial"/>
                <a:sym typeface="Arial"/>
              </a:rPr>
              <a:t>مرحلہ 3: وضاحت کریں: اپنے ہاتھ کی ہر انگلی کے اندر آپ علامتوں، ڈرائنگز یا الفاظ کا استعمال کسی ایسے شخص، چیز یا تنظیم کے نام کی نمائندگی کرنے کے لیے کر سکتے ہیں جس نے بحران میں آپ کی مدد کی ہو۔ ہر انگلی 1 مثال کی نمائندگی کرتی ہے۔</a:t>
            </a:r>
            <a:endParaRPr/>
          </a:p>
          <a:p>
            <a:pPr indent="0" lvl="0" marL="0" rtl="0" algn="r">
              <a:lnSpc>
                <a:spcPct val="170000"/>
              </a:lnSpc>
              <a:spcBef>
                <a:spcPts val="1000"/>
              </a:spcBef>
              <a:spcAft>
                <a:spcPts val="0"/>
              </a:spcAft>
              <a:buSzPct val="100000"/>
              <a:buNone/>
            </a:pPr>
            <a:r>
              <a:rPr b="1" lang="en-US" sz="8000">
                <a:latin typeface="Arial"/>
                <a:ea typeface="Arial"/>
                <a:cs typeface="Arial"/>
                <a:sym typeface="Arial"/>
              </a:rPr>
              <a:t>مرحلہ 4: اگلا، بچوں کودو ہیلپنگ ہینڈ آؤٹ لائن بنانے کے لیے مدعو کریں۔ ہر انگلی کے اندر، بچوں سے 5 طریقے کھینچیں یا لکھیں جو انہوں نے دوسروں کی مدد کی ہے یا ان کی مدد کریں گے۔</a:t>
            </a:r>
            <a:endParaRPr sz="8000">
              <a:latin typeface="Arial"/>
              <a:ea typeface="Arial"/>
              <a:cs typeface="Arial"/>
              <a:sym typeface="Arial"/>
            </a:endParaRPr>
          </a:p>
          <a:p>
            <a:pPr indent="0" lvl="0" marL="0" rtl="0" algn="r">
              <a:lnSpc>
                <a:spcPct val="170000"/>
              </a:lnSpc>
              <a:spcBef>
                <a:spcPts val="1000"/>
              </a:spcBef>
              <a:spcAft>
                <a:spcPts val="0"/>
              </a:spcAft>
              <a:buSzPct val="100000"/>
              <a:buNone/>
            </a:pPr>
            <a:r>
              <a:t/>
            </a:r>
            <a:endParaRPr b="1">
              <a:latin typeface="Arial"/>
              <a:ea typeface="Arial"/>
              <a:cs typeface="Arial"/>
              <a:sym typeface="Arial"/>
            </a:endParaRPr>
          </a:p>
        </p:txBody>
      </p:sp>
      <p:sp>
        <p:nvSpPr>
          <p:cNvPr id="469" name="Google Shape;469;p37"/>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20</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38"/>
          <p:cNvSpPr txBox="1"/>
          <p:nvPr>
            <p:ph type="title"/>
          </p:nvPr>
        </p:nvSpPr>
        <p:spPr>
          <a:xfrm>
            <a:off x="1629038" y="346638"/>
            <a:ext cx="9404723" cy="1400530"/>
          </a:xfrm>
          <a:prstGeom prst="rect">
            <a:avLst/>
          </a:prstGeom>
          <a:noFill/>
          <a:ln>
            <a:noFill/>
          </a:ln>
        </p:spPr>
        <p:txBody>
          <a:bodyPr anchorCtr="0" anchor="t" bIns="45700" lIns="91425" spcFirstLastPara="1" rIns="91425" wrap="square" tIns="45700">
            <a:normAutofit/>
          </a:bodyPr>
          <a:lstStyle/>
          <a:p>
            <a:pPr indent="0" lvl="0" marL="0" rtl="1" algn="l">
              <a:spcBef>
                <a:spcPts val="0"/>
              </a:spcBef>
              <a:spcAft>
                <a:spcPts val="0"/>
              </a:spcAft>
              <a:buClr>
                <a:srgbClr val="262626"/>
              </a:buClr>
              <a:buSzPts val="3600"/>
              <a:buFont typeface="Arial"/>
              <a:buNone/>
            </a:pPr>
            <a:r>
              <a:rPr lang="en-US">
                <a:latin typeface="Arial"/>
                <a:ea typeface="Arial"/>
                <a:cs typeface="Arial"/>
                <a:sym typeface="Arial"/>
              </a:rPr>
              <a:t>نفسیاتی سرگرمی پانچ: </a:t>
            </a:r>
            <a:r>
              <a:rPr lang="en-US" sz="2400">
                <a:latin typeface="Arial"/>
                <a:ea typeface="Arial"/>
                <a:cs typeface="Arial"/>
                <a:sym typeface="Arial"/>
              </a:rPr>
              <a:t>Classroom Container of Worries</a:t>
            </a:r>
            <a:endParaRPr/>
          </a:p>
        </p:txBody>
      </p:sp>
      <p:sp>
        <p:nvSpPr>
          <p:cNvPr id="475" name="Google Shape;475;p38"/>
          <p:cNvSpPr txBox="1"/>
          <p:nvPr>
            <p:ph idx="1" type="body"/>
          </p:nvPr>
        </p:nvSpPr>
        <p:spPr>
          <a:xfrm>
            <a:off x="646110" y="873303"/>
            <a:ext cx="10967919" cy="2897313"/>
          </a:xfrm>
          <a:prstGeom prst="rect">
            <a:avLst/>
          </a:prstGeom>
          <a:noFill/>
          <a:ln>
            <a:noFill/>
          </a:ln>
        </p:spPr>
        <p:txBody>
          <a:bodyPr anchorCtr="0" anchor="t" bIns="45700" lIns="91425" spcFirstLastPara="1" rIns="91425" wrap="square" tIns="45700">
            <a:noAutofit/>
          </a:bodyPr>
          <a:lstStyle/>
          <a:p>
            <a:pPr indent="0" lvl="0" marL="0" rtl="0" algn="r">
              <a:lnSpc>
                <a:spcPct val="150000"/>
              </a:lnSpc>
              <a:spcBef>
                <a:spcPts val="0"/>
              </a:spcBef>
              <a:spcAft>
                <a:spcPts val="0"/>
              </a:spcAft>
              <a:buSzPts val="1800"/>
              <a:buNone/>
            </a:pPr>
            <a:r>
              <a:rPr lang="en-US" sz="1800">
                <a:latin typeface="Arial"/>
                <a:ea typeface="Arial"/>
                <a:cs typeface="Arial"/>
                <a:sym typeface="Arial"/>
              </a:rPr>
              <a:t>عمر</a:t>
            </a:r>
            <a:r>
              <a:rPr lang="en-US">
                <a:latin typeface="Arial"/>
                <a:ea typeface="Arial"/>
                <a:cs typeface="Arial"/>
                <a:sym typeface="Arial"/>
              </a:rPr>
              <a:t>: 7 سے 14 سال اور 15 سے 18 سال</a:t>
            </a:r>
            <a:endParaRPr/>
          </a:p>
          <a:p>
            <a:pPr indent="0" lvl="0" marL="0" rtl="0" algn="r">
              <a:lnSpc>
                <a:spcPct val="150000"/>
              </a:lnSpc>
              <a:spcBef>
                <a:spcPts val="1000"/>
              </a:spcBef>
              <a:spcAft>
                <a:spcPts val="0"/>
              </a:spcAft>
              <a:buSzPts val="1800"/>
              <a:buNone/>
            </a:pPr>
            <a:r>
              <a:rPr lang="en-US">
                <a:latin typeface="Arial"/>
                <a:ea typeface="Arial"/>
                <a:cs typeface="Arial"/>
                <a:sym typeface="Arial"/>
              </a:rPr>
              <a:t>مواد: رنگین یا سفید کاغذ، قینچی، قلم، پنسل، اور ایک کنٹینر جیسے ایک چھوٹا سا ڈبہ یا بیگ۔</a:t>
            </a:r>
            <a:endParaRPr/>
          </a:p>
          <a:p>
            <a:pPr indent="0" lvl="0" marL="0" rtl="0" algn="r">
              <a:lnSpc>
                <a:spcPct val="150000"/>
              </a:lnSpc>
              <a:spcBef>
                <a:spcPts val="1000"/>
              </a:spcBef>
              <a:spcAft>
                <a:spcPts val="0"/>
              </a:spcAft>
              <a:buSzPts val="1800"/>
              <a:buNone/>
            </a:pPr>
            <a:r>
              <a:rPr lang="en-US">
                <a:latin typeface="Arial"/>
                <a:ea typeface="Arial"/>
                <a:cs typeface="Arial"/>
                <a:sym typeface="Arial"/>
              </a:rPr>
              <a:t>مرحلہ 1: بچوں کے ساتھ ان چیزوں کے بارے میں بات چیت شروع کریں جن کے بارے میں وہ پریشان ہیں۔ آپ کم شدید پریشانی کی مثال دے کر بات چیت شروع کر سکتے ہیں، جیسے کہ سکول کے لیے دیر ہو جانا۔ کلاس سے پوچھیں: اگر آپ اسکول کے لیے دیر سے آنے سے پریشان ہیں، تو آپ اس مسئلے کو حل کرنے کے لیے کیا کر سکتے ہیں؟ مثال کے طور پر: میں زیادہ وقت حاصل کرنے کے لیے تھوڑی دیر پہلے جاگ سکتا ہوں، یا میں اپنے استاد سے بات کر سکتا ہوں اور بتا سکتا ہوں کہ مجھے دیر کیوں ہو رہی ہے۔</a:t>
            </a:r>
            <a:endParaRPr/>
          </a:p>
          <a:p>
            <a:pPr indent="0" lvl="0" marL="0" rtl="0" algn="r">
              <a:lnSpc>
                <a:spcPct val="150000"/>
              </a:lnSpc>
              <a:spcBef>
                <a:spcPts val="1000"/>
              </a:spcBef>
              <a:spcAft>
                <a:spcPts val="0"/>
              </a:spcAft>
              <a:buSzPts val="1800"/>
              <a:buNone/>
            </a:pPr>
            <a:r>
              <a:rPr lang="en-US">
                <a:latin typeface="Arial"/>
                <a:ea typeface="Arial"/>
                <a:cs typeface="Arial"/>
                <a:sym typeface="Arial"/>
              </a:rPr>
              <a:t>مرحلہ 2: بچوں سے کاغذ کے 1 طرف مسئلہ اور دوسری طرف حل کرنے کو کہیں۔</a:t>
            </a:r>
            <a:endParaRPr/>
          </a:p>
          <a:p>
            <a:pPr indent="0" lvl="0" marL="0" rtl="0" algn="r">
              <a:lnSpc>
                <a:spcPct val="150000"/>
              </a:lnSpc>
              <a:spcBef>
                <a:spcPts val="1000"/>
              </a:spcBef>
              <a:spcAft>
                <a:spcPts val="0"/>
              </a:spcAft>
              <a:buSzPts val="1800"/>
              <a:buNone/>
            </a:pPr>
            <a:r>
              <a:rPr lang="en-US">
                <a:latin typeface="Arial"/>
                <a:ea typeface="Arial"/>
                <a:cs typeface="Arial"/>
                <a:sym typeface="Arial"/>
              </a:rPr>
              <a:t>مرحلہ 3: اس سے پہلے کہ ہر بچہ اپنی پریشانی کو کنٹینر کے اندر ڈالے، ایک گروپ کے طور پر اس کی پریشانی اور حل پر بات کریں۔ وضاحت کریں: کچھ پریشانیاں دوسروں سے بڑی ہوتی ہیں اور آسانی سے حل نہیں ہوتیں، لیکن کنٹینر آپ سے پریشانی کو دور کر سکتا ہے اور آپ کے لیے پریشانی کا کام کر سکتا ہے۔</a:t>
            </a:r>
            <a:endParaRPr/>
          </a:p>
          <a:p>
            <a:pPr indent="0" lvl="0" marL="0" rtl="0" algn="r">
              <a:lnSpc>
                <a:spcPct val="150000"/>
              </a:lnSpc>
              <a:spcBef>
                <a:spcPts val="1000"/>
              </a:spcBef>
              <a:spcAft>
                <a:spcPts val="0"/>
              </a:spcAft>
              <a:buSzPts val="1800"/>
              <a:buNone/>
            </a:pPr>
            <a:r>
              <a:rPr lang="en-US">
                <a:latin typeface="Arial"/>
                <a:ea typeface="Arial"/>
                <a:cs typeface="Arial"/>
                <a:sym typeface="Arial"/>
              </a:rPr>
              <a:t>مرحلہ 4: جو کنٹینر آپ کے پاس ہے اسے لیں، اور جیسے ہی آپ پریشانی کے ساتھ کاغذ کو کنٹینر کے اندر رکھتے ہیں، گروپ کو سمجھائیں کہ پریشانی اور حل کو اب کلاس واری کنٹینر کے اندر محفوظ رکھا جائے گا۔ کلاس سے انتخاب کرنے کو کہیں کہ سیکھنے کے ماحول میں حفاظت کے لیے فکر کنٹینر کو کہاں رکھنا ہے۔</a:t>
            </a:r>
            <a:endParaRPr>
              <a:latin typeface="Arial"/>
              <a:ea typeface="Arial"/>
              <a:cs typeface="Arial"/>
              <a:sym typeface="Arial"/>
            </a:endParaRPr>
          </a:p>
        </p:txBody>
      </p:sp>
      <p:sp>
        <p:nvSpPr>
          <p:cNvPr id="476" name="Google Shape;476;p38"/>
          <p:cNvSpPr/>
          <p:nvPr/>
        </p:nvSpPr>
        <p:spPr>
          <a:xfrm>
            <a:off x="577970" y="1259840"/>
            <a:ext cx="10705381" cy="5382413"/>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77" name="Google Shape;477;p38"/>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21</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39"/>
          <p:cNvSpPr txBox="1"/>
          <p:nvPr>
            <p:ph type="title"/>
          </p:nvPr>
        </p:nvSpPr>
        <p:spPr>
          <a:xfrm>
            <a:off x="651850" y="201434"/>
            <a:ext cx="11160958" cy="760539"/>
          </a:xfrm>
          <a:prstGeom prst="rect">
            <a:avLst/>
          </a:prstGeom>
          <a:noFill/>
          <a:ln>
            <a:noFill/>
          </a:ln>
        </p:spPr>
        <p:txBody>
          <a:bodyPr anchorCtr="0" anchor="t" bIns="45700" lIns="91425" spcFirstLastPara="1" rIns="91425" wrap="square" tIns="45700">
            <a:normAutofit fontScale="90000"/>
          </a:bodyPr>
          <a:lstStyle/>
          <a:p>
            <a:pPr indent="0" lvl="0" marL="0" rtl="1" algn="r">
              <a:spcBef>
                <a:spcPts val="0"/>
              </a:spcBef>
              <a:spcAft>
                <a:spcPts val="0"/>
              </a:spcAft>
              <a:buClr>
                <a:schemeClr val="dk1"/>
              </a:buClr>
              <a:buSzPct val="100000"/>
              <a:buFont typeface="Arial"/>
              <a:buNone/>
            </a:pPr>
            <a:r>
              <a:rPr lang="en-US">
                <a:solidFill>
                  <a:schemeClr val="dk1"/>
                </a:solidFill>
                <a:latin typeface="Arial"/>
                <a:ea typeface="Arial"/>
                <a:cs typeface="Arial"/>
                <a:sym typeface="Arial"/>
              </a:rPr>
              <a:t>سرگرمی دو: Play, Relax and assurance (PRA) Psychological Activities</a:t>
            </a:r>
            <a:endParaRPr/>
          </a:p>
        </p:txBody>
      </p:sp>
      <p:sp>
        <p:nvSpPr>
          <p:cNvPr id="483" name="Google Shape;483;p39"/>
          <p:cNvSpPr txBox="1"/>
          <p:nvPr>
            <p:ph idx="1" type="body"/>
          </p:nvPr>
        </p:nvSpPr>
        <p:spPr>
          <a:xfrm>
            <a:off x="559777" y="1366276"/>
            <a:ext cx="11119449" cy="4537496"/>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2000"/>
              <a:buNone/>
            </a:pPr>
            <a:r>
              <a:rPr lang="en-US" sz="2000">
                <a:latin typeface="Arial"/>
                <a:ea typeface="Arial"/>
                <a:cs typeface="Arial"/>
                <a:sym typeface="Arial"/>
              </a:rPr>
              <a:t>- نفسیاتی سماجی سرگرمی ایک: رابطوں کا ویب</a:t>
            </a:r>
            <a:endParaRPr/>
          </a:p>
          <a:p>
            <a:pPr indent="0" lvl="0" marL="0" rtl="0" algn="r">
              <a:spcBef>
                <a:spcPts val="1000"/>
              </a:spcBef>
              <a:spcAft>
                <a:spcPts val="0"/>
              </a:spcAft>
              <a:buSzPts val="2000"/>
              <a:buNone/>
            </a:pPr>
            <a:r>
              <a:rPr lang="en-US" sz="2000">
                <a:latin typeface="Arial"/>
                <a:ea typeface="Arial"/>
                <a:cs typeface="Arial"/>
                <a:sym typeface="Arial"/>
              </a:rPr>
              <a:t>عمریں: 7 سے 14 سال اور 15 سے 18 سال</a:t>
            </a:r>
            <a:endParaRPr/>
          </a:p>
          <a:p>
            <a:pPr indent="0" lvl="0" marL="0" rtl="0" algn="r">
              <a:spcBef>
                <a:spcPts val="1000"/>
              </a:spcBef>
              <a:spcAft>
                <a:spcPts val="0"/>
              </a:spcAft>
              <a:buSzPts val="2000"/>
              <a:buNone/>
            </a:pPr>
            <a:r>
              <a:rPr lang="en-US" sz="2000">
                <a:latin typeface="Arial"/>
                <a:ea typeface="Arial"/>
                <a:cs typeface="Arial"/>
                <a:sym typeface="Arial"/>
              </a:rPr>
              <a:t>مواد: ایک گیند یا ایک نرم چیز جسے پھینکا یا رول کیا جا سکتا ہے، اور ایک گروپ کے طور پر بیٹھنے یا کھڑے ہونے کی جگہ۔</a:t>
            </a:r>
            <a:endParaRPr/>
          </a:p>
          <a:p>
            <a:pPr indent="0" lvl="0" marL="0" rtl="0" algn="r">
              <a:spcBef>
                <a:spcPts val="1000"/>
              </a:spcBef>
              <a:spcAft>
                <a:spcPts val="0"/>
              </a:spcAft>
              <a:buSzPts val="2000"/>
              <a:buNone/>
            </a:pPr>
            <a:r>
              <a:rPr lang="en-US" sz="2000">
                <a:latin typeface="Arial"/>
                <a:ea typeface="Arial"/>
                <a:cs typeface="Arial"/>
                <a:sym typeface="Arial"/>
              </a:rPr>
              <a:t> مرحلہ 1: ایک دائرے میں ایک ساتھ بیٹھیں یا کھڑے ہوں۔ اپنے آپ کو اور دیگر اساتذہ کو شامل کریں۔</a:t>
            </a:r>
            <a:endParaRPr/>
          </a:p>
          <a:p>
            <a:pPr indent="0" lvl="0" marL="0" rtl="0" algn="r">
              <a:spcBef>
                <a:spcPts val="1000"/>
              </a:spcBef>
              <a:spcAft>
                <a:spcPts val="0"/>
              </a:spcAft>
              <a:buSzPts val="2000"/>
              <a:buNone/>
            </a:pPr>
            <a:r>
              <a:rPr lang="en-US" sz="2000">
                <a:latin typeface="Arial"/>
                <a:ea typeface="Arial"/>
                <a:cs typeface="Arial"/>
                <a:sym typeface="Arial"/>
              </a:rPr>
              <a:t> مرحلہ 2: گیند کو پکڑتے وقت اپنا نام بلند آواز سے کہیں۔ پھر دائرے میں موجود کسی بھی بچے کو اس کا نام بلند آواز سے کہتے ہوئے گیند کو ٹاس کریں۔</a:t>
            </a:r>
            <a:endParaRPr/>
          </a:p>
          <a:p>
            <a:pPr indent="0" lvl="0" marL="0" rtl="0" algn="r">
              <a:spcBef>
                <a:spcPts val="1000"/>
              </a:spcBef>
              <a:spcAft>
                <a:spcPts val="0"/>
              </a:spcAft>
              <a:buSzPts val="2000"/>
              <a:buNone/>
            </a:pPr>
            <a:r>
              <a:rPr lang="en-US" sz="2000">
                <a:latin typeface="Arial"/>
                <a:ea typeface="Arial"/>
                <a:cs typeface="Arial"/>
                <a:sym typeface="Arial"/>
              </a:rPr>
              <a:t> مرحلہ 3: وہ بچہ پھر گیند کو پکڑتے ہوئے اپنا نام دہرائے گا۔ بچہ اگلے بچے کا نام بلند آواز سے کہتا ہوا اسے دوسرے بچے کے پاس پھینکے گا یا رول کرے گا۔ اس کو اس وقت تک دہرائیں جب تک کہ ہر بچہ گیند کو نہ پکڑ لے — ہر بچے کو صرف ایک بار گیند موصول ہونے تک — جب تک کہ گیند آپ کو واپس نہ کر دی جائے۔</a:t>
            </a:r>
            <a:endParaRPr/>
          </a:p>
          <a:p>
            <a:pPr indent="0" lvl="0" marL="0" rtl="0" algn="r">
              <a:spcBef>
                <a:spcPts val="1000"/>
              </a:spcBef>
              <a:spcAft>
                <a:spcPts val="0"/>
              </a:spcAft>
              <a:buSzPts val="2000"/>
              <a:buNone/>
            </a:pPr>
            <a:r>
              <a:rPr lang="en-US" sz="2000">
                <a:latin typeface="Arial"/>
                <a:ea typeface="Arial"/>
                <a:cs typeface="Arial"/>
                <a:sym typeface="Arial"/>
              </a:rPr>
              <a:t> مرحلہ 4: ورزش دوبارہ کریں — اسی ترتیب میں۔ بچوں سے پیٹرن کو دہرانے کی کوشش کرنے کو کہیں۔ اونچی آواز میں نام کہتے ہوئے گیند کو ایک ہی ترتیب میں بچے سے دوسرے بچے میں منتقل کرنے کی کوشش کریں۔</a:t>
            </a:r>
            <a:endParaRPr/>
          </a:p>
          <a:p>
            <a:pPr indent="0" lvl="0" marL="0" rtl="0" algn="r">
              <a:spcBef>
                <a:spcPts val="1000"/>
              </a:spcBef>
              <a:spcAft>
                <a:spcPts val="0"/>
              </a:spcAft>
              <a:buSzPts val="2000"/>
              <a:buNone/>
            </a:pPr>
            <a:r>
              <a:rPr lang="en-US" sz="2000">
                <a:latin typeface="Arial"/>
                <a:ea typeface="Arial"/>
                <a:cs typeface="Arial"/>
                <a:sym typeface="Arial"/>
              </a:rPr>
              <a:t>مرحلہ 5: پیٹرن کے ساتھ رہتے ہوئے ورزش کو مزید چند بار دہرائیں۔ آپ گیند میں جذبات یا احساسات بھی شامل کر سکتے ہیں، جیسے کہ یہ ایک سست، تیز، گرم، ٹھنڈی، اداس، یا خوشی والی گیند ہے۔</a:t>
            </a:r>
            <a:endParaRPr sz="2000">
              <a:latin typeface="Arial"/>
              <a:ea typeface="Arial"/>
              <a:cs typeface="Arial"/>
              <a:sym typeface="Arial"/>
            </a:endParaRPr>
          </a:p>
        </p:txBody>
      </p:sp>
      <p:sp>
        <p:nvSpPr>
          <p:cNvPr id="484" name="Google Shape;484;p39"/>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23</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40"/>
          <p:cNvSpPr txBox="1"/>
          <p:nvPr>
            <p:ph type="title"/>
          </p:nvPr>
        </p:nvSpPr>
        <p:spPr>
          <a:xfrm>
            <a:off x="1774481" y="480009"/>
            <a:ext cx="9603384" cy="1280890"/>
          </a:xfrm>
          <a:prstGeom prst="rect">
            <a:avLst/>
          </a:prstGeom>
          <a:noFill/>
          <a:ln>
            <a:noFill/>
          </a:ln>
        </p:spPr>
        <p:txBody>
          <a:bodyPr anchorCtr="0" anchor="t" bIns="45700" lIns="91425" spcFirstLastPara="1" rIns="91425" wrap="square" tIns="45700">
            <a:normAutofit/>
          </a:bodyPr>
          <a:lstStyle/>
          <a:p>
            <a:pPr indent="0" lvl="0" marL="0" rtl="1" algn="l">
              <a:spcBef>
                <a:spcPts val="0"/>
              </a:spcBef>
              <a:spcAft>
                <a:spcPts val="0"/>
              </a:spcAft>
              <a:buClr>
                <a:srgbClr val="262626"/>
              </a:buClr>
              <a:buSzPts val="3600"/>
              <a:buFont typeface="Arial"/>
              <a:buNone/>
            </a:pPr>
            <a:r>
              <a:rPr lang="en-US">
                <a:latin typeface="Arial"/>
                <a:ea typeface="Arial"/>
                <a:cs typeface="Arial"/>
                <a:sym typeface="Arial"/>
              </a:rPr>
              <a:t>نفسیاتی سرگرمی دو: Exercise to Relax, Calm and Comfort</a:t>
            </a:r>
            <a:endParaRPr/>
          </a:p>
        </p:txBody>
      </p:sp>
      <p:sp>
        <p:nvSpPr>
          <p:cNvPr id="490" name="Google Shape;490;p40"/>
          <p:cNvSpPr txBox="1"/>
          <p:nvPr>
            <p:ph idx="1" type="body"/>
          </p:nvPr>
        </p:nvSpPr>
        <p:spPr>
          <a:xfrm>
            <a:off x="1034072" y="1687903"/>
            <a:ext cx="10409582" cy="4423129"/>
          </a:xfrm>
          <a:prstGeom prst="rect">
            <a:avLst/>
          </a:prstGeom>
          <a:noFill/>
          <a:ln>
            <a:noFill/>
          </a:ln>
        </p:spPr>
        <p:txBody>
          <a:bodyPr anchorCtr="0" anchor="t" bIns="45700" lIns="91425" spcFirstLastPara="1" rIns="91425" wrap="square" tIns="45700">
            <a:normAutofit fontScale="92500" lnSpcReduction="10000"/>
          </a:bodyPr>
          <a:lstStyle/>
          <a:p>
            <a:pPr indent="0" lvl="0" marL="0" rtl="0" algn="r">
              <a:spcBef>
                <a:spcPts val="0"/>
              </a:spcBef>
              <a:spcAft>
                <a:spcPts val="0"/>
              </a:spcAft>
              <a:buSzPct val="100000"/>
              <a:buNone/>
            </a:pPr>
            <a:r>
              <a:rPr lang="en-US" sz="2000">
                <a:latin typeface="Arial"/>
                <a:ea typeface="Arial"/>
                <a:cs typeface="Arial"/>
                <a:sym typeface="Arial"/>
              </a:rPr>
              <a:t>عمریں: 7 سے 14 سال اور 15 سے 18 سال</a:t>
            </a:r>
            <a:endParaRPr/>
          </a:p>
          <a:p>
            <a:pPr indent="0" lvl="0" marL="0" rtl="0" algn="r">
              <a:spcBef>
                <a:spcPts val="1000"/>
              </a:spcBef>
              <a:spcAft>
                <a:spcPts val="0"/>
              </a:spcAft>
              <a:buSzPct val="100000"/>
              <a:buNone/>
            </a:pPr>
            <a:r>
              <a:rPr lang="en-US" sz="2000">
                <a:latin typeface="Arial"/>
                <a:ea typeface="Arial"/>
                <a:cs typeface="Arial"/>
                <a:sym typeface="Arial"/>
              </a:rPr>
              <a:t>مواد: کھلی جگہ جس کے اندر ایک گروپ کے طور پر لیٹنا یا کھڑا ہونا ہے۔ یہ گھر کے اندر یا باہر کیا جا سکتا ہے۔ اگر دستیاب ہو تو، فرش پر لیٹتے وقت پلاسٹک کی چادر، ترپال یا چٹائیاں استعمال کریں۔</a:t>
            </a:r>
            <a:endParaRPr/>
          </a:p>
          <a:p>
            <a:pPr indent="0" lvl="0" marL="0" rtl="0" algn="r">
              <a:spcBef>
                <a:spcPts val="1000"/>
              </a:spcBef>
              <a:spcAft>
                <a:spcPts val="0"/>
              </a:spcAft>
              <a:buSzPct val="100000"/>
              <a:buNone/>
            </a:pPr>
            <a:r>
              <a:rPr lang="en-US" sz="2000">
                <a:latin typeface="Arial"/>
                <a:ea typeface="Arial"/>
                <a:cs typeface="Arial"/>
                <a:sym typeface="Arial"/>
              </a:rPr>
              <a:t>ورزش A: گہری سانسیں</a:t>
            </a:r>
            <a:endParaRPr/>
          </a:p>
          <a:p>
            <a:pPr indent="0" lvl="0" marL="0" rtl="0" algn="r">
              <a:spcBef>
                <a:spcPts val="1000"/>
              </a:spcBef>
              <a:spcAft>
                <a:spcPts val="0"/>
              </a:spcAft>
              <a:buSzPct val="100000"/>
              <a:buNone/>
            </a:pPr>
            <a:r>
              <a:rPr lang="en-US" sz="2000">
                <a:latin typeface="Arial"/>
                <a:ea typeface="Arial"/>
                <a:cs typeface="Arial"/>
                <a:sym typeface="Arial"/>
              </a:rPr>
              <a:t>مرحلہ 1: بچوں کو سکھائیں کہ کس طرح ان کی سانسوں کے بارے میں آگاہی حاصل کی جائے اور ان کے تخیلات کا استعمال کرتے ہوئے گہرے سانس کیسے لیں۔ بچوں کے ساتھ روزانہ گہری سانس لینے کی اس تیز ورزش کا استعمال کریں۔</a:t>
            </a:r>
            <a:endParaRPr/>
          </a:p>
          <a:p>
            <a:pPr indent="0" lvl="0" marL="0" rtl="0" algn="r">
              <a:spcBef>
                <a:spcPts val="1000"/>
              </a:spcBef>
              <a:spcAft>
                <a:spcPts val="0"/>
              </a:spcAft>
              <a:buSzPct val="100000"/>
              <a:buNone/>
            </a:pPr>
            <a:r>
              <a:rPr lang="en-US" sz="2000">
                <a:latin typeface="Arial"/>
                <a:ea typeface="Arial"/>
                <a:cs typeface="Arial"/>
                <a:sym typeface="Arial"/>
              </a:rPr>
              <a:t> مرحلہ 2: بیٹھے ہوئے یا کھڑے ہونے کے دوران، ہر بچے کو اپنے دائیں ہاتھ سے مٹھی بنانے کو کہیں اور تصور کریں کہ اس میں خوشبو دار پھول، پھل یا پسندیدہ کھانا ہے۔</a:t>
            </a:r>
            <a:endParaRPr/>
          </a:p>
          <a:p>
            <a:pPr indent="0" lvl="0" marL="0" rtl="0" algn="r">
              <a:spcBef>
                <a:spcPts val="1000"/>
              </a:spcBef>
              <a:spcAft>
                <a:spcPts val="0"/>
              </a:spcAft>
              <a:buSzPct val="100000"/>
              <a:buNone/>
            </a:pPr>
            <a:r>
              <a:rPr lang="en-US" sz="2000">
                <a:latin typeface="Arial"/>
                <a:ea typeface="Arial"/>
                <a:cs typeface="Arial"/>
                <a:sym typeface="Arial"/>
              </a:rPr>
              <a:t>مرحلہ 3: اس کے بعد ہر بچے سے اپنے بائیں ہاتھ سے مٹھی بنانے کو کہیں اور یہ دکھاو کہ اس نے موم بتی یا آگ پکڑی ہوئی ہے۔</a:t>
            </a:r>
            <a:endParaRPr/>
          </a:p>
          <a:p>
            <a:pPr indent="0" lvl="0" marL="0" rtl="0" algn="r">
              <a:spcBef>
                <a:spcPts val="1000"/>
              </a:spcBef>
              <a:spcAft>
                <a:spcPts val="0"/>
              </a:spcAft>
              <a:buSzPct val="100000"/>
              <a:buNone/>
            </a:pPr>
            <a:r>
              <a:rPr lang="en-US" sz="2000">
                <a:latin typeface="Arial"/>
                <a:ea typeface="Arial"/>
                <a:cs typeface="Arial"/>
                <a:sym typeface="Arial"/>
              </a:rPr>
              <a:t>مرحلہ 4: بچوں کو ہدایت کریں کہ وہ اپنے بائیں ہاتھ میں پھول/پھل/کھانے کی خوشبو کو گہرا سانس لیں اور پھر اپنے دائیں ہاتھ میں موم بتی اور آگ بجھا دیں۔ ناک سے میٹھی خوشبو میں گہرے سانس لیتے رہیں اور منہ سے آگ نکالتے رہیں۔ سانس لینے اور باہر نکالنے کے چکر کو کم از کم 3 بار دہرائیں۔</a:t>
            </a:r>
            <a:endParaRPr sz="2000"/>
          </a:p>
        </p:txBody>
      </p:sp>
      <p:sp>
        <p:nvSpPr>
          <p:cNvPr id="491" name="Google Shape;491;p40"/>
          <p:cNvSpPr/>
          <p:nvPr/>
        </p:nvSpPr>
        <p:spPr>
          <a:xfrm>
            <a:off x="881859" y="1475118"/>
            <a:ext cx="10714008" cy="4347712"/>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92" name="Google Shape;492;p40"/>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23</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41"/>
          <p:cNvSpPr txBox="1"/>
          <p:nvPr>
            <p:ph type="title"/>
          </p:nvPr>
        </p:nvSpPr>
        <p:spPr>
          <a:xfrm>
            <a:off x="2444436" y="69011"/>
            <a:ext cx="8072026" cy="717795"/>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4000"/>
              <a:buFont typeface="Arial"/>
              <a:buNone/>
            </a:pPr>
            <a:r>
              <a:rPr b="1" lang="en-US" sz="4000">
                <a:latin typeface="Arial"/>
                <a:ea typeface="Arial"/>
                <a:cs typeface="Arial"/>
                <a:sym typeface="Arial"/>
              </a:rPr>
              <a:t>مشق B: Tense and Release </a:t>
            </a:r>
            <a:endParaRPr/>
          </a:p>
        </p:txBody>
      </p:sp>
      <p:sp>
        <p:nvSpPr>
          <p:cNvPr id="498" name="Google Shape;498;p41"/>
          <p:cNvSpPr txBox="1"/>
          <p:nvPr>
            <p:ph idx="1" type="body"/>
          </p:nvPr>
        </p:nvSpPr>
        <p:spPr>
          <a:xfrm>
            <a:off x="209909" y="647272"/>
            <a:ext cx="11744959" cy="4435772"/>
          </a:xfrm>
          <a:prstGeom prst="rect">
            <a:avLst/>
          </a:prstGeom>
          <a:noFill/>
          <a:ln>
            <a:noFill/>
          </a:ln>
        </p:spPr>
        <p:txBody>
          <a:bodyPr anchorCtr="0" anchor="t" bIns="45700" lIns="91425" spcFirstLastPara="1" rIns="91425" wrap="square" tIns="45700">
            <a:noAutofit/>
          </a:bodyPr>
          <a:lstStyle/>
          <a:p>
            <a:pPr indent="0" lvl="0" marL="0" rtl="0" algn="r">
              <a:lnSpc>
                <a:spcPct val="150000"/>
              </a:lnSpc>
              <a:spcBef>
                <a:spcPts val="0"/>
              </a:spcBef>
              <a:spcAft>
                <a:spcPts val="0"/>
              </a:spcAft>
              <a:buSzPts val="1800"/>
              <a:buNone/>
            </a:pPr>
            <a:r>
              <a:rPr b="1" lang="en-US">
                <a:latin typeface="Arial"/>
                <a:ea typeface="Arial"/>
                <a:cs typeface="Arial"/>
                <a:sym typeface="Arial"/>
              </a:rPr>
              <a:t>مرحلہ 1: ہر بچے کو انتخاب کرنے دیں کہ آیا وہ اس سرگرمی کے لیے کھڑا ہونا، بیٹھنا یا لیٹنا چاہتا ہے۔ یہ اس وقت بہترین کام کرتا ہے جب بچہ اس جگہ کا انتخاب کرتا ہے جہاں وہ سب سے زیادہ آرام دہ محسوس کرتا ہے۔</a:t>
            </a:r>
            <a:endParaRPr/>
          </a:p>
          <a:p>
            <a:pPr indent="0" lvl="0" marL="0" rtl="0" algn="r">
              <a:lnSpc>
                <a:spcPct val="150000"/>
              </a:lnSpc>
              <a:spcBef>
                <a:spcPts val="1000"/>
              </a:spcBef>
              <a:spcAft>
                <a:spcPts val="0"/>
              </a:spcAft>
              <a:buSzPts val="1800"/>
              <a:buNone/>
            </a:pPr>
            <a:r>
              <a:rPr b="1" lang="en-US">
                <a:latin typeface="Arial"/>
                <a:ea typeface="Arial"/>
                <a:cs typeface="Arial"/>
                <a:sym typeface="Arial"/>
              </a:rPr>
              <a:t>مرحلہ 2: وضاحت کریں کہ آپ 10 منٹ کے لیے ورزش کرنے جا رہے ہیں اور یہ کہ کسی بھی وقت رکنا ٹھیک ہے۔</a:t>
            </a:r>
            <a:endParaRPr/>
          </a:p>
          <a:p>
            <a:pPr indent="0" lvl="0" marL="0" rtl="0" algn="r">
              <a:lnSpc>
                <a:spcPct val="150000"/>
              </a:lnSpc>
              <a:spcBef>
                <a:spcPts val="1000"/>
              </a:spcBef>
              <a:spcAft>
                <a:spcPts val="0"/>
              </a:spcAft>
              <a:buSzPts val="1800"/>
              <a:buNone/>
            </a:pPr>
            <a:r>
              <a:rPr b="1" lang="en-US">
                <a:latin typeface="Arial"/>
                <a:ea typeface="Arial"/>
                <a:cs typeface="Arial"/>
                <a:sym typeface="Arial"/>
              </a:rPr>
              <a:t>مرحلہ 3: بچوں کو دکھائیں کہ کس طرح آپ کے جسم میں پٹھوں کو تناؤ اور آزاد کرنا ہے۔ انہیں دکھائیں کہ جب جسم کے کچھ حصوں میں تناؤ ہوتا ہے تو عضلات اتنے ہی تنگ ہوجاتے ہیں جتنا آپ انہیں بنا سکتے ہیں۔ پھر، جب عضلات جاری ہوتے ہیں، تو وہ ڈھیلے اور آرام دہ ہو جاتے ہیں۔</a:t>
            </a:r>
            <a:endParaRPr/>
          </a:p>
          <a:p>
            <a:pPr indent="0" lvl="0" marL="0" rtl="0" algn="r">
              <a:lnSpc>
                <a:spcPct val="150000"/>
              </a:lnSpc>
              <a:spcBef>
                <a:spcPts val="1000"/>
              </a:spcBef>
              <a:spcAft>
                <a:spcPts val="0"/>
              </a:spcAft>
              <a:buSzPts val="1800"/>
              <a:buNone/>
            </a:pPr>
            <a:r>
              <a:rPr b="1" lang="en-US">
                <a:latin typeface="Arial"/>
                <a:ea typeface="Arial"/>
                <a:cs typeface="Arial"/>
                <a:sym typeface="Arial"/>
              </a:rPr>
              <a:t>مرحلہ 4: بچوں سے کہیں کہ وہ پہلے دیکھیں کہ آیا ان کے جسم کا کوئی حصہ دوسرے حصوں سے زیادہ سخت محسوس ہوتا ہے۔ انہیں مدعو کریں کہ وہ اپنی سانسوں کے اندر اور باہر جانے پر توجہ دیں اور خیالات اور پریشانیوں کو چھوڑ دیں۔</a:t>
            </a:r>
            <a:endParaRPr/>
          </a:p>
          <a:p>
            <a:pPr indent="0" lvl="0" marL="0" rtl="0" algn="r">
              <a:lnSpc>
                <a:spcPct val="150000"/>
              </a:lnSpc>
              <a:spcBef>
                <a:spcPts val="1000"/>
              </a:spcBef>
              <a:spcAft>
                <a:spcPts val="0"/>
              </a:spcAft>
              <a:buSzPts val="1800"/>
              <a:buNone/>
            </a:pPr>
            <a:r>
              <a:rPr b="1" lang="en-US">
                <a:latin typeface="Arial"/>
                <a:ea typeface="Arial"/>
                <a:cs typeface="Arial"/>
                <a:sym typeface="Arial"/>
              </a:rPr>
              <a:t>مرحلہ 5: بچوں کی انگلیوں سے شروع کرکے ان کے جسم کے ذریعے رہنمائی کریں۔ پرسکون آواز میں یہ کہہ کر ان کی توجہ مرکوز کریں: "اپنے پیروں کی انگلیوں کو دیکھیں اور وہ کیسا محسوس کر رہے ہیں، ایک گہرا سانس لیں اور اپنی انگلیوں کو جتنی سختی سے دبا سکتے ہو... اسے ایک لمحے کے لیے تھامے رکھیں... اور اب، تناؤ کو چھوڑ دیں۔ آپ کی انگلیاں جیسے ہی آپ سانس باہر نکالتے ہیں۔" پیروں، پنڈلیوں، گھٹنوں، رانوں، انگلیاں، ہاتھ، بازو، کندھے، کمر، گردن، منہ، آنکھوں اور سر کے اوپر کے لیے اس سمت کو جاری رکھیں۔ ایک بار جب آپ سر کے اوپر پہنچ جائیں، بچوں کو انگلیوں کے ساتھ ختم ہونے والے جسم کے ہر حصے سے نیچے کی طرف رہنمائی کریں۔</a:t>
            </a:r>
            <a:endParaRPr/>
          </a:p>
          <a:p>
            <a:pPr indent="-342900" lvl="0" marL="342900" rtl="0" algn="r">
              <a:lnSpc>
                <a:spcPct val="150000"/>
              </a:lnSpc>
              <a:spcBef>
                <a:spcPts val="1000"/>
              </a:spcBef>
              <a:spcAft>
                <a:spcPts val="0"/>
              </a:spcAft>
              <a:buSzPts val="1800"/>
              <a:buChar char="🠶"/>
            </a:pPr>
            <a:r>
              <a:rPr b="1" lang="en-US">
                <a:latin typeface="Arial"/>
                <a:ea typeface="Arial"/>
                <a:cs typeface="Arial"/>
                <a:sym typeface="Arial"/>
              </a:rPr>
              <a:t> مرحلہ 6: بچوں سے بات کریں کہ وہ ورزش سے پہلے کیسا محسوس کرتے تھے اور اب کیسا محسوس کرتے ہیں۔ ان اوقات اور جگہوں پر تبادلہ خیال کریں جہاں بچے اس سرگرمی کو خود استعمال کر سکتے ہیں — مثال کے طور پر، جب وہ سو رہے ہوں۔</a:t>
            </a:r>
            <a:endParaRPr>
              <a:latin typeface="Arial"/>
              <a:ea typeface="Arial"/>
              <a:cs typeface="Arial"/>
              <a:sym typeface="Arial"/>
            </a:endParaRPr>
          </a:p>
        </p:txBody>
      </p:sp>
      <p:sp>
        <p:nvSpPr>
          <p:cNvPr id="499" name="Google Shape;499;p41"/>
          <p:cNvSpPr/>
          <p:nvPr/>
        </p:nvSpPr>
        <p:spPr>
          <a:xfrm>
            <a:off x="209909" y="1151722"/>
            <a:ext cx="11815313" cy="5637267"/>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500" name="Google Shape;500;p41"/>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24</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42"/>
          <p:cNvSpPr txBox="1"/>
          <p:nvPr>
            <p:ph type="title"/>
          </p:nvPr>
        </p:nvSpPr>
        <p:spPr>
          <a:xfrm>
            <a:off x="2444435" y="503482"/>
            <a:ext cx="6616971" cy="565199"/>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rgbClr val="262626"/>
              </a:buClr>
              <a:buSzPts val="3600"/>
              <a:buFont typeface="Arial"/>
              <a:buNone/>
            </a:pPr>
            <a:r>
              <a:rPr b="1" lang="en-US" sz="3600">
                <a:latin typeface="Arial"/>
                <a:ea typeface="Arial"/>
                <a:cs typeface="Arial"/>
                <a:sym typeface="Arial"/>
              </a:rPr>
              <a:t>Exercise C: Butterfly Hugs۔</a:t>
            </a:r>
            <a:endParaRPr b="1" sz="3600">
              <a:latin typeface="Arial"/>
              <a:ea typeface="Arial"/>
              <a:cs typeface="Arial"/>
              <a:sym typeface="Arial"/>
            </a:endParaRPr>
          </a:p>
        </p:txBody>
      </p:sp>
      <p:sp>
        <p:nvSpPr>
          <p:cNvPr id="506" name="Google Shape;506;p42"/>
          <p:cNvSpPr txBox="1"/>
          <p:nvPr>
            <p:ph idx="1" type="body"/>
          </p:nvPr>
        </p:nvSpPr>
        <p:spPr>
          <a:xfrm>
            <a:off x="1103312" y="1351281"/>
            <a:ext cx="9798368" cy="4186878"/>
          </a:xfrm>
          <a:prstGeom prst="rect">
            <a:avLst/>
          </a:prstGeom>
          <a:noFill/>
          <a:ln>
            <a:noFill/>
          </a:ln>
        </p:spPr>
        <p:txBody>
          <a:bodyPr anchorCtr="0" anchor="t" bIns="45700" lIns="91425" spcFirstLastPara="1" rIns="91425" wrap="square" tIns="45700">
            <a:normAutofit fontScale="92500" lnSpcReduction="20000"/>
          </a:bodyPr>
          <a:lstStyle/>
          <a:p>
            <a:pPr indent="0" lvl="0" marL="0" rtl="0" algn="r">
              <a:lnSpc>
                <a:spcPct val="150000"/>
              </a:lnSpc>
              <a:spcBef>
                <a:spcPts val="0"/>
              </a:spcBef>
              <a:spcAft>
                <a:spcPts val="0"/>
              </a:spcAft>
              <a:buSzPct val="100000"/>
              <a:buNone/>
            </a:pPr>
            <a:r>
              <a:rPr b="1" lang="en-US">
                <a:latin typeface="Arial"/>
                <a:ea typeface="Arial"/>
                <a:cs typeface="Arial"/>
                <a:sym typeface="Arial"/>
              </a:rPr>
              <a:t>مرحلہ 1: اپنے بازوؤں کو اپنے سینے پر کریں گویا آپ خود کو پکڑے ہوئے ہیں، لہذا آپ کا بایاں ہاتھ آپ کے دائیں کندھے پر اور دایاں ہاتھ آپ کے بائیں کندھے پر ہے۔ طلباء سے کہیں کہ وہ آپ کی نقل کریں۔</a:t>
            </a:r>
            <a:endParaRPr/>
          </a:p>
          <a:p>
            <a:pPr indent="0" lvl="0" marL="0" rtl="0" algn="r">
              <a:lnSpc>
                <a:spcPct val="150000"/>
              </a:lnSpc>
              <a:spcBef>
                <a:spcPts val="1000"/>
              </a:spcBef>
              <a:spcAft>
                <a:spcPts val="0"/>
              </a:spcAft>
              <a:buSzPct val="100000"/>
              <a:buNone/>
            </a:pPr>
            <a:r>
              <a:rPr b="1" lang="en-US">
                <a:latin typeface="Arial"/>
                <a:ea typeface="Arial"/>
                <a:cs typeface="Arial"/>
                <a:sym typeface="Arial"/>
              </a:rPr>
              <a:t>مرحلہ 2: اپنے بازوؤں کو کراس کریں اور باری باری اپنے ہر ہاتھ کو اس کندھے پر تھپتھپائیں جس کو وہ چھو رہا ہے: بائیں ہاتھ کو دائیں کندھے پر تھپتھپائیں۔ پھر دائیں ہاتھ کو بائیں کندھے پر تھپتھپائیں؛ پھر اس پیٹرن کو دہرانا جاری رکھیں۔ ایک وقت میں 1 طرف ٹیپ کرنا اس مشق کا سب سے اہم حصہ ہے۔</a:t>
            </a:r>
            <a:endParaRPr/>
          </a:p>
          <a:p>
            <a:pPr indent="0" lvl="0" marL="0" rtl="0" algn="r">
              <a:lnSpc>
                <a:spcPct val="150000"/>
              </a:lnSpc>
              <a:spcBef>
                <a:spcPts val="1000"/>
              </a:spcBef>
              <a:spcAft>
                <a:spcPts val="0"/>
              </a:spcAft>
              <a:buSzPct val="100000"/>
              <a:buNone/>
            </a:pPr>
            <a:r>
              <a:rPr b="1" lang="en-US">
                <a:latin typeface="Arial"/>
                <a:ea typeface="Arial"/>
                <a:cs typeface="Arial"/>
                <a:sym typeface="Arial"/>
              </a:rPr>
              <a:t> مرحلہ 3: آپ بچوں کو بتا سکتے ہیں کہ ان کے ہاتھوں کو تھپتھپانا تتلی یا پرندے کے پروں کی طرح اوپر نیچے حرکت کرتا ہے۔ ایک بازو اوپر کی طرف بڑھتا ہے اور نیچے آتا ہے، اور پھر دوسرا بازو اوپر کی طرف بڑھتا ہے اور نیچے آتا ہے۔ بچوں سے 1 منٹ تک تھپتھپانے کو کہیں، اور پھر رکیں، سانس لیں، اور دیکھیں کہ وہ کیسا محسوس کر رہے ہیں۔ طلباء سے پوچھیں: آپ کیسا محسوس کرتے ہیں؟</a:t>
            </a:r>
            <a:endParaRPr/>
          </a:p>
          <a:p>
            <a:pPr indent="0" lvl="0" marL="0" rtl="0" algn="r">
              <a:lnSpc>
                <a:spcPct val="150000"/>
              </a:lnSpc>
              <a:spcBef>
                <a:spcPts val="1000"/>
              </a:spcBef>
              <a:spcAft>
                <a:spcPts val="0"/>
              </a:spcAft>
              <a:buSzPct val="100000"/>
              <a:buNone/>
            </a:pPr>
            <a:r>
              <a:rPr b="1" lang="en-US">
                <a:latin typeface="Arial"/>
                <a:ea typeface="Arial"/>
                <a:cs typeface="Arial"/>
                <a:sym typeface="Arial"/>
              </a:rPr>
              <a:t>مرحلہ 4: ٹیپ کرنا جاری رکھیں۔ آپ اس مشق کو زیادہ سے زیادہ یا اتنے ہی کم وقت کے لیے کر سکتے ہیں جتنا آپ اور بچوں کو آرام دہ لگے، اور دن میں جتنی بار ضرورت ہو۔</a:t>
            </a:r>
            <a:endParaRPr>
              <a:latin typeface="Arial"/>
              <a:ea typeface="Arial"/>
              <a:cs typeface="Arial"/>
              <a:sym typeface="Arial"/>
            </a:endParaRPr>
          </a:p>
        </p:txBody>
      </p:sp>
      <p:sp>
        <p:nvSpPr>
          <p:cNvPr id="507" name="Google Shape;507;p42"/>
          <p:cNvSpPr/>
          <p:nvPr/>
        </p:nvSpPr>
        <p:spPr>
          <a:xfrm>
            <a:off x="1000665" y="1351282"/>
            <a:ext cx="10136038" cy="4281767"/>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508" name="Google Shape;508;p42"/>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25</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43"/>
          <p:cNvSpPr txBox="1"/>
          <p:nvPr>
            <p:ph idx="1" type="body"/>
          </p:nvPr>
        </p:nvSpPr>
        <p:spPr>
          <a:xfrm>
            <a:off x="879025" y="1670649"/>
            <a:ext cx="10240424" cy="4724399"/>
          </a:xfrm>
          <a:prstGeom prst="rect">
            <a:avLst/>
          </a:prstGeom>
          <a:noFill/>
          <a:ln>
            <a:noFill/>
          </a:ln>
        </p:spPr>
        <p:txBody>
          <a:bodyPr anchorCtr="0" anchor="t" bIns="45700" lIns="91425" spcFirstLastPara="1" rIns="91425" wrap="square" tIns="45700">
            <a:normAutofit/>
          </a:bodyPr>
          <a:lstStyle/>
          <a:p>
            <a:pPr indent="0" lvl="0" marL="0" rtl="0" algn="r">
              <a:lnSpc>
                <a:spcPct val="150000"/>
              </a:lnSpc>
              <a:spcBef>
                <a:spcPts val="0"/>
              </a:spcBef>
              <a:spcAft>
                <a:spcPts val="0"/>
              </a:spcAft>
              <a:buSzPts val="1800"/>
              <a:buNone/>
            </a:pPr>
            <a:r>
              <a:rPr b="1" lang="en-US">
                <a:latin typeface="Arial"/>
                <a:ea typeface="Arial"/>
                <a:cs typeface="Arial"/>
                <a:sym typeface="Arial"/>
              </a:rPr>
              <a:t>مرحلہ 1: بچوں کو اپنی پیٹھ کے بل لیٹنے اور ان کے پیٹ پر ہاتھ رکھنے کو کہیں۔</a:t>
            </a:r>
            <a:endParaRPr/>
          </a:p>
          <a:p>
            <a:pPr indent="0" lvl="0" marL="0" rtl="0" algn="r">
              <a:lnSpc>
                <a:spcPct val="150000"/>
              </a:lnSpc>
              <a:spcBef>
                <a:spcPts val="1000"/>
              </a:spcBef>
              <a:spcAft>
                <a:spcPts val="0"/>
              </a:spcAft>
              <a:buSzPts val="1800"/>
              <a:buNone/>
            </a:pPr>
            <a:r>
              <a:rPr b="1" lang="en-US">
                <a:latin typeface="Arial"/>
                <a:ea typeface="Arial"/>
                <a:cs typeface="Arial"/>
                <a:sym typeface="Arial"/>
              </a:rPr>
              <a:t>مرحلہ 2: بچوں کو ہدایت دیں کہ وہ ناک کے ذریعے ایک دھیمی گہرا سانس لیں اور اسے "</a:t>
            </a:r>
            <a:endParaRPr/>
          </a:p>
          <a:p>
            <a:pPr indent="0" lvl="0" marL="0" rtl="0" algn="r">
              <a:lnSpc>
                <a:spcPct val="150000"/>
              </a:lnSpc>
              <a:spcBef>
                <a:spcPts val="1000"/>
              </a:spcBef>
              <a:spcAft>
                <a:spcPts val="0"/>
              </a:spcAft>
              <a:buSzPts val="1800"/>
              <a:buNone/>
            </a:pPr>
            <a:r>
              <a:rPr b="1" lang="en-US">
                <a:latin typeface="Arial"/>
                <a:ea typeface="Arial"/>
                <a:cs typeface="Arial"/>
                <a:sym typeface="Arial"/>
              </a:rPr>
              <a:t>a-h-h-h-h-h-h" آواز کے ساتھ منہ سے باہر جانے دیں۔ انہیں بتائیں کہ انہیں محسوس کرنا چاہئے اور پیٹ پر ہاتھ کو اوپر اور نیچے کی طرف بڑھتے ہوئے دیکھنا چاہئے جب وہ سانس اندر اور باہر لیتے ہیں۔ انہیں ناک کے ذریعے آہستہ سانس لینے اور منہ سے باہر نکلنے کی ہدایت کریں جیسے وہ ہوا میں پنکھ کو اوپر لے جانے کی کوشش کر رہے ہوں۔</a:t>
            </a:r>
            <a:endParaRPr/>
          </a:p>
          <a:p>
            <a:pPr indent="0" lvl="0" marL="0" rtl="0" algn="r">
              <a:lnSpc>
                <a:spcPct val="150000"/>
              </a:lnSpc>
              <a:spcBef>
                <a:spcPts val="1000"/>
              </a:spcBef>
              <a:spcAft>
                <a:spcPts val="0"/>
              </a:spcAft>
              <a:buSzPts val="1800"/>
              <a:buNone/>
            </a:pPr>
            <a:r>
              <a:rPr b="1" lang="en-US">
                <a:latin typeface="Arial"/>
                <a:ea typeface="Arial"/>
                <a:cs typeface="Arial"/>
                <a:sym typeface="Arial"/>
              </a:rPr>
              <a:t>مرحلہ 3: گنتی 2، 3، 4، اور 2، 3، اور 4 تک آہستہ آہستہ سانس لیں۔ کئی بار دہرائیں۔</a:t>
            </a:r>
            <a:endParaRPr/>
          </a:p>
          <a:p>
            <a:pPr indent="0" lvl="0" marL="0" rtl="0" algn="r">
              <a:lnSpc>
                <a:spcPct val="150000"/>
              </a:lnSpc>
              <a:spcBef>
                <a:spcPts val="1000"/>
              </a:spcBef>
              <a:spcAft>
                <a:spcPts val="0"/>
              </a:spcAft>
              <a:buSzPts val="1800"/>
              <a:buNone/>
            </a:pPr>
            <a:r>
              <a:rPr b="1" lang="en-US">
                <a:latin typeface="Arial"/>
                <a:ea typeface="Arial"/>
                <a:cs typeface="Arial"/>
                <a:sym typeface="Arial"/>
              </a:rPr>
              <a:t>مرحلہ 4: بچوں سے پوچھیں کہ ورزش انہیں کیسا محسوس کرتی ہے۔ ان کے ساتھ باقاعدگی سے تکنیک کی مشق کریں۔ ان سے اس بارے میں بات کریں کہ اسے کب استعمال کرنا ہے—مثال کے طور پر، جب وہ پریشان، غصہ یا خوفزدہ محسوس کریں۔ انہیں سوتے وقت گھر میں اس تکنیک کو استعمال کرنے کی ترغیب دیں۔</a:t>
            </a:r>
            <a:endParaRPr>
              <a:latin typeface="Arial"/>
              <a:ea typeface="Arial"/>
              <a:cs typeface="Arial"/>
              <a:sym typeface="Arial"/>
            </a:endParaRPr>
          </a:p>
        </p:txBody>
      </p:sp>
      <p:sp>
        <p:nvSpPr>
          <p:cNvPr id="514" name="Google Shape;514;p43"/>
          <p:cNvSpPr/>
          <p:nvPr/>
        </p:nvSpPr>
        <p:spPr>
          <a:xfrm>
            <a:off x="698741" y="1570008"/>
            <a:ext cx="10688128" cy="4063041"/>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515" name="Google Shape;515;p43"/>
          <p:cNvSpPr txBox="1"/>
          <p:nvPr>
            <p:ph type="title"/>
          </p:nvPr>
        </p:nvSpPr>
        <p:spPr>
          <a:xfrm>
            <a:off x="3145186" y="339439"/>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Times New Roman"/>
              <a:buNone/>
            </a:pPr>
            <a:r>
              <a:rPr lang="en-US"/>
              <a:t>Exercise D: Belly Breathing</a:t>
            </a:r>
            <a:endParaRPr/>
          </a:p>
        </p:txBody>
      </p:sp>
      <p:sp>
        <p:nvSpPr>
          <p:cNvPr id="516" name="Google Shape;516;p43"/>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25</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44"/>
          <p:cNvSpPr txBox="1"/>
          <p:nvPr>
            <p:ph type="title"/>
          </p:nvPr>
        </p:nvSpPr>
        <p:spPr>
          <a:xfrm>
            <a:off x="3775294" y="102912"/>
            <a:ext cx="5131877" cy="1400530"/>
          </a:xfrm>
          <a:prstGeom prst="rect">
            <a:avLst/>
          </a:prstGeom>
          <a:noFill/>
          <a:ln>
            <a:noFill/>
          </a:ln>
        </p:spPr>
        <p:txBody>
          <a:bodyPr anchorCtr="0" anchor="t" bIns="45700" lIns="91425" spcFirstLastPara="1" rIns="91425" wrap="square" tIns="45700">
            <a:normAutofit fontScale="90000"/>
          </a:bodyPr>
          <a:lstStyle/>
          <a:p>
            <a:pPr indent="0" lvl="0" marL="0" rtl="0" algn="r">
              <a:lnSpc>
                <a:spcPct val="150000"/>
              </a:lnSpc>
              <a:spcBef>
                <a:spcPts val="0"/>
              </a:spcBef>
              <a:spcAft>
                <a:spcPts val="0"/>
              </a:spcAft>
              <a:buClr>
                <a:srgbClr val="262626"/>
              </a:buClr>
              <a:buSzPct val="100000"/>
              <a:buFont typeface="Arial"/>
              <a:buNone/>
            </a:pPr>
            <a:r>
              <a:rPr lang="en-US" sz="4800">
                <a:latin typeface="Arial"/>
                <a:ea typeface="Arial"/>
                <a:cs typeface="Arial"/>
                <a:sym typeface="Arial"/>
              </a:rPr>
              <a:t>Exercise: Laughter</a:t>
            </a:r>
            <a:endParaRPr/>
          </a:p>
        </p:txBody>
      </p:sp>
      <p:sp>
        <p:nvSpPr>
          <p:cNvPr id="522" name="Google Shape;522;p44"/>
          <p:cNvSpPr txBox="1"/>
          <p:nvPr>
            <p:ph idx="1" type="body"/>
          </p:nvPr>
        </p:nvSpPr>
        <p:spPr>
          <a:xfrm>
            <a:off x="526212" y="1761808"/>
            <a:ext cx="10860656" cy="3324406"/>
          </a:xfrm>
          <a:prstGeom prst="rect">
            <a:avLst/>
          </a:prstGeom>
          <a:noFill/>
          <a:ln>
            <a:noFill/>
          </a:ln>
        </p:spPr>
        <p:txBody>
          <a:bodyPr anchorCtr="0" anchor="t" bIns="45700" lIns="91425" spcFirstLastPara="1" rIns="91425" wrap="square" tIns="45700">
            <a:noAutofit/>
          </a:bodyPr>
          <a:lstStyle/>
          <a:p>
            <a:pPr indent="0" lvl="0" marL="0" rtl="0" algn="r">
              <a:lnSpc>
                <a:spcPct val="200000"/>
              </a:lnSpc>
              <a:spcBef>
                <a:spcPts val="0"/>
              </a:spcBef>
              <a:spcAft>
                <a:spcPts val="0"/>
              </a:spcAft>
              <a:buSzPts val="3200"/>
              <a:buNone/>
            </a:pPr>
            <a:r>
              <a:rPr lang="en-US" sz="3200">
                <a:latin typeface="Arial"/>
                <a:ea typeface="Arial"/>
                <a:cs typeface="Arial"/>
                <a:sym typeface="Arial"/>
              </a:rPr>
              <a:t>ہنسی ایک ایسا طریقہ ہے جس سے بچے قدرتی طور پر تناؤ کو دور کر سکتے ہیں، اور آرام کر سکتے ہیں۔ بچوں کو ہنسانے کے لیے کھیلوں یا طریقوں کے بارے میں سوچیں۔ مثال کے طور پر، بچوں کے ساتھ ایک دائرے میں بیٹھیں یا کھڑے ہوں اور انہیں باری باری ان کے چہرے اور جسم سے مضحکہ خیز آوازیں یا تاثرات بنا کر ایک دوسرے کو ہنسانے کی کوشش کریں۔</a:t>
            </a:r>
            <a:endParaRPr sz="3200">
              <a:latin typeface="Arial"/>
              <a:ea typeface="Arial"/>
              <a:cs typeface="Arial"/>
              <a:sym typeface="Arial"/>
            </a:endParaRPr>
          </a:p>
        </p:txBody>
      </p:sp>
      <p:sp>
        <p:nvSpPr>
          <p:cNvPr id="523" name="Google Shape;523;p44"/>
          <p:cNvSpPr/>
          <p:nvPr/>
        </p:nvSpPr>
        <p:spPr>
          <a:xfrm>
            <a:off x="405441" y="1914215"/>
            <a:ext cx="11266099" cy="3874110"/>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524" name="Google Shape;524;p44"/>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25</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45"/>
          <p:cNvSpPr txBox="1"/>
          <p:nvPr>
            <p:ph type="title"/>
          </p:nvPr>
        </p:nvSpPr>
        <p:spPr>
          <a:xfrm>
            <a:off x="1412341" y="91174"/>
            <a:ext cx="9850170" cy="895687"/>
          </a:xfrm>
          <a:prstGeom prst="rect">
            <a:avLst/>
          </a:prstGeom>
          <a:noFill/>
          <a:ln>
            <a:noFill/>
          </a:ln>
        </p:spPr>
        <p:txBody>
          <a:bodyPr anchorCtr="0" anchor="t" bIns="45700" lIns="91425" spcFirstLastPara="1" rIns="91425" wrap="square" tIns="45700">
            <a:normAutofit fontScale="90000"/>
          </a:bodyPr>
          <a:lstStyle/>
          <a:p>
            <a:pPr indent="0" lvl="0" marL="0" rtl="0" algn="r">
              <a:spcBef>
                <a:spcPts val="0"/>
              </a:spcBef>
              <a:spcAft>
                <a:spcPts val="0"/>
              </a:spcAft>
              <a:buClr>
                <a:srgbClr val="262626"/>
              </a:buClr>
              <a:buSzPct val="100000"/>
              <a:buFont typeface="Arial"/>
              <a:buNone/>
            </a:pPr>
            <a:r>
              <a:rPr lang="en-US" sz="4400">
                <a:latin typeface="Arial"/>
                <a:ea typeface="Arial"/>
                <a:cs typeface="Arial"/>
                <a:sym typeface="Arial"/>
              </a:rPr>
              <a:t>Psychosocial Activity 3: Rituals and Routines</a:t>
            </a:r>
            <a:endParaRPr/>
          </a:p>
        </p:txBody>
      </p:sp>
      <p:sp>
        <p:nvSpPr>
          <p:cNvPr id="530" name="Google Shape;530;p45"/>
          <p:cNvSpPr txBox="1"/>
          <p:nvPr>
            <p:ph idx="1" type="body"/>
          </p:nvPr>
        </p:nvSpPr>
        <p:spPr>
          <a:xfrm>
            <a:off x="586596" y="1483744"/>
            <a:ext cx="11128076" cy="4541136"/>
          </a:xfrm>
          <a:prstGeom prst="rect">
            <a:avLst/>
          </a:prstGeom>
          <a:noFill/>
          <a:ln>
            <a:noFill/>
          </a:ln>
        </p:spPr>
        <p:txBody>
          <a:bodyPr anchorCtr="0" anchor="t" bIns="45700" lIns="91425" spcFirstLastPara="1" rIns="91425" wrap="square" tIns="45700">
            <a:normAutofit/>
          </a:bodyPr>
          <a:lstStyle/>
          <a:p>
            <a:pPr indent="0" lvl="0" marL="0" rtl="0" algn="r">
              <a:lnSpc>
                <a:spcPct val="150000"/>
              </a:lnSpc>
              <a:spcBef>
                <a:spcPts val="0"/>
              </a:spcBef>
              <a:spcAft>
                <a:spcPts val="0"/>
              </a:spcAft>
              <a:buSzPts val="2000"/>
              <a:buNone/>
            </a:pPr>
            <a:r>
              <a:rPr lang="en-US" sz="2000">
                <a:latin typeface="Arial"/>
                <a:ea typeface="Arial"/>
                <a:cs typeface="Arial"/>
                <a:sym typeface="Arial"/>
              </a:rPr>
              <a:t>: ہنگامی اور تنازعات کے حالات کے دوران، گھر اور اسکول میں بچوں کی مانوس رسومات اور معمولات میں خلل پڑتا ہے۔</a:t>
            </a:r>
            <a:endParaRPr/>
          </a:p>
          <a:p>
            <a:pPr indent="0" lvl="0" marL="0" rtl="0" algn="r">
              <a:lnSpc>
                <a:spcPct val="150000"/>
              </a:lnSpc>
              <a:spcBef>
                <a:spcPts val="1000"/>
              </a:spcBef>
              <a:spcAft>
                <a:spcPts val="0"/>
              </a:spcAft>
              <a:buSzPts val="2000"/>
              <a:buNone/>
            </a:pPr>
            <a:r>
              <a:rPr lang="en-US" sz="2000">
                <a:latin typeface="Arial"/>
                <a:ea typeface="Arial"/>
                <a:cs typeface="Arial"/>
                <a:sym typeface="Arial"/>
              </a:rPr>
              <a:t>• بچوں سے کہیں کہ وہ اسکول میں دن شروع کرنے اور ختم کرنے کی رسم کا فیصلہ کریں۔ یہ ایک خاص گانا یا گیم ہو سکتا ہے جسے وہ دن کے آغاز میں گاتے ہیں یا ایک ساتھ کھیلتے ہیں، اور گھر جانے سے پہلے آرام کی سرگرمی ہو سکتی ہے۔</a:t>
            </a:r>
            <a:endParaRPr/>
          </a:p>
          <a:p>
            <a:pPr indent="0" lvl="0" marL="0" rtl="0" algn="r">
              <a:lnSpc>
                <a:spcPct val="150000"/>
              </a:lnSpc>
              <a:spcBef>
                <a:spcPts val="1000"/>
              </a:spcBef>
              <a:spcAft>
                <a:spcPts val="0"/>
              </a:spcAft>
              <a:buSzPts val="2000"/>
              <a:buNone/>
            </a:pPr>
            <a:r>
              <a:rPr lang="en-US" sz="2000">
                <a:latin typeface="Arial"/>
                <a:ea typeface="Arial"/>
                <a:cs typeface="Arial"/>
                <a:sym typeface="Arial"/>
              </a:rPr>
              <a:t> • بچے توانائی سے بھرے ہوتے ہیں اور انہیں آرٹ کی سرگرمی یا کلاس سبق پر توجہ مرکوز کرنا مشکل ہو سکتا ہے۔</a:t>
            </a:r>
            <a:endParaRPr/>
          </a:p>
          <a:p>
            <a:pPr indent="0" lvl="0" marL="0" rtl="0" algn="r">
              <a:lnSpc>
                <a:spcPct val="150000"/>
              </a:lnSpc>
              <a:spcBef>
                <a:spcPts val="1000"/>
              </a:spcBef>
              <a:spcAft>
                <a:spcPts val="0"/>
              </a:spcAft>
              <a:buSzPts val="2000"/>
              <a:buNone/>
            </a:pPr>
            <a:r>
              <a:rPr lang="en-US" sz="2000">
                <a:latin typeface="Arial"/>
                <a:ea typeface="Arial"/>
                <a:cs typeface="Arial"/>
                <a:sym typeface="Arial"/>
              </a:rPr>
              <a:t>• ہر بار جب بچے آرٹ کی سرگرمی مکمل کرتے ہیں تو ان سے آرٹ ورک کو دیوار پر یا فرش پر دائرے میں رکھنے کی اجازت طلب کرتے ہیں اس سے پہلے کہ انہیں ایک منٹ گھومنے پھرنے اور اپنے ہم جماعتوں کے فن پاروں کو دیکھنے کی دعوت دیں۔</a:t>
            </a:r>
            <a:endParaRPr/>
          </a:p>
          <a:p>
            <a:pPr indent="0" lvl="0" marL="0" rtl="0" algn="r">
              <a:lnSpc>
                <a:spcPct val="150000"/>
              </a:lnSpc>
              <a:spcBef>
                <a:spcPts val="1000"/>
              </a:spcBef>
              <a:spcAft>
                <a:spcPts val="0"/>
              </a:spcAft>
              <a:buSzPts val="2000"/>
              <a:buNone/>
            </a:pPr>
            <a:r>
              <a:rPr lang="en-US" sz="2000">
                <a:latin typeface="Arial"/>
                <a:ea typeface="Arial"/>
                <a:cs typeface="Arial"/>
                <a:sym typeface="Arial"/>
              </a:rPr>
              <a:t>• آرٹ اور کھیل کی سرگرمیوں کے بعد صفائی کے ارد گرد رسومات قائم کریں، جیسے کہ گیمز اور مواد کو کہاں واپس رکھنا ہے۔</a:t>
            </a:r>
            <a:endParaRPr/>
          </a:p>
          <a:p>
            <a:pPr indent="0" lvl="0" marL="0" rtl="0" algn="r">
              <a:lnSpc>
                <a:spcPct val="150000"/>
              </a:lnSpc>
              <a:spcBef>
                <a:spcPts val="1000"/>
              </a:spcBef>
              <a:spcAft>
                <a:spcPts val="0"/>
              </a:spcAft>
              <a:buSzPts val="2000"/>
              <a:buNone/>
            </a:pPr>
            <a:r>
              <a:rPr lang="en-US" sz="2000">
                <a:latin typeface="Arial"/>
                <a:ea typeface="Arial"/>
                <a:cs typeface="Arial"/>
                <a:sym typeface="Arial"/>
              </a:rPr>
              <a:t>والدین/سرپرستوں سے گھر میں معمولات اور رسم و رواج کی اہمیت کے بارے میں بات کریں۔</a:t>
            </a:r>
            <a:endParaRPr sz="2000">
              <a:latin typeface="Arial"/>
              <a:ea typeface="Arial"/>
              <a:cs typeface="Arial"/>
              <a:sym typeface="Arial"/>
            </a:endParaRPr>
          </a:p>
        </p:txBody>
      </p:sp>
      <p:sp>
        <p:nvSpPr>
          <p:cNvPr id="531" name="Google Shape;531;p45"/>
          <p:cNvSpPr/>
          <p:nvPr/>
        </p:nvSpPr>
        <p:spPr>
          <a:xfrm>
            <a:off x="508958" y="1483744"/>
            <a:ext cx="11360989" cy="4615131"/>
          </a:xfrm>
          <a:prstGeom prst="rect">
            <a:avLst/>
          </a:prstGeom>
          <a:noFill/>
          <a:ln cap="rnd" cmpd="sng" w="158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532" name="Google Shape;532;p45"/>
          <p:cNvSpPr/>
          <p:nvPr/>
        </p:nvSpPr>
        <p:spPr>
          <a:xfrm>
            <a:off x="180026" y="786806"/>
            <a:ext cx="96212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a:t>
            </a:r>
            <a:endParaRPr sz="2000">
              <a:solidFill>
                <a:schemeClr val="lt1"/>
              </a:solidFill>
              <a:latin typeface="Arial"/>
              <a:ea typeface="Arial"/>
              <a:cs typeface="Arial"/>
              <a:sym typeface="Arial"/>
            </a:endParaRPr>
          </a:p>
        </p:txBody>
      </p:sp>
      <p:sp>
        <p:nvSpPr>
          <p:cNvPr id="533" name="Google Shape;533;p45"/>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25</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46"/>
          <p:cNvSpPr txBox="1"/>
          <p:nvPr>
            <p:ph type="ctrTitle"/>
          </p:nvPr>
        </p:nvSpPr>
        <p:spPr>
          <a:xfrm>
            <a:off x="1674019" y="2793959"/>
            <a:ext cx="8915399" cy="1782254"/>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262626"/>
              </a:buClr>
              <a:buSzPts val="4800"/>
              <a:buFont typeface="Arial Black"/>
              <a:buNone/>
            </a:pPr>
            <a:r>
              <a:rPr lang="en-US" sz="4800">
                <a:latin typeface="Arial Black"/>
                <a:ea typeface="Arial Black"/>
                <a:cs typeface="Arial Black"/>
                <a:sym typeface="Arial Black"/>
              </a:rPr>
              <a:t>UNIT THREE</a:t>
            </a:r>
            <a:br>
              <a:rPr lang="en-US" sz="4800">
                <a:latin typeface="Arial Black"/>
                <a:ea typeface="Arial Black"/>
                <a:cs typeface="Arial Black"/>
                <a:sym typeface="Arial Black"/>
              </a:rPr>
            </a:br>
            <a:r>
              <a:rPr lang="en-US" sz="4800">
                <a:solidFill>
                  <a:srgbClr val="202124"/>
                </a:solidFill>
                <a:latin typeface="Arial"/>
                <a:ea typeface="Arial"/>
                <a:cs typeface="Arial"/>
                <a:sym typeface="Arial"/>
              </a:rPr>
              <a:t>یونٹ تین</a:t>
            </a:r>
            <a:r>
              <a:rPr lang="en-US" sz="1400">
                <a:solidFill>
                  <a:schemeClr val="dk1"/>
                </a:solidFill>
                <a:latin typeface="Arial"/>
                <a:ea typeface="Arial"/>
                <a:cs typeface="Arial"/>
                <a:sym typeface="Arial"/>
              </a:rPr>
              <a:t> </a:t>
            </a:r>
            <a:endParaRPr sz="4800">
              <a:latin typeface="Arial"/>
              <a:ea typeface="Arial"/>
              <a:cs typeface="Arial"/>
              <a:sym typeface="Arial"/>
            </a:endParaRPr>
          </a:p>
        </p:txBody>
      </p:sp>
      <p:sp>
        <p:nvSpPr>
          <p:cNvPr id="540" name="Google Shape;540;p46"/>
          <p:cNvSpPr txBox="1"/>
          <p:nvPr>
            <p:ph idx="1" type="subTitle"/>
          </p:nvPr>
        </p:nvSpPr>
        <p:spPr>
          <a:xfrm>
            <a:off x="1766253" y="4615425"/>
            <a:ext cx="8915399" cy="208062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800"/>
              <a:buNone/>
            </a:pPr>
            <a:r>
              <a:rPr lang="en-US" sz="2800">
                <a:latin typeface="Aharoni"/>
                <a:ea typeface="Aharoni"/>
                <a:cs typeface="Aharoni"/>
                <a:sym typeface="Aharoni"/>
              </a:rPr>
              <a:t>BASIC PRIMARY EDUCATION CURRICULUM</a:t>
            </a:r>
            <a:endParaRPr/>
          </a:p>
          <a:p>
            <a:pPr indent="0" lvl="0" marL="0" rtl="0" algn="l">
              <a:spcBef>
                <a:spcPts val="1000"/>
              </a:spcBef>
              <a:spcAft>
                <a:spcPts val="0"/>
              </a:spcAft>
              <a:buSzPts val="3600"/>
              <a:buNone/>
            </a:pPr>
            <a:r>
              <a:rPr lang="en-US" sz="3600">
                <a:latin typeface="Arial"/>
                <a:ea typeface="Arial"/>
                <a:cs typeface="Arial"/>
                <a:sym typeface="Arial"/>
              </a:rPr>
              <a:t> بنیادی تعلیمی نصاب</a:t>
            </a:r>
            <a:endParaRPr sz="3600">
              <a:latin typeface="Arial"/>
              <a:ea typeface="Arial"/>
              <a:cs typeface="Arial"/>
              <a:sym typeface="Arial"/>
            </a:endParaRPr>
          </a:p>
        </p:txBody>
      </p:sp>
      <p:pic>
        <p:nvPicPr>
          <p:cNvPr descr="Pakistan to have Single National Curriculum (SNC) for primary classes -  Education" id="541" name="Google Shape;541;p46"/>
          <p:cNvPicPr preferRelativeResize="0"/>
          <p:nvPr/>
        </p:nvPicPr>
        <p:blipFill rotWithShape="1">
          <a:blip r:embed="rId3">
            <a:alphaModFix/>
          </a:blip>
          <a:srcRect b="0" l="0" r="0" t="0"/>
          <a:stretch/>
        </p:blipFill>
        <p:spPr>
          <a:xfrm>
            <a:off x="2005013" y="133350"/>
            <a:ext cx="8253412" cy="2861777"/>
          </a:xfrm>
          <a:prstGeom prst="rect">
            <a:avLst/>
          </a:prstGeom>
          <a:noFill/>
          <a:ln>
            <a:noFill/>
          </a:ln>
        </p:spPr>
      </p:pic>
      <p:sp>
        <p:nvSpPr>
          <p:cNvPr id="542" name="Google Shape;542;p46"/>
          <p:cNvSpPr/>
          <p:nvPr/>
        </p:nvSpPr>
        <p:spPr>
          <a:xfrm>
            <a:off x="180026" y="4462509"/>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27</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47"/>
          <p:cNvSpPr txBox="1"/>
          <p:nvPr>
            <p:ph type="title"/>
          </p:nvPr>
        </p:nvSpPr>
        <p:spPr>
          <a:xfrm>
            <a:off x="1708202" y="454468"/>
            <a:ext cx="8911687" cy="1280890"/>
          </a:xfrm>
          <a:prstGeom prst="rect">
            <a:avLst/>
          </a:prstGeom>
          <a:noFill/>
          <a:ln>
            <a:noFill/>
          </a:ln>
        </p:spPr>
        <p:txBody>
          <a:bodyPr anchorCtr="0" anchor="t" bIns="45700" lIns="91425" spcFirstLastPara="1" rIns="91425" wrap="square" tIns="45700">
            <a:noAutofit/>
          </a:bodyPr>
          <a:lstStyle/>
          <a:p>
            <a:pPr indent="0" lvl="0" marL="0" rtl="0" algn="ctr">
              <a:lnSpc>
                <a:spcPct val="150000"/>
              </a:lnSpc>
              <a:spcBef>
                <a:spcPts val="0"/>
              </a:spcBef>
              <a:spcAft>
                <a:spcPts val="0"/>
              </a:spcAft>
              <a:buClr>
                <a:srgbClr val="262626"/>
              </a:buClr>
              <a:buSzPts val="2200"/>
              <a:buFont typeface="Tahoma"/>
              <a:buNone/>
            </a:pPr>
            <a:r>
              <a:rPr lang="en-US" sz="2200">
                <a:latin typeface="Tahoma"/>
                <a:ea typeface="Tahoma"/>
                <a:cs typeface="Tahoma"/>
                <a:sym typeface="Tahoma"/>
              </a:rPr>
              <a:t>The </a:t>
            </a:r>
            <a:r>
              <a:rPr b="1" lang="en-US" sz="2200">
                <a:latin typeface="Trebuchet MS"/>
                <a:ea typeface="Trebuchet MS"/>
                <a:cs typeface="Trebuchet MS"/>
                <a:sym typeface="Trebuchet MS"/>
              </a:rPr>
              <a:t>Basic Primary Education Curriculum </a:t>
            </a:r>
            <a:r>
              <a:rPr lang="en-US" sz="2200">
                <a:latin typeface="Tahoma"/>
                <a:ea typeface="Tahoma"/>
                <a:cs typeface="Tahoma"/>
                <a:sym typeface="Tahoma"/>
              </a:rPr>
              <a:t>that accompanies the UNICEF  SIB Kit is based on 3 pillars:</a:t>
            </a:r>
            <a:br>
              <a:rPr lang="en-US" sz="2200">
                <a:latin typeface="Tahoma"/>
                <a:ea typeface="Tahoma"/>
                <a:cs typeface="Tahoma"/>
                <a:sym typeface="Tahoma"/>
              </a:rPr>
            </a:br>
            <a:r>
              <a:rPr lang="en-US" sz="2800">
                <a:latin typeface="Arial"/>
                <a:ea typeface="Arial"/>
                <a:cs typeface="Arial"/>
                <a:sym typeface="Arial"/>
              </a:rPr>
              <a:t>یونیسف ایس آئی بی کٹ کے ساتھ فراہم کردہ          بنیادی پرائمری تعلیم کے نصاب  کے تین ستون ہیں ۔</a:t>
            </a:r>
            <a:br>
              <a:rPr lang="en-US" sz="2200">
                <a:latin typeface="Tahoma"/>
                <a:ea typeface="Tahoma"/>
                <a:cs typeface="Tahoma"/>
                <a:sym typeface="Tahoma"/>
              </a:rPr>
            </a:br>
            <a:endParaRPr sz="2200"/>
          </a:p>
        </p:txBody>
      </p:sp>
      <p:grpSp>
        <p:nvGrpSpPr>
          <p:cNvPr id="548" name="Google Shape;548;p47"/>
          <p:cNvGrpSpPr/>
          <p:nvPr/>
        </p:nvGrpSpPr>
        <p:grpSpPr>
          <a:xfrm>
            <a:off x="166396" y="2180348"/>
            <a:ext cx="12025565" cy="4677651"/>
            <a:chOff x="0" y="16570"/>
            <a:chExt cx="12025565" cy="4677651"/>
          </a:xfrm>
        </p:grpSpPr>
        <p:sp>
          <p:nvSpPr>
            <p:cNvPr id="549" name="Google Shape;549;p47"/>
            <p:cNvSpPr/>
            <p:nvPr/>
          </p:nvSpPr>
          <p:spPr>
            <a:xfrm rot="10800000">
              <a:off x="23388" y="16570"/>
              <a:ext cx="12002177" cy="1310074"/>
            </a:xfrm>
            <a:prstGeom prst="homePlate">
              <a:avLst>
                <a:gd fmla="val 50000" name="adj"/>
              </a:avLst>
            </a:prstGeom>
            <a:solidFill>
              <a:srgbClr val="DD7C16"/>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7"/>
            <p:cNvSpPr txBox="1"/>
            <p:nvPr/>
          </p:nvSpPr>
          <p:spPr>
            <a:xfrm>
              <a:off x="350906" y="16570"/>
              <a:ext cx="11674659" cy="1310074"/>
            </a:xfrm>
            <a:prstGeom prst="rect">
              <a:avLst/>
            </a:prstGeom>
            <a:noFill/>
            <a:ln>
              <a:noFill/>
            </a:ln>
          </p:spPr>
          <p:txBody>
            <a:bodyPr anchorCtr="0" anchor="ctr" bIns="80000" lIns="577700" spcFirstLastPara="1" rIns="149350" wrap="square" tIns="80000">
              <a:noAutofit/>
            </a:bodyPr>
            <a:lstStyle/>
            <a:p>
              <a:pPr indent="0" lvl="0" marL="0" marR="0" rtl="0" algn="ctr">
                <a:lnSpc>
                  <a:spcPct val="90000"/>
                </a:lnSpc>
                <a:spcBef>
                  <a:spcPts val="0"/>
                </a:spcBef>
                <a:spcAft>
                  <a:spcPts val="0"/>
                </a:spcAft>
                <a:buClr>
                  <a:schemeClr val="lt1"/>
                </a:buClr>
                <a:buSzPts val="2100"/>
                <a:buFont typeface="Tahoma"/>
                <a:buNone/>
              </a:pPr>
              <a:r>
                <a:rPr lang="en-US" sz="2100">
                  <a:solidFill>
                    <a:schemeClr val="lt1"/>
                  </a:solidFill>
                  <a:latin typeface="Tahoma"/>
                  <a:ea typeface="Tahoma"/>
                  <a:cs typeface="Tahoma"/>
                  <a:sym typeface="Tahoma"/>
                </a:rPr>
                <a:t>The engagement of participatory and investigative learning and  teaching methodologies</a:t>
              </a:r>
              <a:endParaRPr sz="2400">
                <a:solidFill>
                  <a:schemeClr val="lt1"/>
                </a:solidFill>
                <a:latin typeface="Arial"/>
                <a:ea typeface="Arial"/>
                <a:cs typeface="Arial"/>
                <a:sym typeface="Arial"/>
              </a:endParaRPr>
            </a:p>
            <a:p>
              <a:pPr indent="0" lvl="0" marL="0" marR="0" rtl="0" algn="ctr">
                <a:lnSpc>
                  <a:spcPct val="90000"/>
                </a:lnSpc>
                <a:spcBef>
                  <a:spcPts val="735"/>
                </a:spcBef>
                <a:spcAft>
                  <a:spcPts val="0"/>
                </a:spcAft>
                <a:buClr>
                  <a:schemeClr val="lt1"/>
                </a:buClr>
                <a:buSzPts val="2400"/>
                <a:buFont typeface="Arial"/>
                <a:buNone/>
              </a:pPr>
              <a:r>
                <a:rPr lang="en-US" sz="2400">
                  <a:solidFill>
                    <a:schemeClr val="lt1"/>
                  </a:solidFill>
                  <a:latin typeface="Arial"/>
                  <a:ea typeface="Arial"/>
                  <a:cs typeface="Arial"/>
                  <a:sym typeface="Arial"/>
                </a:rPr>
                <a:t>تحقیقاتی  اور شراکتی تدریسی عمل اور طریقوں کا استعمال</a:t>
              </a:r>
              <a:endParaRPr sz="2400">
                <a:solidFill>
                  <a:schemeClr val="lt1"/>
                </a:solidFill>
                <a:latin typeface="Arial"/>
                <a:ea typeface="Arial"/>
                <a:cs typeface="Arial"/>
                <a:sym typeface="Arial"/>
              </a:endParaRPr>
            </a:p>
          </p:txBody>
        </p:sp>
        <p:sp>
          <p:nvSpPr>
            <p:cNvPr id="551" name="Google Shape;551;p47"/>
            <p:cNvSpPr/>
            <p:nvPr/>
          </p:nvSpPr>
          <p:spPr>
            <a:xfrm>
              <a:off x="142323" y="204231"/>
              <a:ext cx="850185" cy="978167"/>
            </a:xfrm>
            <a:prstGeom prst="ellipse">
              <a:avLst/>
            </a:prstGeom>
            <a:blipFill rotWithShape="1">
              <a:blip r:embed="rId3">
                <a:alphaModFix/>
              </a:blip>
              <a:stretch>
                <a:fillRect b="0" l="0" r="0" t="0"/>
              </a:stretch>
            </a:blip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47"/>
            <p:cNvSpPr/>
            <p:nvPr/>
          </p:nvSpPr>
          <p:spPr>
            <a:xfrm rot="10800000">
              <a:off x="62814" y="1692073"/>
              <a:ext cx="11899975" cy="1310074"/>
            </a:xfrm>
            <a:prstGeom prst="homePlate">
              <a:avLst>
                <a:gd fmla="val 50000" name="adj"/>
              </a:avLst>
            </a:prstGeom>
            <a:solidFill>
              <a:srgbClr val="9F834F"/>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7"/>
            <p:cNvSpPr txBox="1"/>
            <p:nvPr/>
          </p:nvSpPr>
          <p:spPr>
            <a:xfrm>
              <a:off x="390332" y="1692073"/>
              <a:ext cx="11572457" cy="1310074"/>
            </a:xfrm>
            <a:prstGeom prst="rect">
              <a:avLst/>
            </a:prstGeom>
            <a:noFill/>
            <a:ln>
              <a:noFill/>
            </a:ln>
          </p:spPr>
          <p:txBody>
            <a:bodyPr anchorCtr="0" anchor="ctr" bIns="91425" lIns="577700" spcFirstLastPara="1" rIns="170675" wrap="square" tIns="91425">
              <a:noAutofit/>
            </a:bodyPr>
            <a:lstStyle/>
            <a:p>
              <a:pPr indent="0" lvl="0" marL="0" marR="0" rtl="0" algn="ctr">
                <a:lnSpc>
                  <a:spcPct val="90000"/>
                </a:lnSpc>
                <a:spcBef>
                  <a:spcPts val="0"/>
                </a:spcBef>
                <a:spcAft>
                  <a:spcPts val="0"/>
                </a:spcAft>
                <a:buClr>
                  <a:schemeClr val="lt1"/>
                </a:buClr>
                <a:buSzPts val="2400"/>
                <a:buFont typeface="Tahoma"/>
                <a:buNone/>
              </a:pPr>
              <a:r>
                <a:rPr lang="en-US" sz="2400">
                  <a:solidFill>
                    <a:schemeClr val="lt1"/>
                  </a:solidFill>
                  <a:latin typeface="Tahoma"/>
                  <a:ea typeface="Tahoma"/>
                  <a:cs typeface="Tahoma"/>
                  <a:sym typeface="Tahoma"/>
                </a:rPr>
                <a:t>The development of educational projects that are context and culturally  related</a:t>
              </a:r>
              <a:endParaRPr/>
            </a:p>
            <a:p>
              <a:pPr indent="0" lvl="0" marL="0" marR="0" rtl="0" algn="ctr">
                <a:lnSpc>
                  <a:spcPct val="90000"/>
                </a:lnSpc>
                <a:spcBef>
                  <a:spcPts val="840"/>
                </a:spcBef>
                <a:spcAft>
                  <a:spcPts val="0"/>
                </a:spcAft>
                <a:buClr>
                  <a:schemeClr val="lt1"/>
                </a:buClr>
                <a:buSzPts val="2400"/>
                <a:buFont typeface="Arial"/>
                <a:buNone/>
              </a:pPr>
              <a:r>
                <a:rPr lang="en-US" sz="2400">
                  <a:solidFill>
                    <a:schemeClr val="lt1"/>
                  </a:solidFill>
                  <a:latin typeface="Arial"/>
                  <a:ea typeface="Arial"/>
                  <a:cs typeface="Arial"/>
                  <a:sym typeface="Arial"/>
                </a:rPr>
                <a:t>ماحول اور ثقافت سے ہم آہنگ تعلیمی منصوبوں کی فراہمی </a:t>
              </a:r>
              <a:endParaRPr sz="2400">
                <a:solidFill>
                  <a:schemeClr val="lt1"/>
                </a:solidFill>
                <a:latin typeface="Arial"/>
                <a:ea typeface="Arial"/>
                <a:cs typeface="Arial"/>
                <a:sym typeface="Arial"/>
              </a:endParaRPr>
            </a:p>
          </p:txBody>
        </p:sp>
        <p:sp>
          <p:nvSpPr>
            <p:cNvPr id="554" name="Google Shape;554;p47"/>
            <p:cNvSpPr/>
            <p:nvPr/>
          </p:nvSpPr>
          <p:spPr>
            <a:xfrm>
              <a:off x="0" y="1660671"/>
              <a:ext cx="1310074" cy="1310074"/>
            </a:xfrm>
            <a:prstGeom prst="ellipse">
              <a:avLst/>
            </a:prstGeom>
            <a:blipFill rotWithShape="1">
              <a:blip r:embed="rId4">
                <a:alphaModFix/>
              </a:blip>
              <a:stretch>
                <a:fillRect b="0" l="0" r="0" t="0"/>
              </a:stretch>
            </a:blip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7"/>
            <p:cNvSpPr/>
            <p:nvPr/>
          </p:nvSpPr>
          <p:spPr>
            <a:xfrm rot="10800000">
              <a:off x="2680381" y="3383782"/>
              <a:ext cx="7545594" cy="1310074"/>
            </a:xfrm>
            <a:prstGeom prst="homePlate">
              <a:avLst>
                <a:gd fmla="val 50000" name="adj"/>
              </a:avLst>
            </a:prstGeom>
            <a:solidFill>
              <a:srgbClr val="708553"/>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47"/>
            <p:cNvSpPr txBox="1"/>
            <p:nvPr/>
          </p:nvSpPr>
          <p:spPr>
            <a:xfrm>
              <a:off x="3007899" y="3383782"/>
              <a:ext cx="7218076" cy="1310074"/>
            </a:xfrm>
            <a:prstGeom prst="rect">
              <a:avLst/>
            </a:prstGeom>
            <a:noFill/>
            <a:ln>
              <a:noFill/>
            </a:ln>
          </p:spPr>
          <p:txBody>
            <a:bodyPr anchorCtr="0" anchor="ctr" bIns="91425" lIns="577700" spcFirstLastPara="1" rIns="170675" wrap="square" tIns="91425">
              <a:noAutofit/>
            </a:bodyPr>
            <a:lstStyle/>
            <a:p>
              <a:pPr indent="0" lvl="0" marL="0" marR="0" rtl="0" algn="ctr">
                <a:lnSpc>
                  <a:spcPct val="90000"/>
                </a:lnSpc>
                <a:spcBef>
                  <a:spcPts val="0"/>
                </a:spcBef>
                <a:spcAft>
                  <a:spcPts val="0"/>
                </a:spcAft>
                <a:buClr>
                  <a:schemeClr val="lt1"/>
                </a:buClr>
                <a:buSzPts val="2400"/>
                <a:buFont typeface="Tahoma"/>
                <a:buNone/>
              </a:pPr>
              <a:r>
                <a:rPr lang="en-US" sz="2400">
                  <a:solidFill>
                    <a:schemeClr val="lt1"/>
                  </a:solidFill>
                  <a:latin typeface="Tahoma"/>
                  <a:ea typeface="Tahoma"/>
                  <a:cs typeface="Tahoma"/>
                  <a:sym typeface="Tahoma"/>
                </a:rPr>
                <a:t>The development of life-skills</a:t>
              </a:r>
              <a:endParaRPr/>
            </a:p>
            <a:p>
              <a:pPr indent="0" lvl="0" marL="0" marR="0" rtl="0" algn="ctr">
                <a:lnSpc>
                  <a:spcPct val="90000"/>
                </a:lnSpc>
                <a:spcBef>
                  <a:spcPts val="840"/>
                </a:spcBef>
                <a:spcAft>
                  <a:spcPts val="0"/>
                </a:spcAft>
                <a:buClr>
                  <a:schemeClr val="lt1"/>
                </a:buClr>
                <a:buSzPts val="2400"/>
                <a:buFont typeface="Arial"/>
                <a:buNone/>
              </a:pPr>
              <a:r>
                <a:rPr lang="en-US" sz="2400">
                  <a:solidFill>
                    <a:schemeClr val="lt1"/>
                  </a:solidFill>
                  <a:latin typeface="Arial"/>
                  <a:ea typeface="Arial"/>
                  <a:cs typeface="Arial"/>
                  <a:sym typeface="Arial"/>
                </a:rPr>
                <a:t>زندگی گزارنے کی مہارتوں کو سیکھنا</a:t>
              </a:r>
              <a:endParaRPr sz="2400">
                <a:solidFill>
                  <a:schemeClr val="lt1"/>
                </a:solidFill>
                <a:latin typeface="Arial"/>
                <a:ea typeface="Arial"/>
                <a:cs typeface="Arial"/>
                <a:sym typeface="Arial"/>
              </a:endParaRPr>
            </a:p>
          </p:txBody>
        </p:sp>
        <p:sp>
          <p:nvSpPr>
            <p:cNvPr id="557" name="Google Shape;557;p47"/>
            <p:cNvSpPr/>
            <p:nvPr/>
          </p:nvSpPr>
          <p:spPr>
            <a:xfrm>
              <a:off x="606883" y="3384147"/>
              <a:ext cx="1310074" cy="1310074"/>
            </a:xfrm>
            <a:prstGeom prst="ellipse">
              <a:avLst/>
            </a:prstGeom>
            <a:blipFill rotWithShape="1">
              <a:blip r:embed="rId5">
                <a:alphaModFix/>
              </a:blip>
              <a:stretch>
                <a:fillRect b="0" l="0" r="0" t="0"/>
              </a:stretch>
            </a:blip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8" name="Google Shape;558;p47"/>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27</a:t>
            </a:r>
            <a:endParaRPr sz="2000">
              <a:solidFill>
                <a:schemeClr val="lt1"/>
              </a:solidFill>
              <a:latin typeface="Arial"/>
              <a:ea typeface="Arial"/>
              <a:cs typeface="Arial"/>
              <a:sym typeface="Arial"/>
            </a:endParaRPr>
          </a:p>
        </p:txBody>
      </p:sp>
    </p:spTree>
  </p:cSld>
  <p:clrMapOvr>
    <a:masterClrMapping/>
  </p:clrMapOvr>
  <mc:AlternateContent>
    <mc:Choice Requires="p14">
      <p:transition spd="slow" p14:dur="3400">
        <p14:reveal dir="l"/>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48"/>
          <p:cNvSpPr txBox="1"/>
          <p:nvPr/>
        </p:nvSpPr>
        <p:spPr>
          <a:xfrm>
            <a:off x="1656784" y="714043"/>
            <a:ext cx="10221362" cy="3988172"/>
          </a:xfrm>
          <a:prstGeom prst="rect">
            <a:avLst/>
          </a:prstGeom>
          <a:solidFill>
            <a:srgbClr val="E2E8D9"/>
          </a:solidFill>
          <a:ln>
            <a:noFill/>
          </a:ln>
        </p:spPr>
        <p:txBody>
          <a:bodyPr anchorCtr="0" anchor="t" bIns="0" lIns="0" spcFirstLastPara="1" rIns="0" wrap="square" tIns="75325">
            <a:spAutoFit/>
          </a:bodyPr>
          <a:lstStyle/>
          <a:p>
            <a:pPr indent="0" lvl="0" marL="46016" marR="160447" rtl="0" algn="just">
              <a:lnSpc>
                <a:spcPct val="101800"/>
              </a:lnSpc>
              <a:spcBef>
                <a:spcPts val="0"/>
              </a:spcBef>
              <a:spcAft>
                <a:spcPts val="0"/>
              </a:spcAft>
              <a:buNone/>
            </a:pPr>
            <a:r>
              <a:rPr lang="en-US" sz="1800">
                <a:solidFill>
                  <a:srgbClr val="000000"/>
                </a:solidFill>
                <a:latin typeface="Tahoma"/>
                <a:ea typeface="Tahoma"/>
                <a:cs typeface="Tahoma"/>
                <a:sym typeface="Tahoma"/>
              </a:rPr>
              <a:t>Learning Outcomes</a:t>
            </a:r>
            <a:endParaRPr/>
          </a:p>
          <a:p>
            <a:pPr indent="0" lvl="0" marL="46016" marR="160447" rtl="0" algn="r">
              <a:lnSpc>
                <a:spcPct val="101800"/>
              </a:lnSpc>
              <a:spcBef>
                <a:spcPts val="593"/>
              </a:spcBef>
              <a:spcAft>
                <a:spcPts val="0"/>
              </a:spcAft>
              <a:buNone/>
            </a:pPr>
            <a:r>
              <a:rPr lang="en-US" sz="2000">
                <a:solidFill>
                  <a:srgbClr val="000000"/>
                </a:solidFill>
                <a:latin typeface="Arial"/>
                <a:ea typeface="Arial"/>
                <a:cs typeface="Arial"/>
                <a:sym typeface="Arial"/>
              </a:rPr>
              <a:t>حاصلات تعلم</a:t>
            </a:r>
            <a:endParaRPr sz="2000">
              <a:solidFill>
                <a:srgbClr val="000000"/>
              </a:solidFill>
              <a:latin typeface="Arial"/>
              <a:ea typeface="Arial"/>
              <a:cs typeface="Arial"/>
              <a:sym typeface="Arial"/>
            </a:endParaRPr>
          </a:p>
          <a:p>
            <a:pPr indent="0" lvl="0" marL="46016" marR="160447" rtl="0" algn="just">
              <a:lnSpc>
                <a:spcPct val="101800"/>
              </a:lnSpc>
              <a:spcBef>
                <a:spcPts val="593"/>
              </a:spcBef>
              <a:spcAft>
                <a:spcPts val="0"/>
              </a:spcAft>
              <a:buNone/>
            </a:pPr>
            <a:r>
              <a:rPr lang="en-US" sz="1800">
                <a:solidFill>
                  <a:srgbClr val="000000"/>
                </a:solidFill>
                <a:latin typeface="Tahoma"/>
                <a:ea typeface="Tahoma"/>
                <a:cs typeface="Tahoma"/>
                <a:sym typeface="Tahoma"/>
              </a:rPr>
              <a:t>At the end of </a:t>
            </a:r>
            <a:r>
              <a:rPr b="1" lang="en-US" sz="1800">
                <a:solidFill>
                  <a:srgbClr val="000000"/>
                </a:solidFill>
                <a:latin typeface="Trebuchet MS"/>
                <a:ea typeface="Trebuchet MS"/>
                <a:cs typeface="Trebuchet MS"/>
                <a:sym typeface="Trebuchet MS"/>
              </a:rPr>
              <a:t>Unit Three </a:t>
            </a:r>
            <a:r>
              <a:rPr lang="en-US" sz="1800">
                <a:solidFill>
                  <a:srgbClr val="000000"/>
                </a:solidFill>
                <a:latin typeface="Tahoma"/>
                <a:ea typeface="Tahoma"/>
                <a:cs typeface="Tahoma"/>
                <a:sym typeface="Tahoma"/>
              </a:rPr>
              <a:t>you  will be able to:</a:t>
            </a:r>
            <a:endParaRPr sz="1800">
              <a:solidFill>
                <a:srgbClr val="000000"/>
              </a:solidFill>
              <a:latin typeface="Tahoma"/>
              <a:ea typeface="Tahoma"/>
              <a:cs typeface="Tahoma"/>
              <a:sym typeface="Tahoma"/>
            </a:endParaRPr>
          </a:p>
          <a:p>
            <a:pPr indent="0" lvl="0" marL="46016" marR="160447" rtl="0" algn="r">
              <a:lnSpc>
                <a:spcPct val="101800"/>
              </a:lnSpc>
              <a:spcBef>
                <a:spcPts val="593"/>
              </a:spcBef>
              <a:spcAft>
                <a:spcPts val="0"/>
              </a:spcAft>
              <a:buNone/>
            </a:pPr>
            <a:r>
              <a:rPr lang="en-US" sz="2000">
                <a:solidFill>
                  <a:srgbClr val="000000"/>
                </a:solidFill>
                <a:latin typeface="Arial"/>
                <a:ea typeface="Arial"/>
                <a:cs typeface="Arial"/>
                <a:sym typeface="Arial"/>
              </a:rPr>
              <a:t>یونٹ تین کے اختتام پر آپ قابل ہو جائیں گے:</a:t>
            </a:r>
            <a:endParaRPr sz="2000">
              <a:solidFill>
                <a:srgbClr val="000000"/>
              </a:solidFill>
              <a:latin typeface="Arial"/>
              <a:ea typeface="Arial"/>
              <a:cs typeface="Arial"/>
              <a:sym typeface="Arial"/>
            </a:endParaRPr>
          </a:p>
          <a:p>
            <a:pPr indent="-114300" lvl="0" marL="151894" marR="59862" rtl="0" algn="just">
              <a:lnSpc>
                <a:spcPct val="101800"/>
              </a:lnSpc>
              <a:spcBef>
                <a:spcPts val="366"/>
              </a:spcBef>
              <a:spcAft>
                <a:spcPts val="0"/>
              </a:spcAft>
              <a:buClr>
                <a:srgbClr val="000000"/>
              </a:buClr>
              <a:buSzPts val="1800"/>
              <a:buFont typeface="Tahoma"/>
              <a:buAutoNum type="arabicPeriod"/>
            </a:pPr>
            <a:r>
              <a:rPr lang="en-US" sz="1800">
                <a:solidFill>
                  <a:srgbClr val="000000"/>
                </a:solidFill>
                <a:latin typeface="Tahoma"/>
                <a:ea typeface="Tahoma"/>
                <a:cs typeface="Tahoma"/>
                <a:sym typeface="Tahoma"/>
              </a:rPr>
              <a:t>Apply ‘investigative learning and teaching’ methodologies</a:t>
            </a:r>
            <a:endParaRPr sz="1800">
              <a:solidFill>
                <a:srgbClr val="000000"/>
              </a:solidFill>
              <a:latin typeface="Tahoma"/>
              <a:ea typeface="Tahoma"/>
              <a:cs typeface="Tahoma"/>
              <a:sym typeface="Tahoma"/>
            </a:endParaRPr>
          </a:p>
          <a:p>
            <a:pPr indent="0" lvl="0" marL="46015" marR="59862" rtl="0" algn="r">
              <a:lnSpc>
                <a:spcPct val="101800"/>
              </a:lnSpc>
              <a:spcBef>
                <a:spcPts val="366"/>
              </a:spcBef>
              <a:spcAft>
                <a:spcPts val="0"/>
              </a:spcAft>
              <a:buNone/>
            </a:pPr>
            <a:r>
              <a:rPr lang="en-US" sz="2000">
                <a:solidFill>
                  <a:srgbClr val="000000"/>
                </a:solidFill>
                <a:latin typeface="Arial"/>
                <a:ea typeface="Arial"/>
                <a:cs typeface="Arial"/>
                <a:sym typeface="Arial"/>
              </a:rPr>
              <a:t>تحقیقاتی سیکھنے اور سکھانے کے طریقہ کار کا اطلاق کریں۔</a:t>
            </a:r>
            <a:endParaRPr sz="2000">
              <a:solidFill>
                <a:srgbClr val="000000"/>
              </a:solidFill>
              <a:latin typeface="Arial"/>
              <a:ea typeface="Arial"/>
              <a:cs typeface="Arial"/>
              <a:sym typeface="Arial"/>
            </a:endParaRPr>
          </a:p>
          <a:p>
            <a:pPr indent="-114300" lvl="0" marL="151894" marR="59048" rtl="0" algn="just">
              <a:lnSpc>
                <a:spcPct val="101800"/>
              </a:lnSpc>
              <a:spcBef>
                <a:spcPts val="0"/>
              </a:spcBef>
              <a:spcAft>
                <a:spcPts val="0"/>
              </a:spcAft>
              <a:buClr>
                <a:srgbClr val="000000"/>
              </a:buClr>
              <a:buSzPts val="1800"/>
              <a:buFont typeface="Tahoma"/>
              <a:buAutoNum type="arabicPeriod"/>
            </a:pPr>
            <a:r>
              <a:rPr lang="en-US" sz="1800">
                <a:solidFill>
                  <a:srgbClr val="000000"/>
                </a:solidFill>
                <a:latin typeface="Tahoma"/>
                <a:ea typeface="Tahoma"/>
                <a:cs typeface="Tahoma"/>
                <a:sym typeface="Tahoma"/>
              </a:rPr>
              <a:t>Develop educational projects  according to leading themes</a:t>
            </a:r>
            <a:endParaRPr sz="1800">
              <a:solidFill>
                <a:srgbClr val="000000"/>
              </a:solidFill>
              <a:latin typeface="Tahoma"/>
              <a:ea typeface="Tahoma"/>
              <a:cs typeface="Tahoma"/>
              <a:sym typeface="Tahoma"/>
            </a:endParaRPr>
          </a:p>
          <a:p>
            <a:pPr indent="0" lvl="0" marL="46015" marR="59048" rtl="0" algn="r">
              <a:lnSpc>
                <a:spcPct val="101800"/>
              </a:lnSpc>
              <a:spcBef>
                <a:spcPts val="0"/>
              </a:spcBef>
              <a:spcAft>
                <a:spcPts val="0"/>
              </a:spcAft>
              <a:buNone/>
            </a:pPr>
            <a:r>
              <a:rPr lang="en-US" sz="2000">
                <a:solidFill>
                  <a:srgbClr val="000000"/>
                </a:solidFill>
                <a:latin typeface="Arial"/>
                <a:ea typeface="Arial"/>
                <a:cs typeface="Arial"/>
                <a:sym typeface="Arial"/>
              </a:rPr>
              <a:t>اہم موضوعات کے مطابق تعلیمی منصوبے تیار کریں۔</a:t>
            </a:r>
            <a:endParaRPr sz="2000">
              <a:solidFill>
                <a:srgbClr val="000000"/>
              </a:solidFill>
              <a:latin typeface="Arial"/>
              <a:ea typeface="Arial"/>
              <a:cs typeface="Arial"/>
              <a:sym typeface="Arial"/>
            </a:endParaRPr>
          </a:p>
          <a:p>
            <a:pPr indent="-114300" lvl="0" marL="151894" marR="273656" rtl="0" algn="just">
              <a:lnSpc>
                <a:spcPct val="101800"/>
              </a:lnSpc>
              <a:spcBef>
                <a:spcPts val="0"/>
              </a:spcBef>
              <a:spcAft>
                <a:spcPts val="0"/>
              </a:spcAft>
              <a:buClr>
                <a:srgbClr val="000000"/>
              </a:buClr>
              <a:buSzPts val="1800"/>
              <a:buFont typeface="Tahoma"/>
              <a:buAutoNum type="arabicPeriod"/>
            </a:pPr>
            <a:r>
              <a:rPr lang="en-US" sz="1800">
                <a:solidFill>
                  <a:srgbClr val="000000"/>
                </a:solidFill>
                <a:latin typeface="Tahoma"/>
                <a:ea typeface="Tahoma"/>
                <a:cs typeface="Tahoma"/>
                <a:sym typeface="Tahoma"/>
              </a:rPr>
              <a:t>Identify context-based lifesaving messages</a:t>
            </a:r>
            <a:endParaRPr sz="1800">
              <a:solidFill>
                <a:srgbClr val="000000"/>
              </a:solidFill>
              <a:latin typeface="Tahoma"/>
              <a:ea typeface="Tahoma"/>
              <a:cs typeface="Tahoma"/>
              <a:sym typeface="Tahoma"/>
            </a:endParaRPr>
          </a:p>
          <a:p>
            <a:pPr indent="0" lvl="0" marL="46015" marR="273656" rtl="0" algn="r">
              <a:lnSpc>
                <a:spcPct val="101800"/>
              </a:lnSpc>
              <a:spcBef>
                <a:spcPts val="0"/>
              </a:spcBef>
              <a:spcAft>
                <a:spcPts val="0"/>
              </a:spcAft>
              <a:buNone/>
            </a:pPr>
            <a:r>
              <a:rPr lang="en-US" sz="2000">
                <a:solidFill>
                  <a:srgbClr val="000000"/>
                </a:solidFill>
                <a:latin typeface="Arial"/>
                <a:ea typeface="Arial"/>
                <a:cs typeface="Arial"/>
                <a:sym typeface="Arial"/>
              </a:rPr>
              <a:t>صورت حال کے مطابق  زندگی  بچانے کے بنیادی پیغامات کی نشاندہی  کریں</a:t>
            </a:r>
            <a:endParaRPr sz="2000">
              <a:solidFill>
                <a:srgbClr val="000000"/>
              </a:solidFill>
              <a:latin typeface="Arial"/>
              <a:ea typeface="Arial"/>
              <a:cs typeface="Arial"/>
              <a:sym typeface="Arial"/>
            </a:endParaRPr>
          </a:p>
          <a:p>
            <a:pPr indent="-114300" lvl="0" marL="151894" marR="60677" rtl="0" algn="just">
              <a:lnSpc>
                <a:spcPct val="101800"/>
              </a:lnSpc>
              <a:spcBef>
                <a:spcPts val="0"/>
              </a:spcBef>
              <a:spcAft>
                <a:spcPts val="0"/>
              </a:spcAft>
              <a:buClr>
                <a:srgbClr val="000000"/>
              </a:buClr>
              <a:buSzPts val="1800"/>
              <a:buFont typeface="Tahoma"/>
              <a:buAutoNum type="arabicPeriod"/>
            </a:pPr>
            <a:r>
              <a:rPr lang="en-US" sz="1800">
                <a:solidFill>
                  <a:srgbClr val="000000"/>
                </a:solidFill>
                <a:latin typeface="Tahoma"/>
                <a:ea typeface="Tahoma"/>
                <a:cs typeface="Tahoma"/>
                <a:sym typeface="Tahoma"/>
              </a:rPr>
              <a:t>Promote the development of  life-skills</a:t>
            </a:r>
            <a:endParaRPr sz="1800">
              <a:solidFill>
                <a:srgbClr val="000000"/>
              </a:solidFill>
              <a:latin typeface="Tahoma"/>
              <a:ea typeface="Tahoma"/>
              <a:cs typeface="Tahoma"/>
              <a:sym typeface="Tahoma"/>
            </a:endParaRPr>
          </a:p>
          <a:p>
            <a:pPr indent="0" lvl="0" marL="46015" marR="60677" rtl="0" algn="r">
              <a:lnSpc>
                <a:spcPct val="101800"/>
              </a:lnSpc>
              <a:spcBef>
                <a:spcPts val="0"/>
              </a:spcBef>
              <a:spcAft>
                <a:spcPts val="0"/>
              </a:spcAft>
              <a:buNone/>
            </a:pPr>
            <a:r>
              <a:rPr lang="en-US" sz="2000">
                <a:solidFill>
                  <a:srgbClr val="000000"/>
                </a:solidFill>
                <a:latin typeface="Arial"/>
                <a:ea typeface="Arial"/>
                <a:cs typeface="Arial"/>
                <a:sym typeface="Arial"/>
              </a:rPr>
              <a:t>زندگی  گزارنے کی مہارتوں کو فروغ دیں</a:t>
            </a:r>
            <a:endParaRPr sz="2000">
              <a:solidFill>
                <a:srgbClr val="000000"/>
              </a:solidFill>
              <a:latin typeface="Arial"/>
              <a:ea typeface="Arial"/>
              <a:cs typeface="Arial"/>
              <a:sym typeface="Arial"/>
            </a:endParaRPr>
          </a:p>
        </p:txBody>
      </p:sp>
      <p:sp>
        <p:nvSpPr>
          <p:cNvPr id="564" name="Google Shape;564;p48"/>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29</a:t>
            </a:r>
            <a:endParaRPr sz="2000">
              <a:solidFill>
                <a:schemeClr val="lt1"/>
              </a:solidFill>
              <a:latin typeface="Arial"/>
              <a:ea typeface="Arial"/>
              <a:cs typeface="Arial"/>
              <a:sym typeface="Arial"/>
            </a:endParaRPr>
          </a:p>
        </p:txBody>
      </p:sp>
    </p:spTree>
  </p:cSld>
  <p:clrMapOvr>
    <a:masterClrMapping/>
  </p:clrMapOvr>
  <p:transition spd="slow" p14:dur="800">
    <p:circle/>
  </p:transition>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49"/>
          <p:cNvSpPr txBox="1"/>
          <p:nvPr>
            <p:ph type="title"/>
          </p:nvPr>
        </p:nvSpPr>
        <p:spPr>
          <a:xfrm>
            <a:off x="838200" y="63375"/>
            <a:ext cx="10515600" cy="1386602"/>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262626"/>
              </a:buClr>
              <a:buSzPts val="2000"/>
              <a:buFont typeface="Arial Black"/>
              <a:buNone/>
            </a:pPr>
            <a:r>
              <a:rPr lang="en-US" sz="2000">
                <a:latin typeface="Arial Black"/>
                <a:ea typeface="Arial Black"/>
                <a:cs typeface="Arial Black"/>
                <a:sym typeface="Arial Black"/>
              </a:rPr>
              <a:t>ACTIVITY one: Theme One (T1):</a:t>
            </a:r>
            <a:br>
              <a:rPr lang="en-US" sz="2000">
                <a:latin typeface="Arial Black"/>
                <a:ea typeface="Arial Black"/>
                <a:cs typeface="Arial Black"/>
                <a:sym typeface="Arial Black"/>
              </a:rPr>
            </a:br>
            <a:r>
              <a:rPr lang="en-US" sz="2000">
                <a:latin typeface="Arial Black"/>
                <a:ea typeface="Arial Black"/>
                <a:cs typeface="Arial Black"/>
                <a:sym typeface="Arial Black"/>
              </a:rPr>
              <a:t> ‘All about me and my family</a:t>
            </a:r>
            <a:r>
              <a:rPr lang="en-US" sz="2000"/>
              <a:t>’ </a:t>
            </a:r>
            <a:br>
              <a:rPr lang="en-US" sz="2000"/>
            </a:br>
            <a:r>
              <a:rPr lang="en-US" sz="2000">
                <a:solidFill>
                  <a:srgbClr val="202124"/>
                </a:solidFill>
                <a:latin typeface="Arial"/>
                <a:ea typeface="Arial"/>
                <a:cs typeface="Arial"/>
                <a:sym typeface="Arial"/>
              </a:rPr>
              <a:t>پہلی سرگرمی: پہلا موضوع</a:t>
            </a:r>
            <a:br>
              <a:rPr lang="en-US" sz="2000">
                <a:solidFill>
                  <a:srgbClr val="202124"/>
                </a:solidFill>
                <a:latin typeface="Arial"/>
                <a:ea typeface="Arial"/>
                <a:cs typeface="Arial"/>
                <a:sym typeface="Arial"/>
              </a:rPr>
            </a:br>
            <a:r>
              <a:rPr lang="en-US" sz="2000">
                <a:solidFill>
                  <a:srgbClr val="202124"/>
                </a:solidFill>
                <a:latin typeface="Arial"/>
                <a:ea typeface="Arial"/>
                <a:cs typeface="Arial"/>
                <a:sym typeface="Arial"/>
              </a:rPr>
              <a:t>میرے اور میرے خاندان کے بارے میںسب کچھ </a:t>
            </a:r>
            <a:r>
              <a:rPr lang="en-US" sz="2000">
                <a:latin typeface="Arial"/>
                <a:ea typeface="Arial"/>
                <a:cs typeface="Arial"/>
                <a:sym typeface="Arial"/>
              </a:rPr>
              <a:t> </a:t>
            </a:r>
            <a:br>
              <a:rPr lang="en-US" sz="2000">
                <a:latin typeface="Arial"/>
                <a:ea typeface="Arial"/>
                <a:cs typeface="Arial"/>
                <a:sym typeface="Arial"/>
              </a:rPr>
            </a:br>
            <a:br>
              <a:rPr lang="en-US" sz="2000">
                <a:latin typeface="Arial"/>
                <a:ea typeface="Arial"/>
                <a:cs typeface="Arial"/>
                <a:sym typeface="Arial"/>
              </a:rPr>
            </a:br>
            <a:endParaRPr sz="2000"/>
          </a:p>
        </p:txBody>
      </p:sp>
      <p:sp>
        <p:nvSpPr>
          <p:cNvPr id="571" name="Google Shape;571;p49"/>
          <p:cNvSpPr txBox="1"/>
          <p:nvPr>
            <p:ph idx="1" type="body"/>
          </p:nvPr>
        </p:nvSpPr>
        <p:spPr>
          <a:xfrm>
            <a:off x="521208" y="1449976"/>
            <a:ext cx="9881224" cy="5351978"/>
          </a:xfrm>
          <a:prstGeom prst="rect">
            <a:avLst/>
          </a:prstGeom>
          <a:solidFill>
            <a:srgbClr val="E2E8D9"/>
          </a:solidFill>
          <a:ln>
            <a:noFill/>
          </a:ln>
        </p:spPr>
        <p:txBody>
          <a:bodyPr anchorCtr="0" anchor="t" bIns="0" lIns="0" spcFirstLastPara="1" rIns="0" wrap="square" tIns="117475">
            <a:spAutoFit/>
          </a:bodyPr>
          <a:lstStyle/>
          <a:p>
            <a:pPr indent="0" lvl="0" marL="0" marR="172720" rtl="0" algn="l">
              <a:lnSpc>
                <a:spcPct val="101800"/>
              </a:lnSpc>
              <a:spcBef>
                <a:spcPts val="0"/>
              </a:spcBef>
              <a:spcAft>
                <a:spcPts val="0"/>
              </a:spcAft>
              <a:buSzPts val="1800"/>
              <a:buNone/>
            </a:pPr>
            <a:r>
              <a:rPr b="1" lang="en-US" sz="1800">
                <a:latin typeface="Arial"/>
                <a:ea typeface="Arial"/>
                <a:cs typeface="Arial"/>
                <a:sym typeface="Arial"/>
              </a:rPr>
              <a:t>Learning Objective: 								   </a:t>
            </a:r>
            <a:r>
              <a:rPr b="1" lang="en-US" sz="2000">
                <a:latin typeface="Arial"/>
                <a:ea typeface="Arial"/>
                <a:cs typeface="Arial"/>
                <a:sym typeface="Arial"/>
              </a:rPr>
              <a:t>سیکھنے کا مقصد</a:t>
            </a:r>
            <a:endParaRPr b="1" sz="2000">
              <a:latin typeface="Arial"/>
              <a:ea typeface="Arial"/>
              <a:cs typeface="Arial"/>
              <a:sym typeface="Arial"/>
            </a:endParaRPr>
          </a:p>
          <a:p>
            <a:pPr indent="-71755" lvl="0" marL="71755" marR="172720" rtl="0" algn="l">
              <a:lnSpc>
                <a:spcPct val="101800"/>
              </a:lnSpc>
              <a:spcBef>
                <a:spcPts val="925"/>
              </a:spcBef>
              <a:spcAft>
                <a:spcPts val="0"/>
              </a:spcAft>
              <a:buSzPts val="1800"/>
              <a:buChar char="🠶"/>
            </a:pPr>
            <a:r>
              <a:rPr lang="en-US" sz="1800">
                <a:latin typeface="Arial"/>
                <a:ea typeface="Arial"/>
                <a:cs typeface="Arial"/>
                <a:sym typeface="Arial"/>
              </a:rPr>
              <a:t>The learning activities will help  children to</a:t>
            </a:r>
            <a:endParaRPr sz="1800">
              <a:latin typeface="Arial"/>
              <a:ea typeface="Arial"/>
              <a:cs typeface="Arial"/>
              <a:sym typeface="Arial"/>
            </a:endParaRPr>
          </a:p>
          <a:p>
            <a:pPr indent="0" lvl="0" marL="71754" marR="207645" rtl="0" algn="r">
              <a:lnSpc>
                <a:spcPct val="101800"/>
              </a:lnSpc>
              <a:spcBef>
                <a:spcPts val="570"/>
              </a:spcBef>
              <a:spcAft>
                <a:spcPts val="0"/>
              </a:spcAft>
              <a:buSzPts val="1800"/>
              <a:buNone/>
            </a:pPr>
            <a:r>
              <a:rPr lang="en-US" sz="1800">
                <a:latin typeface="Arial"/>
                <a:ea typeface="Arial"/>
                <a:cs typeface="Arial"/>
                <a:sym typeface="Arial"/>
              </a:rPr>
              <a:t>یہ سرگرمیاں بچوں کے لیے مندرجہ ذیل امور پر مددگار ہونگی:</a:t>
            </a:r>
            <a:endParaRPr/>
          </a:p>
          <a:p>
            <a:pPr indent="-165100" lvl="0" marL="236854" marR="207645" rtl="0" algn="l">
              <a:lnSpc>
                <a:spcPct val="101800"/>
              </a:lnSpc>
              <a:spcBef>
                <a:spcPts val="570"/>
              </a:spcBef>
              <a:spcAft>
                <a:spcPts val="0"/>
              </a:spcAft>
              <a:buSzPts val="1800"/>
              <a:buAutoNum type="arabicPeriod"/>
            </a:pPr>
            <a:r>
              <a:rPr lang="en-US" sz="1800">
                <a:latin typeface="Arial"/>
                <a:ea typeface="Arial"/>
                <a:cs typeface="Arial"/>
                <a:sym typeface="Arial"/>
              </a:rPr>
              <a:t>Be aware that each child is  unique and special</a:t>
            </a:r>
            <a:endParaRPr sz="1800">
              <a:latin typeface="Arial"/>
              <a:ea typeface="Arial"/>
              <a:cs typeface="Arial"/>
              <a:sym typeface="Arial"/>
            </a:endParaRPr>
          </a:p>
          <a:p>
            <a:pPr indent="0" lvl="0" marL="71754" marR="207645" rtl="0" algn="r">
              <a:lnSpc>
                <a:spcPct val="101800"/>
              </a:lnSpc>
              <a:spcBef>
                <a:spcPts val="570"/>
              </a:spcBef>
              <a:spcAft>
                <a:spcPts val="0"/>
              </a:spcAft>
              <a:buSzPts val="2000"/>
              <a:buNone/>
            </a:pPr>
            <a:r>
              <a:rPr lang="en-US" sz="2000">
                <a:latin typeface="Arial"/>
                <a:ea typeface="Arial"/>
                <a:cs typeface="Arial"/>
                <a:sym typeface="Arial"/>
              </a:rPr>
              <a:t>آگاہ رہیں کہ ہر بچہ منفرد اور خاص ہوتا ہے۔</a:t>
            </a:r>
            <a:endParaRPr sz="2000">
              <a:latin typeface="Arial"/>
              <a:ea typeface="Arial"/>
              <a:cs typeface="Arial"/>
              <a:sym typeface="Arial"/>
            </a:endParaRPr>
          </a:p>
          <a:p>
            <a:pPr indent="-165100" lvl="0" marL="236854" marR="74930" rtl="0" algn="l">
              <a:lnSpc>
                <a:spcPct val="101800"/>
              </a:lnSpc>
              <a:spcBef>
                <a:spcPts val="1000"/>
              </a:spcBef>
              <a:spcAft>
                <a:spcPts val="0"/>
              </a:spcAft>
              <a:buSzPts val="1800"/>
              <a:buAutoNum type="arabicPeriod"/>
            </a:pPr>
            <a:r>
              <a:rPr lang="en-US" sz="1800">
                <a:latin typeface="Arial"/>
                <a:ea typeface="Arial"/>
                <a:cs typeface="Arial"/>
                <a:sym typeface="Arial"/>
              </a:rPr>
              <a:t>Explore what is special about  themselves</a:t>
            </a:r>
            <a:endParaRPr sz="1800">
              <a:latin typeface="Arial"/>
              <a:ea typeface="Arial"/>
              <a:cs typeface="Arial"/>
              <a:sym typeface="Arial"/>
            </a:endParaRPr>
          </a:p>
          <a:p>
            <a:pPr indent="0" lvl="0" marL="71754" marR="74930" rtl="0" algn="r">
              <a:lnSpc>
                <a:spcPct val="101800"/>
              </a:lnSpc>
              <a:spcBef>
                <a:spcPts val="1000"/>
              </a:spcBef>
              <a:spcAft>
                <a:spcPts val="0"/>
              </a:spcAft>
              <a:buSzPts val="2000"/>
              <a:buNone/>
            </a:pPr>
            <a:r>
              <a:rPr lang="en-US" sz="2000">
                <a:latin typeface="Arial"/>
                <a:ea typeface="Arial"/>
                <a:cs typeface="Arial"/>
                <a:sym typeface="Arial"/>
              </a:rPr>
              <a:t>اپنی خصوصیات کو دریافت کر سکیں۔</a:t>
            </a:r>
            <a:endParaRPr sz="2000">
              <a:latin typeface="Arial"/>
              <a:ea typeface="Arial"/>
              <a:cs typeface="Arial"/>
              <a:sym typeface="Arial"/>
            </a:endParaRPr>
          </a:p>
          <a:p>
            <a:pPr indent="-165100" lvl="0" marL="236854" marR="341630" rtl="0" algn="l">
              <a:lnSpc>
                <a:spcPct val="101800"/>
              </a:lnSpc>
              <a:spcBef>
                <a:spcPts val="1000"/>
              </a:spcBef>
              <a:spcAft>
                <a:spcPts val="0"/>
              </a:spcAft>
              <a:buSzPts val="1800"/>
              <a:buAutoNum type="arabicPeriod"/>
            </a:pPr>
            <a:r>
              <a:rPr lang="en-US" sz="1800">
                <a:latin typeface="Arial"/>
                <a:ea typeface="Arial"/>
                <a:cs typeface="Arial"/>
                <a:sym typeface="Arial"/>
              </a:rPr>
              <a:t>Better know their family  members</a:t>
            </a:r>
            <a:endParaRPr sz="1800">
              <a:latin typeface="Arial"/>
              <a:ea typeface="Arial"/>
              <a:cs typeface="Arial"/>
              <a:sym typeface="Arial"/>
            </a:endParaRPr>
          </a:p>
          <a:p>
            <a:pPr indent="0" lvl="0" marL="71754" marR="341630" rtl="0" algn="r">
              <a:lnSpc>
                <a:spcPct val="101800"/>
              </a:lnSpc>
              <a:spcBef>
                <a:spcPts val="1000"/>
              </a:spcBef>
              <a:spcAft>
                <a:spcPts val="0"/>
              </a:spcAft>
              <a:buSzPts val="2000"/>
              <a:buNone/>
            </a:pPr>
            <a:r>
              <a:rPr lang="en-US" sz="2000">
                <a:latin typeface="Arial"/>
                <a:ea typeface="Arial"/>
                <a:cs typeface="Arial"/>
                <a:sym typeface="Arial"/>
              </a:rPr>
              <a:t>اپنے خاندان کے افراد کو بہتر طور پر جان سکیں۔</a:t>
            </a:r>
            <a:endParaRPr sz="2000">
              <a:latin typeface="Arial"/>
              <a:ea typeface="Arial"/>
              <a:cs typeface="Arial"/>
              <a:sym typeface="Arial"/>
            </a:endParaRPr>
          </a:p>
          <a:p>
            <a:pPr indent="-165100" lvl="0" marL="236854" marR="251459" rtl="0" algn="l">
              <a:lnSpc>
                <a:spcPct val="101800"/>
              </a:lnSpc>
              <a:spcBef>
                <a:spcPts val="1000"/>
              </a:spcBef>
              <a:spcAft>
                <a:spcPts val="0"/>
              </a:spcAft>
              <a:buSzPts val="1800"/>
              <a:buAutoNum type="arabicPeriod"/>
            </a:pPr>
            <a:r>
              <a:rPr lang="en-US" sz="1800">
                <a:latin typeface="Arial"/>
                <a:ea typeface="Arial"/>
                <a:cs typeface="Arial"/>
                <a:sym typeface="Arial"/>
              </a:rPr>
              <a:t>Go to family members for  help when needed</a:t>
            </a:r>
            <a:endParaRPr sz="1800">
              <a:latin typeface="Arial"/>
              <a:ea typeface="Arial"/>
              <a:cs typeface="Arial"/>
              <a:sym typeface="Arial"/>
            </a:endParaRPr>
          </a:p>
          <a:p>
            <a:pPr indent="0" lvl="0" marL="71754" marR="251459" rtl="0" algn="r">
              <a:lnSpc>
                <a:spcPct val="101800"/>
              </a:lnSpc>
              <a:spcBef>
                <a:spcPts val="1000"/>
              </a:spcBef>
              <a:spcAft>
                <a:spcPts val="0"/>
              </a:spcAft>
              <a:buSzPts val="2000"/>
              <a:buNone/>
            </a:pPr>
            <a:r>
              <a:rPr lang="en-US" sz="2000">
                <a:latin typeface="Arial"/>
                <a:ea typeface="Arial"/>
                <a:cs typeface="Arial"/>
                <a:sym typeface="Arial"/>
              </a:rPr>
              <a:t>ضرورت کے وقت اپنے خاندان سے مدد لے سکیں۔</a:t>
            </a:r>
            <a:endParaRPr sz="2000">
              <a:latin typeface="Arial"/>
              <a:ea typeface="Arial"/>
              <a:cs typeface="Arial"/>
              <a:sym typeface="Arial"/>
            </a:endParaRPr>
          </a:p>
          <a:p>
            <a:pPr indent="-165100" lvl="0" marL="236854" marR="93980" rtl="0" algn="l">
              <a:lnSpc>
                <a:spcPct val="101800"/>
              </a:lnSpc>
              <a:spcBef>
                <a:spcPts val="1000"/>
              </a:spcBef>
              <a:spcAft>
                <a:spcPts val="0"/>
              </a:spcAft>
              <a:buSzPts val="1800"/>
              <a:buAutoNum type="arabicPeriod"/>
            </a:pPr>
            <a:r>
              <a:rPr lang="en-US" sz="1800">
                <a:latin typeface="Arial"/>
                <a:ea typeface="Arial"/>
                <a:cs typeface="Arial"/>
                <a:sym typeface="Arial"/>
              </a:rPr>
              <a:t>Better understand and  communicate their emotions  and feelings</a:t>
            </a:r>
            <a:endParaRPr sz="1800">
              <a:latin typeface="Arial"/>
              <a:ea typeface="Arial"/>
              <a:cs typeface="Arial"/>
              <a:sym typeface="Arial"/>
            </a:endParaRPr>
          </a:p>
          <a:p>
            <a:pPr indent="0" lvl="0" marL="71754" marR="93980" rtl="0" algn="r">
              <a:lnSpc>
                <a:spcPct val="101800"/>
              </a:lnSpc>
              <a:spcBef>
                <a:spcPts val="1000"/>
              </a:spcBef>
              <a:spcAft>
                <a:spcPts val="0"/>
              </a:spcAft>
              <a:buSzPts val="2000"/>
              <a:buNone/>
            </a:pPr>
            <a:r>
              <a:rPr lang="en-US" sz="2000">
                <a:latin typeface="Arial"/>
                <a:ea typeface="Arial"/>
                <a:cs typeface="Arial"/>
                <a:sym typeface="Arial"/>
              </a:rPr>
              <a:t>اپنے جذبات اور احساسات کو بہتر طریقے سے سمجھیں اور ان  کا مناسب اظہار کر سکیں۔</a:t>
            </a:r>
            <a:endParaRPr sz="2000">
              <a:latin typeface="Arial"/>
              <a:ea typeface="Arial"/>
              <a:cs typeface="Arial"/>
              <a:sym typeface="Arial"/>
            </a:endParaRPr>
          </a:p>
        </p:txBody>
      </p:sp>
      <p:sp>
        <p:nvSpPr>
          <p:cNvPr id="572" name="Google Shape;572;p49"/>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31</a:t>
            </a:r>
            <a:endParaRPr sz="2000">
              <a:solidFill>
                <a:schemeClr val="lt1"/>
              </a:solidFill>
              <a:latin typeface="Arial"/>
              <a:ea typeface="Arial"/>
              <a:cs typeface="Arial"/>
              <a:sym typeface="Arial"/>
            </a:endParaRPr>
          </a:p>
        </p:txBody>
      </p:sp>
    </p:spTree>
  </p:cSld>
  <p:clrMapOvr>
    <a:masterClrMapping/>
  </p:clrMapOvr>
  <mc:AlternateContent>
    <mc:Choice Requires="p14">
      <p:transition spd="slow">
        <p14:flash/>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50"/>
          <p:cNvSpPr txBox="1"/>
          <p:nvPr>
            <p:ph type="title"/>
          </p:nvPr>
        </p:nvSpPr>
        <p:spPr>
          <a:xfrm>
            <a:off x="2592925" y="624110"/>
            <a:ext cx="8911687" cy="1280890"/>
          </a:xfrm>
          <a:prstGeom prst="rect">
            <a:avLst/>
          </a:prstGeom>
          <a:solidFill>
            <a:srgbClr val="E2E8D9"/>
          </a:solid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3600"/>
              <a:buFont typeface="Tahoma"/>
              <a:buNone/>
            </a:pPr>
            <a:r>
              <a:rPr lang="en-US">
                <a:latin typeface="Tahoma"/>
                <a:ea typeface="Tahoma"/>
                <a:cs typeface="Tahoma"/>
                <a:sym typeface="Tahoma"/>
              </a:rPr>
              <a:t>Theme One</a:t>
            </a:r>
            <a:br>
              <a:rPr lang="en-US">
                <a:latin typeface="Tahoma"/>
                <a:ea typeface="Tahoma"/>
                <a:cs typeface="Tahoma"/>
                <a:sym typeface="Tahoma"/>
              </a:rPr>
            </a:br>
            <a:r>
              <a:rPr lang="en-US">
                <a:latin typeface="Arial"/>
                <a:ea typeface="Arial"/>
                <a:cs typeface="Arial"/>
                <a:sym typeface="Arial"/>
              </a:rPr>
              <a:t>پہلا موضوع</a:t>
            </a:r>
            <a:endParaRPr>
              <a:latin typeface="Arial"/>
              <a:ea typeface="Arial"/>
              <a:cs typeface="Arial"/>
              <a:sym typeface="Arial"/>
            </a:endParaRPr>
          </a:p>
        </p:txBody>
      </p:sp>
      <p:sp>
        <p:nvSpPr>
          <p:cNvPr id="578" name="Google Shape;578;p50"/>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342900" lvl="0" marL="342900" rtl="0" algn="just">
              <a:spcBef>
                <a:spcPts val="0"/>
              </a:spcBef>
              <a:spcAft>
                <a:spcPts val="0"/>
              </a:spcAft>
              <a:buSzPts val="2000"/>
              <a:buChar char="🠶"/>
            </a:pPr>
            <a:r>
              <a:rPr lang="en-US" sz="2000">
                <a:latin typeface="Tahoma"/>
                <a:ea typeface="Tahoma"/>
                <a:cs typeface="Tahoma"/>
                <a:sym typeface="Tahoma"/>
              </a:rPr>
              <a:t>The </a:t>
            </a:r>
            <a:r>
              <a:rPr b="1" lang="en-US" sz="2000">
                <a:latin typeface="Trebuchet MS"/>
                <a:ea typeface="Trebuchet MS"/>
                <a:cs typeface="Trebuchet MS"/>
                <a:sym typeface="Trebuchet MS"/>
              </a:rPr>
              <a:t>objective </a:t>
            </a:r>
            <a:r>
              <a:rPr lang="en-US" sz="2000">
                <a:latin typeface="Tahoma"/>
                <a:ea typeface="Tahoma"/>
                <a:cs typeface="Tahoma"/>
                <a:sym typeface="Tahoma"/>
              </a:rPr>
              <a:t>of Theme One ‘All about me and my family’ is to develop  pupils’ self-identity in relation to their own family and community.  Children will learn about themselves and why they are ‘unique’. They will  know more about their families, how they interact together, how they  communicate and how they can help each other.</a:t>
            </a:r>
            <a:endParaRPr sz="2000">
              <a:latin typeface="Tahoma"/>
              <a:ea typeface="Tahoma"/>
              <a:cs typeface="Tahoma"/>
              <a:sym typeface="Tahoma"/>
            </a:endParaRPr>
          </a:p>
          <a:p>
            <a:pPr indent="0" lvl="0" marL="0" rtl="0" algn="r">
              <a:lnSpc>
                <a:spcPct val="150000"/>
              </a:lnSpc>
              <a:spcBef>
                <a:spcPts val="1000"/>
              </a:spcBef>
              <a:spcAft>
                <a:spcPts val="0"/>
              </a:spcAft>
              <a:buSzPts val="1800"/>
              <a:buNone/>
            </a:pPr>
            <a:r>
              <a:rPr lang="en-US">
                <a:latin typeface="Arial"/>
                <a:ea typeface="Arial"/>
                <a:cs typeface="Arial"/>
                <a:sym typeface="Arial"/>
              </a:rPr>
              <a:t>پہلے موضوع ”</a:t>
            </a:r>
            <a:r>
              <a:rPr lang="en-US">
                <a:latin typeface="Tahoma"/>
                <a:ea typeface="Tahoma"/>
                <a:cs typeface="Tahoma"/>
                <a:sym typeface="Tahoma"/>
              </a:rPr>
              <a:t> All about me and my family</a:t>
            </a:r>
            <a:r>
              <a:rPr lang="en-US">
                <a:latin typeface="Arial"/>
                <a:ea typeface="Arial"/>
                <a:cs typeface="Arial"/>
                <a:sym typeface="Arial"/>
              </a:rPr>
              <a:t>“</a:t>
            </a:r>
            <a:endParaRPr/>
          </a:p>
          <a:p>
            <a:pPr indent="0" lvl="0" marL="0" rtl="0" algn="r">
              <a:lnSpc>
                <a:spcPct val="150000"/>
              </a:lnSpc>
              <a:spcBef>
                <a:spcPts val="1000"/>
              </a:spcBef>
              <a:spcAft>
                <a:spcPts val="0"/>
              </a:spcAft>
              <a:buSzPts val="1800"/>
              <a:buNone/>
            </a:pPr>
            <a:r>
              <a:rPr lang="en-US">
                <a:latin typeface="Arial"/>
                <a:ea typeface="Arial"/>
                <a:cs typeface="Arial"/>
                <a:sym typeface="Arial"/>
              </a:rPr>
              <a:t> کا مقصد بچے میں  اپنے خاندان اور  معاشرے میں رہتے ہوئے خود شناسی کو فروغ دینا ہے۔ بچے اپنے بارے میں جانیں گے کہ وہ 'منفرد' کیوں ہیں۔ وہ اپنے خاندانوں کے بارے میں مزید جانیں گے، وہ کس طرح ایک دوسرے کے ساتھ بات چیت کرتے ہیں،، اور وہ ایک دوسرے کی مدد کیسے کر سکتے ہیں۔</a:t>
            </a:r>
            <a:endParaRPr>
              <a:latin typeface="Arial"/>
              <a:ea typeface="Arial"/>
              <a:cs typeface="Arial"/>
              <a:sym typeface="Arial"/>
            </a:endParaRPr>
          </a:p>
        </p:txBody>
      </p:sp>
      <p:pic>
        <p:nvPicPr>
          <p:cNvPr id="579" name="Google Shape;579;p50"/>
          <p:cNvPicPr preferRelativeResize="0"/>
          <p:nvPr/>
        </p:nvPicPr>
        <p:blipFill rotWithShape="1">
          <a:blip r:embed="rId3">
            <a:alphaModFix/>
          </a:blip>
          <a:srcRect b="0" l="0" r="0" t="0"/>
          <a:stretch/>
        </p:blipFill>
        <p:spPr>
          <a:xfrm>
            <a:off x="838200" y="5355212"/>
            <a:ext cx="3157112" cy="1309431"/>
          </a:xfrm>
          <a:prstGeom prst="rect">
            <a:avLst/>
          </a:prstGeom>
          <a:noFill/>
          <a:ln>
            <a:noFill/>
          </a:ln>
        </p:spPr>
      </p:pic>
      <p:sp>
        <p:nvSpPr>
          <p:cNvPr id="580" name="Google Shape;580;p50"/>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31</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51"/>
          <p:cNvSpPr txBox="1"/>
          <p:nvPr/>
        </p:nvSpPr>
        <p:spPr>
          <a:xfrm>
            <a:off x="267128" y="104060"/>
            <a:ext cx="11630346" cy="825867"/>
          </a:xfrm>
          <a:prstGeom prst="rect">
            <a:avLst/>
          </a:prstGeom>
          <a:noFill/>
          <a:ln>
            <a:noFill/>
          </a:ln>
        </p:spPr>
        <p:txBody>
          <a:bodyPr anchorCtr="0" anchor="t" bIns="0" lIns="0" spcFirstLastPara="1" rIns="0" wrap="square" tIns="12700">
            <a:spAutoFit/>
          </a:bodyPr>
          <a:lstStyle/>
          <a:p>
            <a:pPr indent="0" lvl="0" marL="12700" marR="0" rtl="0" algn="ctr">
              <a:spcBef>
                <a:spcPts val="0"/>
              </a:spcBef>
              <a:spcAft>
                <a:spcPts val="0"/>
              </a:spcAft>
              <a:buNone/>
            </a:pPr>
            <a:r>
              <a:rPr b="1" lang="en-US" sz="2800">
                <a:solidFill>
                  <a:srgbClr val="E5007C"/>
                </a:solidFill>
                <a:latin typeface="Arial Black"/>
                <a:ea typeface="Arial Black"/>
                <a:cs typeface="Arial Black"/>
                <a:sym typeface="Arial Black"/>
              </a:rPr>
              <a:t>‘</a:t>
            </a:r>
            <a:r>
              <a:rPr b="1" lang="en-US" sz="2400">
                <a:solidFill>
                  <a:srgbClr val="E5007C"/>
                </a:solidFill>
                <a:latin typeface="Arial Black"/>
                <a:ea typeface="Arial Black"/>
                <a:cs typeface="Arial Black"/>
                <a:sym typeface="Arial Black"/>
              </a:rPr>
              <a:t>Talking about my personal hero’</a:t>
            </a:r>
            <a:endParaRPr b="1" sz="2400">
              <a:solidFill>
                <a:srgbClr val="E5007C"/>
              </a:solidFill>
              <a:latin typeface="Arial Black"/>
              <a:ea typeface="Arial Black"/>
              <a:cs typeface="Arial Black"/>
              <a:sym typeface="Arial Black"/>
            </a:endParaRPr>
          </a:p>
          <a:p>
            <a:pPr indent="0" lvl="0" marL="12700" marR="0" rtl="0" algn="ctr">
              <a:spcBef>
                <a:spcPts val="100"/>
              </a:spcBef>
              <a:spcAft>
                <a:spcPts val="0"/>
              </a:spcAft>
              <a:buNone/>
            </a:pPr>
            <a:r>
              <a:rPr lang="en-US" sz="2400">
                <a:solidFill>
                  <a:srgbClr val="000000"/>
                </a:solidFill>
                <a:latin typeface="Arial"/>
                <a:ea typeface="Arial"/>
                <a:cs typeface="Arial"/>
                <a:sym typeface="Arial"/>
              </a:rPr>
              <a:t>اپنی پسندیدہ  شخصیت کے بارے میں بتانا</a:t>
            </a:r>
            <a:endParaRPr sz="2400">
              <a:solidFill>
                <a:srgbClr val="000000"/>
              </a:solidFill>
              <a:latin typeface="Arial Black"/>
              <a:ea typeface="Arial Black"/>
              <a:cs typeface="Arial Black"/>
              <a:sym typeface="Arial Black"/>
            </a:endParaRPr>
          </a:p>
        </p:txBody>
      </p:sp>
      <p:sp>
        <p:nvSpPr>
          <p:cNvPr id="587" name="Google Shape;587;p51"/>
          <p:cNvSpPr txBox="1"/>
          <p:nvPr>
            <p:ph idx="1" type="body"/>
          </p:nvPr>
        </p:nvSpPr>
        <p:spPr>
          <a:xfrm>
            <a:off x="294526" y="929927"/>
            <a:ext cx="11717448" cy="5992025"/>
          </a:xfrm>
          <a:prstGeom prst="rect">
            <a:avLst/>
          </a:prstGeom>
          <a:noFill/>
          <a:ln>
            <a:noFill/>
          </a:ln>
        </p:spPr>
        <p:txBody>
          <a:bodyPr anchorCtr="0" anchor="t" bIns="0" lIns="0" spcFirstLastPara="1" rIns="0" wrap="square" tIns="38100">
            <a:spAutoFit/>
          </a:bodyPr>
          <a:lstStyle/>
          <a:p>
            <a:pPr indent="-12700" lvl="0" marL="12700" rtl="0" algn="l">
              <a:lnSpc>
                <a:spcPct val="100000"/>
              </a:lnSpc>
              <a:spcBef>
                <a:spcPts val="0"/>
              </a:spcBef>
              <a:spcAft>
                <a:spcPts val="0"/>
              </a:spcAft>
              <a:buSzPts val="1400"/>
              <a:buChar char="🠶"/>
            </a:pPr>
            <a:r>
              <a:rPr b="1" lang="en-US" sz="1400">
                <a:latin typeface="Arial"/>
                <a:ea typeface="Arial"/>
                <a:cs typeface="Arial"/>
                <a:sym typeface="Arial"/>
              </a:rPr>
              <a:t>Learning: </a:t>
            </a:r>
            <a:r>
              <a:rPr lang="en-US" sz="1400">
                <a:latin typeface="Arial"/>
                <a:ea typeface="Arial"/>
                <a:cs typeface="Arial"/>
                <a:sym typeface="Arial"/>
              </a:rPr>
              <a:t>What do we admire in others?</a:t>
            </a:r>
            <a:endParaRPr sz="1400">
              <a:latin typeface="Arial"/>
              <a:ea typeface="Arial"/>
              <a:cs typeface="Arial"/>
              <a:sym typeface="Arial"/>
            </a:endParaRPr>
          </a:p>
          <a:p>
            <a:pPr indent="0" lvl="0" marL="0" rtl="0" algn="r">
              <a:lnSpc>
                <a:spcPct val="100000"/>
              </a:lnSpc>
              <a:spcBef>
                <a:spcPts val="300"/>
              </a:spcBef>
              <a:spcAft>
                <a:spcPts val="0"/>
              </a:spcAft>
              <a:buSzPts val="2000"/>
              <a:buNone/>
            </a:pPr>
            <a:r>
              <a:rPr lang="en-US" sz="2000">
                <a:latin typeface="Arial"/>
                <a:ea typeface="Arial"/>
                <a:cs typeface="Arial"/>
                <a:sym typeface="Arial"/>
              </a:rPr>
              <a:t>سیکھنا: ہم دوسروں کی شخصیت میں کیا پسند کرتے ہیں؟</a:t>
            </a:r>
            <a:endParaRPr sz="2000">
              <a:latin typeface="Arial"/>
              <a:ea typeface="Arial"/>
              <a:cs typeface="Arial"/>
              <a:sym typeface="Arial"/>
            </a:endParaRPr>
          </a:p>
          <a:p>
            <a:pPr indent="-12700" lvl="0" marL="12700" marR="5080" rtl="0" algn="l">
              <a:lnSpc>
                <a:spcPct val="116700"/>
              </a:lnSpc>
              <a:spcBef>
                <a:spcPts val="1000"/>
              </a:spcBef>
              <a:spcAft>
                <a:spcPts val="0"/>
              </a:spcAft>
              <a:buSzPts val="1400"/>
              <a:buChar char="🠶"/>
            </a:pPr>
            <a:r>
              <a:rPr b="1" lang="en-US" sz="1400">
                <a:latin typeface="Arial"/>
                <a:ea typeface="Arial"/>
                <a:cs typeface="Arial"/>
                <a:sym typeface="Arial"/>
              </a:rPr>
              <a:t>STEP 1: </a:t>
            </a:r>
            <a:r>
              <a:rPr lang="en-US" sz="1400">
                <a:latin typeface="Arial"/>
                <a:ea typeface="Arial"/>
                <a:cs typeface="Arial"/>
                <a:sym typeface="Arial"/>
              </a:rPr>
              <a:t>Ask each pupil to think about a personal hero.</a:t>
            </a:r>
            <a:endParaRPr sz="1400">
              <a:latin typeface="Arial"/>
              <a:ea typeface="Arial"/>
              <a:cs typeface="Arial"/>
              <a:sym typeface="Arial"/>
            </a:endParaRPr>
          </a:p>
          <a:p>
            <a:pPr indent="0" lvl="0" marL="0" marR="5080" rtl="0" algn="r">
              <a:lnSpc>
                <a:spcPct val="116700"/>
              </a:lnSpc>
              <a:spcBef>
                <a:spcPts val="1000"/>
              </a:spcBef>
              <a:spcAft>
                <a:spcPts val="0"/>
              </a:spcAft>
              <a:buSzPts val="2000"/>
              <a:buNone/>
            </a:pPr>
            <a:r>
              <a:rPr lang="en-US" sz="2000">
                <a:latin typeface="Arial"/>
                <a:ea typeface="Arial"/>
                <a:cs typeface="Arial"/>
                <a:sym typeface="Arial"/>
              </a:rPr>
              <a:t>پہلا مرحلہ: ہر ایک سے ان کے پسندیدہ شخصیت کے بارے میں سوچنے کا کہیں۔</a:t>
            </a:r>
            <a:endParaRPr sz="2000">
              <a:latin typeface="Arial"/>
              <a:ea typeface="Arial"/>
              <a:cs typeface="Arial"/>
              <a:sym typeface="Arial"/>
            </a:endParaRPr>
          </a:p>
          <a:p>
            <a:pPr indent="-12700" lvl="0" marL="12700" marR="5080" rtl="0" algn="l">
              <a:lnSpc>
                <a:spcPct val="116700"/>
              </a:lnSpc>
              <a:spcBef>
                <a:spcPts val="1000"/>
              </a:spcBef>
              <a:spcAft>
                <a:spcPts val="0"/>
              </a:spcAft>
              <a:buSzPts val="1400"/>
              <a:buChar char="🠶"/>
            </a:pPr>
            <a:r>
              <a:rPr b="1" lang="en-US" sz="1400">
                <a:latin typeface="Arial"/>
                <a:ea typeface="Arial"/>
                <a:cs typeface="Arial"/>
                <a:sym typeface="Arial"/>
              </a:rPr>
              <a:t>STEP 2: </a:t>
            </a:r>
            <a:r>
              <a:rPr lang="en-US" sz="1400">
                <a:latin typeface="Arial"/>
                <a:ea typeface="Arial"/>
                <a:cs typeface="Arial"/>
                <a:sym typeface="Arial"/>
              </a:rPr>
              <a:t>Ask the children to draw a picture of their heroes. Ask the pupils  to write the names of their heroes.</a:t>
            </a:r>
            <a:endParaRPr sz="1400">
              <a:latin typeface="Arial"/>
              <a:ea typeface="Arial"/>
              <a:cs typeface="Arial"/>
              <a:sym typeface="Arial"/>
            </a:endParaRPr>
          </a:p>
          <a:p>
            <a:pPr indent="0" lvl="0" marL="0" marR="5080" rtl="0" algn="r">
              <a:lnSpc>
                <a:spcPct val="116700"/>
              </a:lnSpc>
              <a:spcBef>
                <a:spcPts val="1000"/>
              </a:spcBef>
              <a:spcAft>
                <a:spcPts val="0"/>
              </a:spcAft>
              <a:buSzPts val="2000"/>
              <a:buNone/>
            </a:pPr>
            <a:r>
              <a:rPr lang="en-US" sz="2000">
                <a:latin typeface="Arial"/>
                <a:ea typeface="Arial"/>
                <a:cs typeface="Arial"/>
                <a:sym typeface="Arial"/>
              </a:rPr>
              <a:t>دوسرا مرحلہ: بچوں سے اپنےپسندیدہ شخصیت کی تصویر بنانے کو کہیں۔ بچوں سے کہیں کہ وہ اپنے پسندیدہ شخصیت کے نام لکھیں۔</a:t>
            </a:r>
            <a:endParaRPr sz="2000">
              <a:latin typeface="Arial"/>
              <a:ea typeface="Arial"/>
              <a:cs typeface="Arial"/>
              <a:sym typeface="Arial"/>
            </a:endParaRPr>
          </a:p>
          <a:p>
            <a:pPr indent="-12700" lvl="0" marL="12700" marR="5080" rtl="0" algn="l">
              <a:lnSpc>
                <a:spcPct val="116700"/>
              </a:lnSpc>
              <a:spcBef>
                <a:spcPts val="1000"/>
              </a:spcBef>
              <a:spcAft>
                <a:spcPts val="0"/>
              </a:spcAft>
              <a:buSzPts val="1400"/>
              <a:buChar char="🠶"/>
            </a:pPr>
            <a:r>
              <a:rPr b="1" lang="en-US" sz="1400">
                <a:latin typeface="Arial"/>
                <a:ea typeface="Arial"/>
                <a:cs typeface="Arial"/>
                <a:sym typeface="Arial"/>
              </a:rPr>
              <a:t>STEP 3: </a:t>
            </a:r>
            <a:r>
              <a:rPr lang="en-US" sz="1400">
                <a:latin typeface="Arial"/>
                <a:ea typeface="Arial"/>
                <a:cs typeface="Arial"/>
                <a:sym typeface="Arial"/>
              </a:rPr>
              <a:t>Ask children to think about the reasons why they picked their  heroes and discuss this in their group.</a:t>
            </a:r>
            <a:endParaRPr sz="1400">
              <a:latin typeface="Arial"/>
              <a:ea typeface="Arial"/>
              <a:cs typeface="Arial"/>
              <a:sym typeface="Arial"/>
            </a:endParaRPr>
          </a:p>
          <a:p>
            <a:pPr indent="0" lvl="0" marL="0" marR="5080" rtl="0" algn="r">
              <a:lnSpc>
                <a:spcPct val="116700"/>
              </a:lnSpc>
              <a:spcBef>
                <a:spcPts val="1000"/>
              </a:spcBef>
              <a:spcAft>
                <a:spcPts val="0"/>
              </a:spcAft>
              <a:buSzPts val="2000"/>
              <a:buNone/>
            </a:pPr>
            <a:r>
              <a:rPr lang="en-US" sz="2000">
                <a:latin typeface="Arial"/>
                <a:ea typeface="Arial"/>
                <a:cs typeface="Arial"/>
                <a:sym typeface="Arial"/>
              </a:rPr>
              <a:t>تیسرا مرحلہ: بچوں سے ان وجوہات کے بارے میں سوچنے کو کہیں کہ انہوں نے اپنے پسندیدہ شخصیت کو کیوں منتخب کیا اور اپنے گروپ میں اس پر بات کریں۔</a:t>
            </a:r>
            <a:endParaRPr sz="2000">
              <a:latin typeface="Arial"/>
              <a:ea typeface="Arial"/>
              <a:cs typeface="Arial"/>
              <a:sym typeface="Arial"/>
            </a:endParaRPr>
          </a:p>
          <a:p>
            <a:pPr indent="-12700" lvl="0" marL="12700" marR="5080" rtl="0" algn="l">
              <a:lnSpc>
                <a:spcPct val="116700"/>
              </a:lnSpc>
              <a:spcBef>
                <a:spcPts val="1000"/>
              </a:spcBef>
              <a:spcAft>
                <a:spcPts val="0"/>
              </a:spcAft>
              <a:buSzPts val="1400"/>
              <a:buChar char="🠶"/>
            </a:pPr>
            <a:r>
              <a:rPr b="1" lang="en-US" sz="1400">
                <a:latin typeface="Arial"/>
                <a:ea typeface="Arial"/>
                <a:cs typeface="Arial"/>
                <a:sym typeface="Arial"/>
              </a:rPr>
              <a:t>STEP 4: </a:t>
            </a:r>
            <a:r>
              <a:rPr lang="en-US" sz="1400">
                <a:latin typeface="Arial"/>
                <a:ea typeface="Arial"/>
                <a:cs typeface="Arial"/>
                <a:sym typeface="Arial"/>
              </a:rPr>
              <a:t>Ask a representative of each learning-group to share the  characteristics of a hero with the rest of the class.</a:t>
            </a:r>
            <a:endParaRPr sz="1400">
              <a:latin typeface="Arial"/>
              <a:ea typeface="Arial"/>
              <a:cs typeface="Arial"/>
              <a:sym typeface="Arial"/>
            </a:endParaRPr>
          </a:p>
          <a:p>
            <a:pPr indent="0" lvl="0" marL="0" marR="5080" rtl="0" algn="r">
              <a:lnSpc>
                <a:spcPct val="116700"/>
              </a:lnSpc>
              <a:spcBef>
                <a:spcPts val="1000"/>
              </a:spcBef>
              <a:spcAft>
                <a:spcPts val="0"/>
              </a:spcAft>
              <a:buSzPts val="2000"/>
              <a:buNone/>
            </a:pPr>
            <a:r>
              <a:rPr lang="en-US" sz="2000">
                <a:latin typeface="Arial"/>
                <a:ea typeface="Arial"/>
                <a:cs typeface="Arial"/>
                <a:sym typeface="Arial"/>
              </a:rPr>
              <a:t>چوتھا مرحلہ: ہر سیکھنے والے گروپ کے نمائندے سے کہیں کہ وہ اپنے منتخب کردہ شخصیت کی خصوصیات کو باقی کلاس کو پیش کریں۔</a:t>
            </a:r>
            <a:endParaRPr sz="2000">
              <a:latin typeface="Arial"/>
              <a:ea typeface="Arial"/>
              <a:cs typeface="Arial"/>
              <a:sym typeface="Arial"/>
            </a:endParaRPr>
          </a:p>
          <a:p>
            <a:pPr indent="-12700" lvl="0" marL="12700" marR="5715" rtl="0" algn="l">
              <a:lnSpc>
                <a:spcPct val="116700"/>
              </a:lnSpc>
              <a:spcBef>
                <a:spcPts val="1000"/>
              </a:spcBef>
              <a:spcAft>
                <a:spcPts val="0"/>
              </a:spcAft>
              <a:buSzPts val="1400"/>
              <a:buChar char="🠶"/>
            </a:pPr>
            <a:r>
              <a:rPr b="1" lang="en-US" sz="1400">
                <a:latin typeface="Arial"/>
                <a:ea typeface="Arial"/>
                <a:cs typeface="Arial"/>
                <a:sym typeface="Arial"/>
              </a:rPr>
              <a:t>STEP 5: </a:t>
            </a:r>
            <a:r>
              <a:rPr lang="en-US" sz="1400">
                <a:latin typeface="Arial"/>
                <a:ea typeface="Arial"/>
                <a:cs typeface="Arial"/>
                <a:sym typeface="Arial"/>
              </a:rPr>
              <a:t>Discuss with the class. Ask the pupils: </a:t>
            </a:r>
            <a:r>
              <a:rPr i="1" lang="en-US" sz="1400">
                <a:latin typeface="Arial"/>
                <a:ea typeface="Arial"/>
                <a:cs typeface="Arial"/>
                <a:sym typeface="Arial"/>
              </a:rPr>
              <a:t>What does it take to  become a hero? Can we become heroes? How?</a:t>
            </a:r>
            <a:endParaRPr i="1" sz="1400">
              <a:latin typeface="Arial"/>
              <a:ea typeface="Arial"/>
              <a:cs typeface="Arial"/>
              <a:sym typeface="Arial"/>
            </a:endParaRPr>
          </a:p>
          <a:p>
            <a:pPr indent="0" lvl="0" marL="0" marR="5715" rtl="0" algn="r">
              <a:lnSpc>
                <a:spcPct val="116700"/>
              </a:lnSpc>
              <a:spcBef>
                <a:spcPts val="1000"/>
              </a:spcBef>
              <a:spcAft>
                <a:spcPts val="0"/>
              </a:spcAft>
              <a:buSzPts val="2000"/>
              <a:buNone/>
            </a:pPr>
            <a:r>
              <a:rPr lang="en-US" sz="2000">
                <a:latin typeface="Arial"/>
                <a:ea typeface="Arial"/>
                <a:cs typeface="Arial"/>
                <a:sym typeface="Arial"/>
              </a:rPr>
              <a:t>پانچواں مرحلہ: کلاس کے ساتھ بات چیت کریں۔ بچوں سے پوچھیں: ہیرو/ پسندیدہ شخصیت بننے کے لیے کیا ضروری ہے؟ کیا ہم ہیرو/ کسی کی پسندیدہ شخصیت بن سکتے ہیں؟ کیسے؟</a:t>
            </a:r>
            <a:endParaRPr sz="2000">
              <a:latin typeface="Arial"/>
              <a:ea typeface="Arial"/>
              <a:cs typeface="Arial"/>
              <a:sym typeface="Arial"/>
            </a:endParaRPr>
          </a:p>
        </p:txBody>
      </p:sp>
      <p:sp>
        <p:nvSpPr>
          <p:cNvPr id="588" name="Google Shape;588;p51"/>
          <p:cNvSpPr/>
          <p:nvPr/>
        </p:nvSpPr>
        <p:spPr>
          <a:xfrm>
            <a:off x="267128" y="316939"/>
            <a:ext cx="132440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Pg No. 31</a:t>
            </a:r>
            <a:endParaRPr sz="2000">
              <a:solidFill>
                <a:schemeClr val="dk1"/>
              </a:solidFill>
              <a:latin typeface="Arial"/>
              <a:ea typeface="Arial"/>
              <a:cs typeface="Arial"/>
              <a:sym typeface="Arial"/>
            </a:endParaRPr>
          </a:p>
        </p:txBody>
      </p:sp>
    </p:spTree>
  </p:cSld>
  <p:clrMapOvr>
    <a:masterClrMapping/>
  </p:clrMapOvr>
  <p:transition spd="slow" p14:dur="1500">
    <p:split orient="vert"/>
  </p:transition>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52"/>
          <p:cNvSpPr txBox="1"/>
          <p:nvPr/>
        </p:nvSpPr>
        <p:spPr>
          <a:xfrm>
            <a:off x="1480115" y="114116"/>
            <a:ext cx="8155872" cy="764312"/>
          </a:xfrm>
          <a:prstGeom prst="rect">
            <a:avLst/>
          </a:prstGeom>
          <a:noFill/>
          <a:ln>
            <a:noFill/>
          </a:ln>
        </p:spPr>
        <p:txBody>
          <a:bodyPr anchorCtr="0" anchor="t" bIns="0" lIns="0" spcFirstLastPara="1" rIns="0" wrap="square" tIns="12700">
            <a:spAutoFit/>
          </a:bodyPr>
          <a:lstStyle/>
          <a:p>
            <a:pPr indent="0" lvl="0" marL="12700" marR="0" rtl="0" algn="ctr">
              <a:spcBef>
                <a:spcPts val="0"/>
              </a:spcBef>
              <a:spcAft>
                <a:spcPts val="0"/>
              </a:spcAft>
              <a:buNone/>
            </a:pPr>
            <a:r>
              <a:rPr b="1" lang="en-US" sz="2000">
                <a:solidFill>
                  <a:srgbClr val="E5007C"/>
                </a:solidFill>
                <a:latin typeface="Arial Black"/>
                <a:ea typeface="Arial Black"/>
                <a:cs typeface="Arial Black"/>
                <a:sym typeface="Arial Black"/>
              </a:rPr>
              <a:t>‘Talking about myself’</a:t>
            </a:r>
            <a:endParaRPr b="1" sz="2000">
              <a:solidFill>
                <a:srgbClr val="E5007C"/>
              </a:solidFill>
              <a:latin typeface="Arial Black"/>
              <a:ea typeface="Arial Black"/>
              <a:cs typeface="Arial Black"/>
              <a:sym typeface="Arial Black"/>
            </a:endParaRPr>
          </a:p>
          <a:p>
            <a:pPr indent="0" lvl="0" marL="12700" marR="0" rtl="0" algn="ctr">
              <a:spcBef>
                <a:spcPts val="100"/>
              </a:spcBef>
              <a:spcAft>
                <a:spcPts val="0"/>
              </a:spcAft>
              <a:buNone/>
            </a:pPr>
            <a:r>
              <a:rPr lang="en-US" sz="2800">
                <a:solidFill>
                  <a:srgbClr val="000000"/>
                </a:solidFill>
                <a:latin typeface="Arial"/>
                <a:ea typeface="Arial"/>
                <a:cs typeface="Arial"/>
                <a:sym typeface="Arial"/>
              </a:rPr>
              <a:t>اپنے بارے میں بات چیت </a:t>
            </a:r>
            <a:endParaRPr sz="2000">
              <a:solidFill>
                <a:srgbClr val="000000"/>
              </a:solidFill>
              <a:latin typeface="Arial Black"/>
              <a:ea typeface="Arial Black"/>
              <a:cs typeface="Arial Black"/>
              <a:sym typeface="Arial Black"/>
            </a:endParaRPr>
          </a:p>
        </p:txBody>
      </p:sp>
      <p:sp>
        <p:nvSpPr>
          <p:cNvPr id="595" name="Google Shape;595;p52"/>
          <p:cNvSpPr txBox="1"/>
          <p:nvPr>
            <p:ph idx="1" type="body"/>
          </p:nvPr>
        </p:nvSpPr>
        <p:spPr>
          <a:xfrm>
            <a:off x="551688" y="1047589"/>
            <a:ext cx="9514668" cy="2180084"/>
          </a:xfrm>
          <a:prstGeom prst="rect">
            <a:avLst/>
          </a:prstGeom>
          <a:noFill/>
          <a:ln>
            <a:noFill/>
          </a:ln>
        </p:spPr>
        <p:txBody>
          <a:bodyPr anchorCtr="0" anchor="t" bIns="0" lIns="0" spcFirstLastPara="1" rIns="0" wrap="square" tIns="38100">
            <a:spAutoFit/>
          </a:bodyPr>
          <a:lstStyle/>
          <a:p>
            <a:pPr indent="0" lvl="0" marL="25400" rtl="0" algn="ctr">
              <a:lnSpc>
                <a:spcPct val="150000"/>
              </a:lnSpc>
              <a:spcBef>
                <a:spcPts val="0"/>
              </a:spcBef>
              <a:spcAft>
                <a:spcPts val="0"/>
              </a:spcAft>
              <a:buSzPts val="2000"/>
              <a:buNone/>
            </a:pPr>
            <a:r>
              <a:rPr b="1" lang="en-US" sz="2000">
                <a:latin typeface="Arial"/>
                <a:ea typeface="Arial"/>
                <a:cs typeface="Arial"/>
                <a:sym typeface="Arial"/>
              </a:rPr>
              <a:t>سیکھنا: کیا چیز مجھے منفرد بناتی ہے؟ 'میرا شناختی کارڈ’</a:t>
            </a:r>
            <a:endParaRPr b="1" sz="2000">
              <a:latin typeface="Arial"/>
              <a:ea typeface="Arial"/>
              <a:cs typeface="Arial"/>
              <a:sym typeface="Arial"/>
            </a:endParaRPr>
          </a:p>
          <a:p>
            <a:pPr indent="0" lvl="0" marL="25400" rtl="0" algn="r">
              <a:lnSpc>
                <a:spcPct val="150000"/>
              </a:lnSpc>
              <a:spcBef>
                <a:spcPts val="300"/>
              </a:spcBef>
              <a:spcAft>
                <a:spcPts val="0"/>
              </a:spcAft>
              <a:buSzPts val="2000"/>
              <a:buNone/>
            </a:pPr>
            <a:r>
              <a:rPr b="1" lang="en-US" sz="2000">
                <a:latin typeface="Arial"/>
                <a:ea typeface="Arial"/>
                <a:cs typeface="Arial"/>
                <a:sym typeface="Arial"/>
              </a:rPr>
              <a:t>پہلا مرحلہ: تیاری: فلپ چارٹ یا بلیک بورڈ پر درج ذیل خاکہ بنائیں: 'شکل تین: میرا شناختی کارڈ</a:t>
            </a:r>
            <a:endParaRPr b="1" sz="2000">
              <a:latin typeface="Arial"/>
              <a:ea typeface="Arial"/>
              <a:cs typeface="Arial"/>
              <a:sym typeface="Arial"/>
            </a:endParaRPr>
          </a:p>
          <a:p>
            <a:pPr indent="0" lvl="0" marL="253365" marR="30480" rtl="0" algn="r">
              <a:lnSpc>
                <a:spcPct val="150000"/>
              </a:lnSpc>
              <a:spcBef>
                <a:spcPts val="1000"/>
              </a:spcBef>
              <a:spcAft>
                <a:spcPts val="0"/>
              </a:spcAft>
              <a:buSzPts val="2000"/>
              <a:buNone/>
            </a:pPr>
            <a:r>
              <a:rPr b="1" lang="en-US" sz="2000">
                <a:latin typeface="Arial"/>
                <a:ea typeface="Arial"/>
                <a:cs typeface="Arial"/>
                <a:sym typeface="Arial"/>
              </a:rPr>
              <a:t>دوسرا مرحلہ: شاگردوں سے اپنی نوٹ بک پر ’شناختی کارڈ‘ کی تصویر بنانے کو کہیں۔ شاگردوں سے اپنی تصویریں بنانے اور تفصیلات بھرنے کو کہیں۔</a:t>
            </a:r>
            <a:endParaRPr b="1" sz="2000">
              <a:latin typeface="Arial"/>
              <a:ea typeface="Arial"/>
              <a:cs typeface="Arial"/>
              <a:sym typeface="Arial"/>
            </a:endParaRPr>
          </a:p>
          <a:p>
            <a:pPr indent="0" lvl="0" marL="253365" marR="30480" rtl="0" algn="r">
              <a:lnSpc>
                <a:spcPct val="150000"/>
              </a:lnSpc>
              <a:spcBef>
                <a:spcPts val="1000"/>
              </a:spcBef>
              <a:spcAft>
                <a:spcPts val="0"/>
              </a:spcAft>
              <a:buSzPts val="2000"/>
              <a:buNone/>
            </a:pPr>
            <a:r>
              <a:rPr b="1" lang="en-US" sz="2000">
                <a:latin typeface="Arial"/>
                <a:ea typeface="Arial"/>
                <a:cs typeface="Arial"/>
                <a:sym typeface="Arial"/>
              </a:rPr>
              <a:t>تیسرا مرحلہ: شاگردوں سے بات کریں: شناختی کارڈ کیا ہے؟</a:t>
            </a:r>
            <a:endParaRPr b="1" sz="2000">
              <a:latin typeface="Arial"/>
              <a:ea typeface="Arial"/>
              <a:cs typeface="Arial"/>
              <a:sym typeface="Arial"/>
            </a:endParaRPr>
          </a:p>
        </p:txBody>
      </p:sp>
      <p:pic>
        <p:nvPicPr>
          <p:cNvPr id="596" name="Google Shape;596;p52"/>
          <p:cNvPicPr preferRelativeResize="0"/>
          <p:nvPr/>
        </p:nvPicPr>
        <p:blipFill rotWithShape="1">
          <a:blip r:embed="rId3">
            <a:alphaModFix/>
          </a:blip>
          <a:srcRect b="0" l="0" r="0" t="0"/>
          <a:stretch/>
        </p:blipFill>
        <p:spPr>
          <a:xfrm>
            <a:off x="5742780" y="3721608"/>
            <a:ext cx="4538512" cy="2649146"/>
          </a:xfrm>
          <a:prstGeom prst="rect">
            <a:avLst/>
          </a:prstGeom>
          <a:noFill/>
          <a:ln>
            <a:noFill/>
          </a:ln>
        </p:spPr>
      </p:pic>
      <p:pic>
        <p:nvPicPr>
          <p:cNvPr descr="About Myself Essay for Class 2 | Download 10 Lines Essay for Kids" id="597" name="Google Shape;597;p52"/>
          <p:cNvPicPr preferRelativeResize="0"/>
          <p:nvPr/>
        </p:nvPicPr>
        <p:blipFill rotWithShape="1">
          <a:blip r:embed="rId4">
            <a:alphaModFix/>
          </a:blip>
          <a:srcRect b="0" l="0" r="0" t="0"/>
          <a:stretch/>
        </p:blipFill>
        <p:spPr>
          <a:xfrm>
            <a:off x="978408" y="3660990"/>
            <a:ext cx="4509706" cy="2709764"/>
          </a:xfrm>
          <a:prstGeom prst="rect">
            <a:avLst/>
          </a:prstGeom>
          <a:noFill/>
          <a:ln>
            <a:noFill/>
          </a:ln>
        </p:spPr>
      </p:pic>
      <p:sp>
        <p:nvSpPr>
          <p:cNvPr id="598" name="Google Shape;598;p52"/>
          <p:cNvSpPr/>
          <p:nvPr/>
        </p:nvSpPr>
        <p:spPr>
          <a:xfrm>
            <a:off x="7654406" y="3291657"/>
            <a:ext cx="71526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000000"/>
                </a:solidFill>
                <a:latin typeface="Arial"/>
                <a:ea typeface="Arial"/>
                <a:cs typeface="Arial"/>
                <a:sym typeface="Arial"/>
              </a:rPr>
              <a:t>'شکل تین</a:t>
            </a:r>
            <a:endParaRPr sz="1800">
              <a:solidFill>
                <a:srgbClr val="000000"/>
              </a:solidFill>
              <a:latin typeface="Arial"/>
              <a:ea typeface="Arial"/>
              <a:cs typeface="Arial"/>
              <a:sym typeface="Arial"/>
            </a:endParaRPr>
          </a:p>
        </p:txBody>
      </p:sp>
      <p:sp>
        <p:nvSpPr>
          <p:cNvPr id="599" name="Google Shape;599;p52"/>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32</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53"/>
          <p:cNvSpPr txBox="1"/>
          <p:nvPr/>
        </p:nvSpPr>
        <p:spPr>
          <a:xfrm>
            <a:off x="2987143" y="304834"/>
            <a:ext cx="6564418" cy="1072088"/>
          </a:xfrm>
          <a:prstGeom prst="rect">
            <a:avLst/>
          </a:prstGeom>
          <a:noFill/>
          <a:ln>
            <a:noFill/>
          </a:ln>
        </p:spPr>
        <p:txBody>
          <a:bodyPr anchorCtr="0" anchor="t" bIns="0" lIns="0" spcFirstLastPara="1" rIns="0" wrap="square" tIns="12700">
            <a:spAutoFit/>
          </a:bodyPr>
          <a:lstStyle/>
          <a:p>
            <a:pPr indent="0" lvl="0" marL="12700" marR="0" rtl="0" algn="ctr">
              <a:spcBef>
                <a:spcPts val="0"/>
              </a:spcBef>
              <a:spcAft>
                <a:spcPts val="0"/>
              </a:spcAft>
              <a:buNone/>
            </a:pPr>
            <a:r>
              <a:rPr b="1" lang="en-US" sz="2800">
                <a:solidFill>
                  <a:srgbClr val="E5007C"/>
                </a:solidFill>
                <a:latin typeface="Arial Black"/>
                <a:ea typeface="Arial Black"/>
                <a:cs typeface="Arial Black"/>
                <a:sym typeface="Arial Black"/>
              </a:rPr>
              <a:t>‘My family tree</a:t>
            </a:r>
            <a:r>
              <a:rPr lang="en-US" sz="2800">
                <a:solidFill>
                  <a:srgbClr val="000000"/>
                </a:solidFill>
                <a:latin typeface="Arial"/>
                <a:ea typeface="Arial"/>
                <a:cs typeface="Arial"/>
                <a:sym typeface="Arial"/>
              </a:rPr>
              <a:t> </a:t>
            </a:r>
            <a:endParaRPr/>
          </a:p>
          <a:p>
            <a:pPr indent="0" lvl="0" marL="12700" marR="0" rtl="0" algn="ctr">
              <a:spcBef>
                <a:spcPts val="100"/>
              </a:spcBef>
              <a:spcAft>
                <a:spcPts val="0"/>
              </a:spcAft>
              <a:buNone/>
            </a:pPr>
            <a:r>
              <a:rPr lang="en-US" sz="4000">
                <a:solidFill>
                  <a:srgbClr val="000000"/>
                </a:solidFill>
                <a:latin typeface="Arial"/>
                <a:ea typeface="Arial"/>
                <a:cs typeface="Arial"/>
                <a:sym typeface="Arial"/>
              </a:rPr>
              <a:t>میرا شجرہ نسب</a:t>
            </a:r>
            <a:endParaRPr b="1" sz="4000">
              <a:solidFill>
                <a:srgbClr val="E5007C"/>
              </a:solidFill>
              <a:latin typeface="Arial Black"/>
              <a:ea typeface="Arial Black"/>
              <a:cs typeface="Arial Black"/>
              <a:sym typeface="Arial Black"/>
            </a:endParaRPr>
          </a:p>
        </p:txBody>
      </p:sp>
      <p:graphicFrame>
        <p:nvGraphicFramePr>
          <p:cNvPr id="606" name="Google Shape;606;p53"/>
          <p:cNvGraphicFramePr/>
          <p:nvPr/>
        </p:nvGraphicFramePr>
        <p:xfrm>
          <a:off x="635342" y="1486704"/>
          <a:ext cx="3000000" cy="3000000"/>
        </p:xfrm>
        <a:graphic>
          <a:graphicData uri="http://schemas.openxmlformats.org/drawingml/2006/table">
            <a:tbl>
              <a:tblPr bandRow="1" firstRow="1">
                <a:noFill/>
                <a:tableStyleId>{5C5DEC66-55C3-4048-B2BC-69627B451C18}</a:tableStyleId>
              </a:tblPr>
              <a:tblGrid>
                <a:gridCol w="818975"/>
                <a:gridCol w="819650"/>
                <a:gridCol w="1152250"/>
                <a:gridCol w="917200"/>
                <a:gridCol w="275800"/>
                <a:gridCol w="244275"/>
                <a:gridCol w="947950"/>
                <a:gridCol w="1092975"/>
                <a:gridCol w="849000"/>
                <a:gridCol w="905925"/>
              </a:tblGrid>
              <a:tr h="1274775">
                <a:tc>
                  <a:txBody>
                    <a:bodyPr/>
                    <a:lstStyle/>
                    <a:p>
                      <a:pPr indent="-26669" lvl="0" marL="127000" marR="92075" rtl="0" algn="l">
                        <a:lnSpc>
                          <a:spcPct val="101800"/>
                        </a:lnSpc>
                        <a:spcBef>
                          <a:spcPts val="0"/>
                        </a:spcBef>
                        <a:spcAft>
                          <a:spcPts val="0"/>
                        </a:spcAft>
                        <a:buNone/>
                      </a:pPr>
                      <a:r>
                        <a:rPr b="1" lang="en-US" sz="1800">
                          <a:solidFill>
                            <a:srgbClr val="FFFFFF"/>
                          </a:solidFill>
                          <a:latin typeface="Arial"/>
                          <a:ea typeface="Arial"/>
                          <a:cs typeface="Arial"/>
                          <a:sym typeface="Arial"/>
                        </a:rPr>
                        <a:t>Grand-  father</a:t>
                      </a:r>
                      <a:endParaRPr sz="1800">
                        <a:latin typeface="Arial"/>
                        <a:ea typeface="Arial"/>
                        <a:cs typeface="Arial"/>
                        <a:sym typeface="Arial"/>
                      </a:endParaRPr>
                    </a:p>
                  </a:txBody>
                  <a:tcPr marT="406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BECE90"/>
                    </a:solidFill>
                  </a:tcPr>
                </a:tc>
                <a:tc>
                  <a:txBody>
                    <a:bodyPr/>
                    <a:lstStyle/>
                    <a:p>
                      <a:pPr indent="13334" lvl="0" marL="97155" marR="88900" rtl="0" algn="l">
                        <a:lnSpc>
                          <a:spcPct val="101800"/>
                        </a:lnSpc>
                        <a:spcBef>
                          <a:spcPts val="0"/>
                        </a:spcBef>
                        <a:spcAft>
                          <a:spcPts val="0"/>
                        </a:spcAft>
                        <a:buNone/>
                      </a:pPr>
                      <a:r>
                        <a:rPr b="1" lang="en-US" sz="1800">
                          <a:solidFill>
                            <a:srgbClr val="FFFFFF"/>
                          </a:solidFill>
                          <a:latin typeface="Arial"/>
                          <a:ea typeface="Arial"/>
                          <a:cs typeface="Arial"/>
                          <a:sym typeface="Arial"/>
                        </a:rPr>
                        <a:t>Grand-  mother</a:t>
                      </a:r>
                      <a:endParaRPr sz="1800">
                        <a:latin typeface="Arial"/>
                        <a:ea typeface="Arial"/>
                        <a:cs typeface="Arial"/>
                        <a:sym typeface="Arial"/>
                      </a:endParaRPr>
                    </a:p>
                  </a:txBody>
                  <a:tcPr marT="406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BECE90"/>
                    </a:solidFill>
                  </a:tcPr>
                </a:tc>
                <a:tc gridSpan="6">
                  <a:txBody>
                    <a:bodyPr/>
                    <a:lstStyle/>
                    <a:p>
                      <a:pPr indent="0" lvl="0" marL="635" marR="0" rtl="0" algn="ctr">
                        <a:lnSpc>
                          <a:spcPct val="100000"/>
                        </a:lnSpc>
                        <a:spcBef>
                          <a:spcPts val="0"/>
                        </a:spcBef>
                        <a:spcAft>
                          <a:spcPts val="0"/>
                        </a:spcAft>
                        <a:buNone/>
                      </a:pPr>
                      <a:r>
                        <a:rPr b="1" lang="en-US" sz="1800">
                          <a:solidFill>
                            <a:srgbClr val="FFFFFF"/>
                          </a:solidFill>
                          <a:latin typeface="Arial"/>
                          <a:ea typeface="Arial"/>
                          <a:cs typeface="Arial"/>
                          <a:sym typeface="Arial"/>
                        </a:rPr>
                        <a:t>FAMILY TREE</a:t>
                      </a:r>
                      <a:endParaRPr sz="1800">
                        <a:latin typeface="Arial"/>
                        <a:ea typeface="Arial"/>
                        <a:cs typeface="Arial"/>
                        <a:sym typeface="Arial"/>
                      </a:endParaRPr>
                    </a:p>
                  </a:txBody>
                  <a:tcPr marT="11302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BECE90"/>
                    </a:solidFill>
                  </a:tcPr>
                </a:tc>
                <a:tc hMerge="1"/>
                <a:tc hMerge="1"/>
                <a:tc hMerge="1"/>
                <a:tc hMerge="1"/>
                <a:tc hMerge="1"/>
                <a:tc>
                  <a:txBody>
                    <a:bodyPr/>
                    <a:lstStyle/>
                    <a:p>
                      <a:pPr indent="13334" lvl="0" marL="100330" marR="92075" rtl="0" algn="l">
                        <a:lnSpc>
                          <a:spcPct val="101800"/>
                        </a:lnSpc>
                        <a:spcBef>
                          <a:spcPts val="0"/>
                        </a:spcBef>
                        <a:spcAft>
                          <a:spcPts val="0"/>
                        </a:spcAft>
                        <a:buNone/>
                      </a:pPr>
                      <a:r>
                        <a:rPr b="1" lang="en-US" sz="1800">
                          <a:solidFill>
                            <a:srgbClr val="FFFFFF"/>
                          </a:solidFill>
                          <a:latin typeface="Arial"/>
                          <a:ea typeface="Arial"/>
                          <a:cs typeface="Arial"/>
                          <a:sym typeface="Arial"/>
                        </a:rPr>
                        <a:t>Grand-  mother</a:t>
                      </a:r>
                      <a:endParaRPr sz="1800">
                        <a:latin typeface="Arial"/>
                        <a:ea typeface="Arial"/>
                        <a:cs typeface="Arial"/>
                        <a:sym typeface="Arial"/>
                      </a:endParaRPr>
                    </a:p>
                  </a:txBody>
                  <a:tcPr marT="406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BECE90"/>
                    </a:solidFill>
                  </a:tcPr>
                </a:tc>
                <a:tc>
                  <a:txBody>
                    <a:bodyPr/>
                    <a:lstStyle/>
                    <a:p>
                      <a:pPr indent="-26669" lvl="0" marL="132080" marR="97155" rtl="0" algn="l">
                        <a:lnSpc>
                          <a:spcPct val="101800"/>
                        </a:lnSpc>
                        <a:spcBef>
                          <a:spcPts val="0"/>
                        </a:spcBef>
                        <a:spcAft>
                          <a:spcPts val="0"/>
                        </a:spcAft>
                        <a:buNone/>
                      </a:pPr>
                      <a:r>
                        <a:rPr b="1" lang="en-US" sz="1800">
                          <a:solidFill>
                            <a:srgbClr val="FFFFFF"/>
                          </a:solidFill>
                          <a:latin typeface="Arial"/>
                          <a:ea typeface="Arial"/>
                          <a:cs typeface="Arial"/>
                          <a:sym typeface="Arial"/>
                        </a:rPr>
                        <a:t>Grand-  father</a:t>
                      </a:r>
                      <a:endParaRPr sz="1800">
                        <a:latin typeface="Arial"/>
                        <a:ea typeface="Arial"/>
                        <a:cs typeface="Arial"/>
                        <a:sym typeface="Arial"/>
                      </a:endParaRPr>
                    </a:p>
                  </a:txBody>
                  <a:tcPr marT="406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BECE90"/>
                    </a:solidFill>
                  </a:tcPr>
                </a:tc>
              </a:tr>
              <a:tr h="1153050">
                <a:tc>
                  <a:txBody>
                    <a:bodyPr/>
                    <a:lstStyle/>
                    <a:p>
                      <a:pPr indent="0" lvl="0" marL="0" marR="0" rtl="0" algn="ctr">
                        <a:lnSpc>
                          <a:spcPct val="100000"/>
                        </a:lnSpc>
                        <a:spcBef>
                          <a:spcPts val="0"/>
                        </a:spcBef>
                        <a:spcAft>
                          <a:spcPts val="0"/>
                        </a:spcAft>
                        <a:buNone/>
                      </a:pPr>
                      <a:r>
                        <a:rPr lang="en-US" sz="1800">
                          <a:latin typeface="Arial"/>
                          <a:ea typeface="Arial"/>
                          <a:cs typeface="Arial"/>
                          <a:sym typeface="Arial"/>
                        </a:rPr>
                        <a:t>Uncles</a:t>
                      </a:r>
                      <a:endParaRPr sz="1800">
                        <a:latin typeface="Arial"/>
                        <a:ea typeface="Arial"/>
                        <a:cs typeface="Arial"/>
                        <a:sym typeface="Arial"/>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a:txBody>
                    <a:bodyPr/>
                    <a:lstStyle/>
                    <a:p>
                      <a:pPr indent="0" lvl="0" marL="635" marR="0" rtl="0" algn="ctr">
                        <a:lnSpc>
                          <a:spcPct val="100000"/>
                        </a:lnSpc>
                        <a:spcBef>
                          <a:spcPts val="0"/>
                        </a:spcBef>
                        <a:spcAft>
                          <a:spcPts val="0"/>
                        </a:spcAft>
                        <a:buNone/>
                      </a:pPr>
                      <a:r>
                        <a:rPr lang="en-US" sz="1800">
                          <a:latin typeface="Arial"/>
                          <a:ea typeface="Arial"/>
                          <a:cs typeface="Arial"/>
                          <a:sym typeface="Arial"/>
                        </a:rPr>
                        <a:t>Aunts</a:t>
                      </a:r>
                      <a:endParaRPr sz="1800">
                        <a:latin typeface="Arial"/>
                        <a:ea typeface="Arial"/>
                        <a:cs typeface="Arial"/>
                        <a:sym typeface="Arial"/>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a:txBody>
                    <a:bodyPr/>
                    <a:lstStyle/>
                    <a:p>
                      <a:pPr indent="0" lvl="0" marL="141605" marR="0" rtl="0" algn="l">
                        <a:lnSpc>
                          <a:spcPct val="100000"/>
                        </a:lnSpc>
                        <a:spcBef>
                          <a:spcPts val="0"/>
                        </a:spcBef>
                        <a:spcAft>
                          <a:spcPts val="0"/>
                        </a:spcAft>
                        <a:buNone/>
                      </a:pPr>
                      <a:r>
                        <a:rPr lang="en-US" sz="1800">
                          <a:latin typeface="Arial"/>
                          <a:ea typeface="Arial"/>
                          <a:cs typeface="Arial"/>
                          <a:sym typeface="Arial"/>
                        </a:rPr>
                        <a:t>Other unions</a:t>
                      </a:r>
                      <a:endParaRPr sz="1800">
                        <a:latin typeface="Arial"/>
                        <a:ea typeface="Arial"/>
                        <a:cs typeface="Arial"/>
                        <a:sym typeface="Arial"/>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gridSpan="2">
                  <a:txBody>
                    <a:bodyPr/>
                    <a:lstStyle/>
                    <a:p>
                      <a:pPr indent="0" lvl="0" marL="254634" marR="0" rtl="0" algn="l">
                        <a:lnSpc>
                          <a:spcPct val="100000"/>
                        </a:lnSpc>
                        <a:spcBef>
                          <a:spcPts val="0"/>
                        </a:spcBef>
                        <a:spcAft>
                          <a:spcPts val="0"/>
                        </a:spcAft>
                        <a:buNone/>
                      </a:pPr>
                      <a:r>
                        <a:rPr b="1" lang="en-US" sz="1800">
                          <a:latin typeface="Arial"/>
                          <a:ea typeface="Arial"/>
                          <a:cs typeface="Arial"/>
                          <a:sym typeface="Arial"/>
                        </a:rPr>
                        <a:t>FATHER</a:t>
                      </a:r>
                      <a:endParaRPr sz="1800">
                        <a:latin typeface="Arial"/>
                        <a:ea typeface="Arial"/>
                        <a:cs typeface="Arial"/>
                        <a:sym typeface="Arial"/>
                      </a:endParaRPr>
                    </a:p>
                  </a:txBody>
                  <a:tcPr marT="4317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hMerge="1"/>
                <a:tc gridSpan="2">
                  <a:txBody>
                    <a:bodyPr/>
                    <a:lstStyle/>
                    <a:p>
                      <a:pPr indent="0" lvl="0" marL="220979" marR="0" rtl="0" algn="l">
                        <a:lnSpc>
                          <a:spcPct val="100000"/>
                        </a:lnSpc>
                        <a:spcBef>
                          <a:spcPts val="0"/>
                        </a:spcBef>
                        <a:spcAft>
                          <a:spcPts val="0"/>
                        </a:spcAft>
                        <a:buNone/>
                      </a:pPr>
                      <a:r>
                        <a:rPr b="1" lang="en-US" sz="1800">
                          <a:latin typeface="Arial"/>
                          <a:ea typeface="Arial"/>
                          <a:cs typeface="Arial"/>
                          <a:sym typeface="Arial"/>
                        </a:rPr>
                        <a:t>MOTHER</a:t>
                      </a:r>
                      <a:endParaRPr sz="1800">
                        <a:latin typeface="Arial"/>
                        <a:ea typeface="Arial"/>
                        <a:cs typeface="Arial"/>
                        <a:sym typeface="Arial"/>
                      </a:endParaRPr>
                    </a:p>
                  </a:txBody>
                  <a:tcPr marT="4317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hMerge="1"/>
                <a:tc>
                  <a:txBody>
                    <a:bodyPr/>
                    <a:lstStyle/>
                    <a:p>
                      <a:pPr indent="0" lvl="0" marL="127000" marR="0" rtl="0" algn="l">
                        <a:lnSpc>
                          <a:spcPct val="100000"/>
                        </a:lnSpc>
                        <a:spcBef>
                          <a:spcPts val="0"/>
                        </a:spcBef>
                        <a:spcAft>
                          <a:spcPts val="0"/>
                        </a:spcAft>
                        <a:buNone/>
                      </a:pPr>
                      <a:r>
                        <a:rPr lang="en-US" sz="1800">
                          <a:latin typeface="Arial"/>
                          <a:ea typeface="Arial"/>
                          <a:cs typeface="Arial"/>
                          <a:sym typeface="Arial"/>
                        </a:rPr>
                        <a:t>Other unions</a:t>
                      </a:r>
                      <a:endParaRPr sz="1800">
                        <a:latin typeface="Arial"/>
                        <a:ea typeface="Arial"/>
                        <a:cs typeface="Arial"/>
                        <a:sym typeface="Arial"/>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a:txBody>
                    <a:bodyPr/>
                    <a:lstStyle/>
                    <a:p>
                      <a:pPr indent="0" lvl="0" marL="635" marR="0" rtl="0" algn="ctr">
                        <a:lnSpc>
                          <a:spcPct val="100000"/>
                        </a:lnSpc>
                        <a:spcBef>
                          <a:spcPts val="0"/>
                        </a:spcBef>
                        <a:spcAft>
                          <a:spcPts val="0"/>
                        </a:spcAft>
                        <a:buNone/>
                      </a:pPr>
                      <a:r>
                        <a:rPr lang="en-US" sz="1800">
                          <a:latin typeface="Arial"/>
                          <a:ea typeface="Arial"/>
                          <a:cs typeface="Arial"/>
                          <a:sym typeface="Arial"/>
                        </a:rPr>
                        <a:t>Uncles</a:t>
                      </a:r>
                      <a:endParaRPr sz="1800">
                        <a:latin typeface="Arial"/>
                        <a:ea typeface="Arial"/>
                        <a:cs typeface="Arial"/>
                        <a:sym typeface="Arial"/>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a:txBody>
                    <a:bodyPr/>
                    <a:lstStyle/>
                    <a:p>
                      <a:pPr indent="0" lvl="0" marL="635" marR="0" rtl="0" algn="ctr">
                        <a:lnSpc>
                          <a:spcPct val="100000"/>
                        </a:lnSpc>
                        <a:spcBef>
                          <a:spcPts val="0"/>
                        </a:spcBef>
                        <a:spcAft>
                          <a:spcPts val="0"/>
                        </a:spcAft>
                        <a:buNone/>
                      </a:pPr>
                      <a:r>
                        <a:rPr lang="en-US" sz="1800">
                          <a:latin typeface="Arial"/>
                          <a:ea typeface="Arial"/>
                          <a:cs typeface="Arial"/>
                          <a:sym typeface="Arial"/>
                        </a:rPr>
                        <a:t>Aunts</a:t>
                      </a:r>
                      <a:endParaRPr sz="1800">
                        <a:latin typeface="Arial"/>
                        <a:ea typeface="Arial"/>
                        <a:cs typeface="Arial"/>
                        <a:sym typeface="Arial"/>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r>
              <a:tr h="1902950">
                <a:tc>
                  <a:txBody>
                    <a:bodyPr/>
                    <a:lstStyle/>
                    <a:p>
                      <a:pPr indent="0" lvl="0" marL="635" marR="0" rtl="0" algn="ctr">
                        <a:lnSpc>
                          <a:spcPct val="100000"/>
                        </a:lnSpc>
                        <a:spcBef>
                          <a:spcPts val="0"/>
                        </a:spcBef>
                        <a:spcAft>
                          <a:spcPts val="0"/>
                        </a:spcAft>
                        <a:buNone/>
                      </a:pPr>
                      <a:r>
                        <a:rPr lang="en-US" sz="1800">
                          <a:latin typeface="Arial"/>
                          <a:ea typeface="Arial"/>
                          <a:cs typeface="Arial"/>
                          <a:sym typeface="Arial"/>
                        </a:rPr>
                        <a:t>Cousins</a:t>
                      </a:r>
                      <a:endParaRPr sz="1800">
                        <a:latin typeface="Arial"/>
                        <a:ea typeface="Arial"/>
                        <a:cs typeface="Arial"/>
                        <a:sym typeface="Arial"/>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a:txBody>
                    <a:bodyPr/>
                    <a:lstStyle/>
                    <a:p>
                      <a:pPr indent="0" lvl="0" marL="635" marR="0" rtl="0" algn="ctr">
                        <a:lnSpc>
                          <a:spcPct val="100000"/>
                        </a:lnSpc>
                        <a:spcBef>
                          <a:spcPts val="0"/>
                        </a:spcBef>
                        <a:spcAft>
                          <a:spcPts val="0"/>
                        </a:spcAft>
                        <a:buNone/>
                      </a:pPr>
                      <a:r>
                        <a:rPr lang="en-US" sz="1800">
                          <a:latin typeface="Arial"/>
                          <a:ea typeface="Arial"/>
                          <a:cs typeface="Arial"/>
                          <a:sym typeface="Arial"/>
                        </a:rPr>
                        <a:t>Cousins</a:t>
                      </a:r>
                      <a:endParaRPr sz="1800">
                        <a:latin typeface="Arial"/>
                        <a:ea typeface="Arial"/>
                        <a:cs typeface="Arial"/>
                        <a:sym typeface="Arial"/>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a:txBody>
                    <a:bodyPr/>
                    <a:lstStyle/>
                    <a:p>
                      <a:pPr indent="54610" lvl="0" marL="86360" marR="78105" rtl="0" algn="l">
                        <a:lnSpc>
                          <a:spcPct val="101800"/>
                        </a:lnSpc>
                        <a:spcBef>
                          <a:spcPts val="0"/>
                        </a:spcBef>
                        <a:spcAft>
                          <a:spcPts val="0"/>
                        </a:spcAft>
                        <a:buNone/>
                      </a:pPr>
                      <a:r>
                        <a:rPr lang="en-US" sz="1800">
                          <a:latin typeface="Arial"/>
                          <a:ea typeface="Arial"/>
                          <a:cs typeface="Arial"/>
                          <a:sym typeface="Arial"/>
                        </a:rPr>
                        <a:t>Half-brothers  and half-sisters</a:t>
                      </a:r>
                      <a:endParaRPr/>
                    </a:p>
                  </a:txBody>
                  <a:tcPr marT="4572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a:txBody>
                    <a:bodyPr/>
                    <a:lstStyle/>
                    <a:p>
                      <a:pPr indent="86360" lvl="0" marL="80645" marR="71755" rtl="0" algn="l">
                        <a:lnSpc>
                          <a:spcPct val="101800"/>
                        </a:lnSpc>
                        <a:spcBef>
                          <a:spcPts val="0"/>
                        </a:spcBef>
                        <a:spcAft>
                          <a:spcPts val="0"/>
                        </a:spcAft>
                        <a:buNone/>
                      </a:pPr>
                      <a:r>
                        <a:rPr lang="en-US" sz="1800">
                          <a:latin typeface="Arial"/>
                          <a:ea typeface="Arial"/>
                          <a:cs typeface="Arial"/>
                          <a:sym typeface="Arial"/>
                        </a:rPr>
                        <a:t>Brother  and sisters</a:t>
                      </a:r>
                      <a:endParaRPr/>
                    </a:p>
                  </a:txBody>
                  <a:tcPr marT="4572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gridSpan="2">
                  <a:txBody>
                    <a:bodyPr/>
                    <a:lstStyle/>
                    <a:p>
                      <a:pPr indent="0" lvl="0" marL="80645" marR="0" rtl="0" algn="l">
                        <a:lnSpc>
                          <a:spcPct val="100000"/>
                        </a:lnSpc>
                        <a:spcBef>
                          <a:spcPts val="0"/>
                        </a:spcBef>
                        <a:spcAft>
                          <a:spcPts val="0"/>
                        </a:spcAft>
                        <a:buNone/>
                      </a:pPr>
                      <a:r>
                        <a:rPr b="1" lang="en-US" sz="1800">
                          <a:latin typeface="Arial"/>
                          <a:ea typeface="Arial"/>
                          <a:cs typeface="Arial"/>
                          <a:sym typeface="Arial"/>
                        </a:rPr>
                        <a:t>YOU</a:t>
                      </a:r>
                      <a:endParaRPr sz="1800">
                        <a:latin typeface="Arial"/>
                        <a:ea typeface="Arial"/>
                        <a:cs typeface="Arial"/>
                        <a:sym typeface="Arial"/>
                      </a:endParaRPr>
                    </a:p>
                  </a:txBody>
                  <a:tcPr marT="4317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hMerge="1"/>
                <a:tc>
                  <a:txBody>
                    <a:bodyPr/>
                    <a:lstStyle/>
                    <a:p>
                      <a:pPr indent="57785" lvl="0" marL="92710" marR="84455" rtl="0" algn="l">
                        <a:lnSpc>
                          <a:spcPct val="101800"/>
                        </a:lnSpc>
                        <a:spcBef>
                          <a:spcPts val="0"/>
                        </a:spcBef>
                        <a:spcAft>
                          <a:spcPts val="0"/>
                        </a:spcAft>
                        <a:buNone/>
                      </a:pPr>
                      <a:r>
                        <a:rPr lang="en-US" sz="1800">
                          <a:latin typeface="Arial"/>
                          <a:ea typeface="Arial"/>
                          <a:cs typeface="Arial"/>
                          <a:sym typeface="Arial"/>
                        </a:rPr>
                        <a:t>Brothers  and sisters</a:t>
                      </a:r>
                      <a:endParaRPr/>
                    </a:p>
                  </a:txBody>
                  <a:tcPr marT="4572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a:txBody>
                    <a:bodyPr/>
                    <a:lstStyle/>
                    <a:p>
                      <a:pPr indent="54609" lvl="0" marL="71755" marR="63500" rtl="0" algn="l">
                        <a:lnSpc>
                          <a:spcPct val="101800"/>
                        </a:lnSpc>
                        <a:spcBef>
                          <a:spcPts val="0"/>
                        </a:spcBef>
                        <a:spcAft>
                          <a:spcPts val="0"/>
                        </a:spcAft>
                        <a:buNone/>
                      </a:pPr>
                      <a:r>
                        <a:rPr lang="en-US" sz="1800">
                          <a:latin typeface="Arial"/>
                          <a:ea typeface="Arial"/>
                          <a:cs typeface="Arial"/>
                          <a:sym typeface="Arial"/>
                        </a:rPr>
                        <a:t>Half-brothers  and half-sisters</a:t>
                      </a:r>
                      <a:endParaRPr/>
                    </a:p>
                  </a:txBody>
                  <a:tcPr marT="4572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a:txBody>
                    <a:bodyPr/>
                    <a:lstStyle/>
                    <a:p>
                      <a:pPr indent="0" lvl="0" marL="0" marR="0" rtl="0" algn="ctr">
                        <a:lnSpc>
                          <a:spcPct val="100000"/>
                        </a:lnSpc>
                        <a:spcBef>
                          <a:spcPts val="0"/>
                        </a:spcBef>
                        <a:spcAft>
                          <a:spcPts val="0"/>
                        </a:spcAft>
                        <a:buNone/>
                      </a:pPr>
                      <a:r>
                        <a:rPr lang="en-US" sz="1800">
                          <a:latin typeface="Arial"/>
                          <a:ea typeface="Arial"/>
                          <a:cs typeface="Arial"/>
                          <a:sym typeface="Arial"/>
                        </a:rPr>
                        <a:t>Cousins</a:t>
                      </a:r>
                      <a:endParaRPr sz="1800">
                        <a:latin typeface="Arial"/>
                        <a:ea typeface="Arial"/>
                        <a:cs typeface="Arial"/>
                        <a:sym typeface="Arial"/>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c>
                  <a:txBody>
                    <a:bodyPr/>
                    <a:lstStyle/>
                    <a:p>
                      <a:pPr indent="0" lvl="0" marL="0" marR="0" rtl="0" algn="ctr">
                        <a:lnSpc>
                          <a:spcPct val="100000"/>
                        </a:lnSpc>
                        <a:spcBef>
                          <a:spcPts val="0"/>
                        </a:spcBef>
                        <a:spcAft>
                          <a:spcPts val="0"/>
                        </a:spcAft>
                        <a:buNone/>
                      </a:pPr>
                      <a:r>
                        <a:rPr lang="en-US" sz="1800">
                          <a:latin typeface="Arial"/>
                          <a:ea typeface="Arial"/>
                          <a:cs typeface="Arial"/>
                          <a:sym typeface="Arial"/>
                        </a:rPr>
                        <a:t>Cousins</a:t>
                      </a:r>
                      <a:endParaRPr sz="1800">
                        <a:latin typeface="Arial"/>
                        <a:ea typeface="Arial"/>
                        <a:cs typeface="Arial"/>
                        <a:sym typeface="Arial"/>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A4CDBC"/>
                    </a:solidFill>
                  </a:tcPr>
                </a:tc>
              </a:tr>
            </a:tbl>
          </a:graphicData>
        </a:graphic>
      </p:graphicFrame>
      <p:pic>
        <p:nvPicPr>
          <p:cNvPr descr="Simple Style Green Family Tree, Family, Tree, Green PNG and Vector with  Transparent Background for Free Download" id="607" name="Google Shape;607;p53"/>
          <p:cNvPicPr preferRelativeResize="0"/>
          <p:nvPr/>
        </p:nvPicPr>
        <p:blipFill rotWithShape="1">
          <a:blip r:embed="rId3">
            <a:alphaModFix/>
          </a:blip>
          <a:srcRect b="0" l="0" r="0" t="0"/>
          <a:stretch/>
        </p:blipFill>
        <p:spPr>
          <a:xfrm>
            <a:off x="8796528" y="2414016"/>
            <a:ext cx="3182079" cy="2542033"/>
          </a:xfrm>
          <a:prstGeom prst="rect">
            <a:avLst/>
          </a:prstGeom>
          <a:noFill/>
          <a:ln>
            <a:noFill/>
          </a:ln>
        </p:spPr>
      </p:pic>
      <p:sp>
        <p:nvSpPr>
          <p:cNvPr id="608" name="Google Shape;608;p53"/>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33</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54"/>
          <p:cNvSpPr txBox="1"/>
          <p:nvPr>
            <p:ph type="title"/>
          </p:nvPr>
        </p:nvSpPr>
        <p:spPr>
          <a:xfrm>
            <a:off x="2592925" y="624110"/>
            <a:ext cx="8911687" cy="1280890"/>
          </a:xfrm>
          <a:prstGeom prst="rect">
            <a:avLst/>
          </a:prstGeom>
          <a:solidFill>
            <a:srgbClr val="E2E8D9"/>
          </a:solid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3600"/>
              <a:buFont typeface="Tahoma"/>
              <a:buNone/>
            </a:pPr>
            <a:r>
              <a:rPr lang="en-US">
                <a:latin typeface="Tahoma"/>
                <a:ea typeface="Tahoma"/>
                <a:cs typeface="Tahoma"/>
                <a:sym typeface="Tahoma"/>
              </a:rPr>
              <a:t>Theme Two</a:t>
            </a:r>
            <a:br>
              <a:rPr lang="en-US">
                <a:latin typeface="Tahoma"/>
                <a:ea typeface="Tahoma"/>
                <a:cs typeface="Tahoma"/>
                <a:sym typeface="Tahoma"/>
              </a:rPr>
            </a:br>
            <a:r>
              <a:rPr lang="en-US">
                <a:latin typeface="Arial"/>
                <a:ea typeface="Arial"/>
                <a:cs typeface="Arial"/>
                <a:sym typeface="Arial"/>
              </a:rPr>
              <a:t>دوسرا موضوع</a:t>
            </a:r>
            <a:endParaRPr/>
          </a:p>
        </p:txBody>
      </p:sp>
      <p:sp>
        <p:nvSpPr>
          <p:cNvPr id="614" name="Google Shape;614;p54"/>
          <p:cNvSpPr txBox="1"/>
          <p:nvPr>
            <p:ph idx="1" type="body"/>
          </p:nvPr>
        </p:nvSpPr>
        <p:spPr>
          <a:xfrm>
            <a:off x="838200" y="1690688"/>
            <a:ext cx="10515600" cy="4351338"/>
          </a:xfrm>
          <a:prstGeom prst="rect">
            <a:avLst/>
          </a:prstGeom>
          <a:noFill/>
          <a:ln>
            <a:noFill/>
          </a:ln>
        </p:spPr>
        <p:txBody>
          <a:bodyPr anchorCtr="0" anchor="t" bIns="45700" lIns="91425" spcFirstLastPara="1" rIns="91425" wrap="square" tIns="45700">
            <a:normAutofit fontScale="92500" lnSpcReduction="20000"/>
          </a:bodyPr>
          <a:lstStyle/>
          <a:p>
            <a:pPr indent="0" lvl="0" marL="0" rtl="0" algn="ctr">
              <a:lnSpc>
                <a:spcPct val="150000"/>
              </a:lnSpc>
              <a:spcBef>
                <a:spcPts val="0"/>
              </a:spcBef>
              <a:spcAft>
                <a:spcPts val="0"/>
              </a:spcAft>
              <a:buSzPct val="100000"/>
              <a:buNone/>
            </a:pPr>
            <a:r>
              <a:rPr b="1" lang="en-US" sz="3200">
                <a:latin typeface="Arial"/>
                <a:ea typeface="Arial"/>
                <a:cs typeface="Arial"/>
                <a:sym typeface="Arial"/>
              </a:rPr>
              <a:t>All about me and my friends</a:t>
            </a:r>
            <a:endParaRPr b="1" sz="3200">
              <a:latin typeface="Arial"/>
              <a:ea typeface="Arial"/>
              <a:cs typeface="Arial"/>
              <a:sym typeface="Arial"/>
            </a:endParaRPr>
          </a:p>
          <a:p>
            <a:pPr indent="0" lvl="0" marL="0" rtl="0" algn="r">
              <a:lnSpc>
                <a:spcPct val="150000"/>
              </a:lnSpc>
              <a:spcBef>
                <a:spcPts val="1000"/>
              </a:spcBef>
              <a:spcAft>
                <a:spcPts val="0"/>
              </a:spcAft>
              <a:buSzPct val="100000"/>
              <a:buNone/>
            </a:pPr>
            <a:r>
              <a:rPr lang="en-US" sz="3200">
                <a:latin typeface="Arial"/>
                <a:ea typeface="Arial"/>
                <a:cs typeface="Arial"/>
                <a:sym typeface="Arial"/>
              </a:rPr>
              <a:t>جس کا مقصد آپ کی اپنی زندگی اور دوسرے لوگوں کی زندگیوں میں دوستوں کے کردار کو تلاش کرنا ہے۔ سچے دوست اچھے اور برے وقت میں ہمارا ساتھ دیتے ہیں۔ بچوں کو یہ سمجھنے کی ضرورت ہے کہ وہ دوسروں کے اچھے دوست کیسے بن سکتے ہیں اور اچھے دوستوں کی شناخت کیسے کر سکتے ہیں۔ شاگرد صنفی کردار، خصوصی ضروریات والے بچوں، اور بیماریوں سے متاثرہ بچوں سے متعلق مسائل کو تلاش کریں گے۔</a:t>
            </a:r>
            <a:endParaRPr sz="3200">
              <a:latin typeface="Arial"/>
              <a:ea typeface="Arial"/>
              <a:cs typeface="Arial"/>
              <a:sym typeface="Arial"/>
            </a:endParaRPr>
          </a:p>
        </p:txBody>
      </p:sp>
      <p:pic>
        <p:nvPicPr>
          <p:cNvPr descr="All My Friends and Me" id="615" name="Google Shape;615;p54"/>
          <p:cNvPicPr preferRelativeResize="0"/>
          <p:nvPr/>
        </p:nvPicPr>
        <p:blipFill rotWithShape="1">
          <a:blip r:embed="rId3">
            <a:alphaModFix/>
          </a:blip>
          <a:srcRect b="0" l="0" r="0" t="0"/>
          <a:stretch/>
        </p:blipFill>
        <p:spPr>
          <a:xfrm>
            <a:off x="554640" y="4937760"/>
            <a:ext cx="2511981" cy="1252728"/>
          </a:xfrm>
          <a:prstGeom prst="rect">
            <a:avLst/>
          </a:prstGeom>
          <a:noFill/>
          <a:ln>
            <a:noFill/>
          </a:ln>
        </p:spPr>
      </p:pic>
      <p:sp>
        <p:nvSpPr>
          <p:cNvPr id="616" name="Google Shape;616;p54"/>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35</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55"/>
          <p:cNvSpPr txBox="1"/>
          <p:nvPr/>
        </p:nvSpPr>
        <p:spPr>
          <a:xfrm>
            <a:off x="2534228" y="277235"/>
            <a:ext cx="6518331" cy="689932"/>
          </a:xfrm>
          <a:prstGeom prst="rect">
            <a:avLst/>
          </a:prstGeom>
          <a:noFill/>
          <a:ln>
            <a:noFill/>
          </a:ln>
        </p:spPr>
        <p:txBody>
          <a:bodyPr anchorCtr="0" anchor="t" bIns="0" lIns="0" spcFirstLastPara="1" rIns="0" wrap="square" tIns="12700">
            <a:spAutoFit/>
          </a:bodyPr>
          <a:lstStyle/>
          <a:p>
            <a:pPr indent="0" lvl="0" marL="12700" marR="0" rtl="0" algn="ctr">
              <a:spcBef>
                <a:spcPts val="0"/>
              </a:spcBef>
              <a:spcAft>
                <a:spcPts val="0"/>
              </a:spcAft>
              <a:buNone/>
            </a:pPr>
            <a:r>
              <a:rPr lang="en-US" sz="4400">
                <a:solidFill>
                  <a:srgbClr val="000000"/>
                </a:solidFill>
                <a:latin typeface="Arial"/>
                <a:ea typeface="Arial"/>
                <a:cs typeface="Arial"/>
                <a:sym typeface="Arial"/>
              </a:rPr>
              <a:t>Talking about myself</a:t>
            </a:r>
            <a:endParaRPr sz="4400">
              <a:solidFill>
                <a:srgbClr val="000000"/>
              </a:solidFill>
              <a:latin typeface="Arial Black"/>
              <a:ea typeface="Arial Black"/>
              <a:cs typeface="Arial Black"/>
              <a:sym typeface="Arial Black"/>
            </a:endParaRPr>
          </a:p>
        </p:txBody>
      </p:sp>
      <p:sp>
        <p:nvSpPr>
          <p:cNvPr id="623" name="Google Shape;623;p55"/>
          <p:cNvSpPr txBox="1"/>
          <p:nvPr>
            <p:ph idx="1" type="body"/>
          </p:nvPr>
        </p:nvSpPr>
        <p:spPr>
          <a:xfrm>
            <a:off x="655320" y="1441552"/>
            <a:ext cx="11003280" cy="3593291"/>
          </a:xfrm>
          <a:prstGeom prst="rect">
            <a:avLst/>
          </a:prstGeom>
          <a:noFill/>
          <a:ln>
            <a:noFill/>
          </a:ln>
        </p:spPr>
        <p:txBody>
          <a:bodyPr anchorCtr="0" anchor="t" bIns="0" lIns="0" spcFirstLastPara="1" rIns="0" wrap="square" tIns="12700">
            <a:spAutoFit/>
          </a:bodyPr>
          <a:lstStyle/>
          <a:p>
            <a:pPr indent="0" lvl="0" marL="0" marR="5080" rtl="0" algn="r">
              <a:lnSpc>
                <a:spcPct val="150000"/>
              </a:lnSpc>
              <a:spcBef>
                <a:spcPts val="0"/>
              </a:spcBef>
              <a:spcAft>
                <a:spcPts val="0"/>
              </a:spcAft>
              <a:buSzPts val="2400"/>
              <a:buNone/>
            </a:pPr>
            <a:r>
              <a:rPr lang="en-US" sz="2400">
                <a:latin typeface="Arial"/>
                <a:ea typeface="Arial"/>
                <a:cs typeface="Arial"/>
                <a:sym typeface="Arial"/>
              </a:rPr>
              <a:t>چوتھا مرحلہ: شاگردوں سے بات کریں: شناختی کارڈ پر انگلیوں کے نشانات کیوں ہوتے ہیں؟</a:t>
            </a:r>
            <a:endParaRPr sz="2400">
              <a:latin typeface="Arial"/>
              <a:ea typeface="Arial"/>
              <a:cs typeface="Arial"/>
              <a:sym typeface="Arial"/>
            </a:endParaRPr>
          </a:p>
          <a:p>
            <a:pPr indent="0" lvl="0" marL="0" marR="5080" rtl="0" algn="r">
              <a:lnSpc>
                <a:spcPct val="150000"/>
              </a:lnSpc>
              <a:spcBef>
                <a:spcPts val="1000"/>
              </a:spcBef>
              <a:spcAft>
                <a:spcPts val="0"/>
              </a:spcAft>
              <a:buSzPts val="2400"/>
              <a:buNone/>
            </a:pPr>
            <a:r>
              <a:rPr lang="en-US" sz="2400">
                <a:latin typeface="Arial"/>
                <a:ea typeface="Arial"/>
                <a:cs typeface="Arial"/>
                <a:sym typeface="Arial"/>
              </a:rPr>
              <a:t>شاگردوں سے ان کی انگلیوں کے نشانات کا مشاہدہ کرنے کو کہیں۔ شاگردوں سے پوچھیں: کیا آپ کو کوئی ایسا فنگر پرنٹ مل سکتا ہے جو آپ کے جیسا ہو؟</a:t>
            </a:r>
            <a:endParaRPr sz="2400">
              <a:latin typeface="Arial"/>
              <a:ea typeface="Arial"/>
              <a:cs typeface="Arial"/>
              <a:sym typeface="Arial"/>
            </a:endParaRPr>
          </a:p>
          <a:p>
            <a:pPr indent="0" lvl="0" marL="0" marR="5080" rtl="0" algn="r">
              <a:lnSpc>
                <a:spcPct val="150000"/>
              </a:lnSpc>
              <a:spcBef>
                <a:spcPts val="1000"/>
              </a:spcBef>
              <a:spcAft>
                <a:spcPts val="0"/>
              </a:spcAft>
              <a:buSzPts val="2400"/>
              <a:buNone/>
            </a:pPr>
            <a:r>
              <a:rPr lang="en-US" sz="2400">
                <a:latin typeface="Arial"/>
                <a:ea typeface="Arial"/>
                <a:cs typeface="Arial"/>
                <a:sym typeface="Arial"/>
              </a:rPr>
              <a:t>وضاحت کریں۔ ہر شخص کے فنگر پرنٹس مختلف ہوتے ہیں۔ یہی وجہ ہے کہ وہ شناختی کارڈ پر استعمال ہوتے ہیں۔</a:t>
            </a:r>
            <a:endParaRPr sz="2400">
              <a:latin typeface="Arial"/>
              <a:ea typeface="Arial"/>
              <a:cs typeface="Arial"/>
              <a:sym typeface="Arial"/>
            </a:endParaRPr>
          </a:p>
          <a:p>
            <a:pPr indent="0" lvl="0" marL="0" rtl="0" algn="r">
              <a:lnSpc>
                <a:spcPct val="150000"/>
              </a:lnSpc>
              <a:spcBef>
                <a:spcPts val="5"/>
              </a:spcBef>
              <a:spcAft>
                <a:spcPts val="0"/>
              </a:spcAft>
              <a:buSzPts val="2400"/>
              <a:buNone/>
            </a:pPr>
            <a:r>
              <a:rPr lang="en-US" sz="2400">
                <a:latin typeface="Arial"/>
                <a:ea typeface="Arial"/>
                <a:cs typeface="Arial"/>
                <a:sym typeface="Arial"/>
              </a:rPr>
              <a:t>پانچواں مرحلہ: وضاحت کریں۔ ہم میں سے ہر ایک منفرد ہے، نہ صرف جسمانی طور پر، بلکہ ایک شخص کے طور پر بھی۔ ہم سب میں خاص صلاحیتیں ہیں اور ہم سب کی پسند اور ناپسند مختلف ہیں۔</a:t>
            </a:r>
            <a:endParaRPr sz="2400">
              <a:latin typeface="Arial"/>
              <a:ea typeface="Arial"/>
              <a:cs typeface="Arial"/>
              <a:sym typeface="Arial"/>
            </a:endParaRPr>
          </a:p>
          <a:p>
            <a:pPr indent="101600" lvl="0" marL="12700" rtl="0" algn="just">
              <a:lnSpc>
                <a:spcPct val="100000"/>
              </a:lnSpc>
              <a:spcBef>
                <a:spcPts val="5"/>
              </a:spcBef>
              <a:spcAft>
                <a:spcPts val="0"/>
              </a:spcAft>
              <a:buSzPts val="1800"/>
              <a:buNone/>
            </a:pPr>
            <a:r>
              <a:t/>
            </a:r>
            <a:endParaRPr sz="1800">
              <a:latin typeface="Arial"/>
              <a:ea typeface="Arial"/>
              <a:cs typeface="Arial"/>
              <a:sym typeface="Arial"/>
            </a:endParaRPr>
          </a:p>
          <a:p>
            <a:pPr indent="101600" lvl="0" marL="12700" rtl="0" algn="just">
              <a:lnSpc>
                <a:spcPct val="100000"/>
              </a:lnSpc>
              <a:spcBef>
                <a:spcPts val="5"/>
              </a:spcBef>
              <a:spcAft>
                <a:spcPts val="0"/>
              </a:spcAft>
              <a:buSzPts val="1800"/>
              <a:buNone/>
            </a:pPr>
            <a:r>
              <a:t/>
            </a:r>
            <a:endParaRPr sz="1800">
              <a:latin typeface="Arial"/>
              <a:ea typeface="Arial"/>
              <a:cs typeface="Arial"/>
              <a:sym typeface="Arial"/>
            </a:endParaRPr>
          </a:p>
        </p:txBody>
      </p:sp>
      <p:pic>
        <p:nvPicPr>
          <p:cNvPr id="624" name="Google Shape;624;p55"/>
          <p:cNvPicPr preferRelativeResize="0"/>
          <p:nvPr/>
        </p:nvPicPr>
        <p:blipFill rotWithShape="1">
          <a:blip r:embed="rId3">
            <a:alphaModFix/>
          </a:blip>
          <a:srcRect b="0" l="0" r="0" t="0"/>
          <a:stretch/>
        </p:blipFill>
        <p:spPr>
          <a:xfrm>
            <a:off x="1664208" y="4049958"/>
            <a:ext cx="1417317" cy="1926230"/>
          </a:xfrm>
          <a:prstGeom prst="rect">
            <a:avLst/>
          </a:prstGeom>
          <a:noFill/>
          <a:ln>
            <a:noFill/>
          </a:ln>
        </p:spPr>
      </p:pic>
      <p:sp>
        <p:nvSpPr>
          <p:cNvPr id="625" name="Google Shape;625;p55"/>
          <p:cNvSpPr/>
          <p:nvPr/>
        </p:nvSpPr>
        <p:spPr>
          <a:xfrm>
            <a:off x="1888419" y="6063379"/>
            <a:ext cx="86914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000000"/>
                </a:solidFill>
                <a:latin typeface="Arial"/>
                <a:ea typeface="Arial"/>
                <a:cs typeface="Arial"/>
                <a:sym typeface="Arial"/>
              </a:rPr>
              <a:t>شکل چار</a:t>
            </a:r>
            <a:endParaRPr sz="2800">
              <a:solidFill>
                <a:srgbClr val="000000"/>
              </a:solidFill>
              <a:latin typeface="Arial"/>
              <a:ea typeface="Arial"/>
              <a:cs typeface="Arial"/>
              <a:sym typeface="Arial"/>
            </a:endParaRPr>
          </a:p>
        </p:txBody>
      </p:sp>
      <p:sp>
        <p:nvSpPr>
          <p:cNvPr id="626" name="Google Shape;626;p55"/>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32</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56"/>
          <p:cNvSpPr txBox="1"/>
          <p:nvPr>
            <p:ph type="title"/>
          </p:nvPr>
        </p:nvSpPr>
        <p:spPr>
          <a:xfrm>
            <a:off x="2255760" y="-62797"/>
            <a:ext cx="7199184" cy="1120820"/>
          </a:xfrm>
          <a:prstGeom prst="rect">
            <a:avLst/>
          </a:prstGeom>
          <a:noFill/>
          <a:ln>
            <a:noFill/>
          </a:ln>
        </p:spPr>
        <p:txBody>
          <a:bodyPr anchorCtr="0" anchor="t" bIns="0" lIns="0" spcFirstLastPara="1" rIns="0" wrap="square" tIns="12700">
            <a:spAutoFit/>
          </a:bodyPr>
          <a:lstStyle/>
          <a:p>
            <a:pPr indent="0" lvl="0" marL="12700" rtl="0" algn="ctr">
              <a:lnSpc>
                <a:spcPct val="150000"/>
              </a:lnSpc>
              <a:spcBef>
                <a:spcPts val="0"/>
              </a:spcBef>
              <a:spcAft>
                <a:spcPts val="0"/>
              </a:spcAft>
              <a:buClr>
                <a:srgbClr val="262626"/>
              </a:buClr>
              <a:buSzPts val="2400"/>
              <a:buFont typeface="Arial"/>
              <a:buNone/>
            </a:pPr>
            <a:r>
              <a:rPr lang="en-US" sz="2400">
                <a:latin typeface="Arial"/>
                <a:ea typeface="Arial"/>
                <a:cs typeface="Arial"/>
                <a:sym typeface="Arial"/>
              </a:rPr>
              <a:t>سرگرمی  ۲ </a:t>
            </a:r>
            <a:br>
              <a:rPr lang="en-US" sz="2400">
                <a:latin typeface="Arial"/>
                <a:ea typeface="Arial"/>
                <a:cs typeface="Arial"/>
                <a:sym typeface="Arial"/>
              </a:rPr>
            </a:br>
            <a:r>
              <a:rPr lang="en-US" sz="2400">
                <a:latin typeface="Arial"/>
                <a:ea typeface="Arial"/>
                <a:cs typeface="Arial"/>
                <a:sym typeface="Arial"/>
              </a:rPr>
              <a:t>Theme Two: Good and False Friends</a:t>
            </a:r>
            <a:endParaRPr sz="2400"/>
          </a:p>
        </p:txBody>
      </p:sp>
      <p:sp>
        <p:nvSpPr>
          <p:cNvPr id="633" name="Google Shape;633;p56"/>
          <p:cNvSpPr txBox="1"/>
          <p:nvPr/>
        </p:nvSpPr>
        <p:spPr>
          <a:xfrm>
            <a:off x="7968570" y="641404"/>
            <a:ext cx="5223599" cy="410177"/>
          </a:xfrm>
          <a:prstGeom prst="rect">
            <a:avLst/>
          </a:prstGeom>
          <a:noFill/>
          <a:ln>
            <a:noFill/>
          </a:ln>
        </p:spPr>
        <p:txBody>
          <a:bodyPr anchorCtr="0" anchor="t" bIns="0" lIns="0" spcFirstLastPara="1" rIns="0" wrap="square" tIns="26650">
            <a:spAutoFit/>
          </a:bodyPr>
          <a:lstStyle/>
          <a:p>
            <a:pPr indent="0" lvl="0" marL="71755" marR="899160" rtl="0" algn="ctr">
              <a:lnSpc>
                <a:spcPct val="106100"/>
              </a:lnSpc>
              <a:spcBef>
                <a:spcPts val="0"/>
              </a:spcBef>
              <a:spcAft>
                <a:spcPts val="0"/>
              </a:spcAft>
              <a:buNone/>
            </a:pPr>
            <a:r>
              <a:rPr lang="en-US" sz="2400">
                <a:solidFill>
                  <a:srgbClr val="000000"/>
                </a:solidFill>
                <a:latin typeface="Arial"/>
                <a:ea typeface="Arial"/>
                <a:cs typeface="Arial"/>
                <a:sym typeface="Arial"/>
              </a:rPr>
              <a:t>حاصلاتِ تعلم</a:t>
            </a:r>
            <a:endParaRPr sz="1000">
              <a:solidFill>
                <a:srgbClr val="000000"/>
              </a:solidFill>
              <a:latin typeface="Arial"/>
              <a:ea typeface="Arial"/>
              <a:cs typeface="Arial"/>
              <a:sym typeface="Arial"/>
            </a:endParaRPr>
          </a:p>
        </p:txBody>
      </p:sp>
      <p:sp>
        <p:nvSpPr>
          <p:cNvPr id="634" name="Google Shape;634;p56"/>
          <p:cNvSpPr txBox="1"/>
          <p:nvPr/>
        </p:nvSpPr>
        <p:spPr>
          <a:xfrm>
            <a:off x="5405377" y="1126541"/>
            <a:ext cx="6718043" cy="1605183"/>
          </a:xfrm>
          <a:prstGeom prst="rect">
            <a:avLst/>
          </a:prstGeom>
          <a:solidFill>
            <a:srgbClr val="E2E8D9"/>
          </a:solidFill>
          <a:ln>
            <a:noFill/>
          </a:ln>
        </p:spPr>
        <p:txBody>
          <a:bodyPr anchorCtr="0" anchor="t" bIns="0" lIns="0" spcFirstLastPara="1" rIns="0" wrap="square" tIns="117475">
            <a:spAutoFit/>
          </a:bodyPr>
          <a:lstStyle/>
          <a:p>
            <a:pPr indent="0" lvl="0" marL="71755" marR="172720" rtl="0" algn="r">
              <a:lnSpc>
                <a:spcPct val="101800"/>
              </a:lnSpc>
              <a:spcBef>
                <a:spcPts val="0"/>
              </a:spcBef>
              <a:spcAft>
                <a:spcPts val="0"/>
              </a:spcAft>
              <a:buNone/>
            </a:pPr>
            <a:r>
              <a:rPr lang="en-US" sz="2000">
                <a:solidFill>
                  <a:srgbClr val="000000"/>
                </a:solidFill>
                <a:latin typeface="Arial"/>
                <a:ea typeface="Arial"/>
                <a:cs typeface="Arial"/>
                <a:sym typeface="Arial"/>
              </a:rPr>
              <a:t>بچوں کی مدد کے لئے سیکھنے کی سرگرمیاں</a:t>
            </a:r>
            <a:endParaRPr sz="2000">
              <a:solidFill>
                <a:srgbClr val="000000"/>
              </a:solidFill>
              <a:latin typeface="Arial"/>
              <a:ea typeface="Arial"/>
              <a:cs typeface="Arial"/>
              <a:sym typeface="Arial"/>
            </a:endParaRPr>
          </a:p>
          <a:p>
            <a:pPr indent="0" lvl="0" marL="71754" marR="182245" rtl="0" algn="r">
              <a:lnSpc>
                <a:spcPct val="101800"/>
              </a:lnSpc>
              <a:spcBef>
                <a:spcPts val="570"/>
              </a:spcBef>
              <a:spcAft>
                <a:spcPts val="0"/>
              </a:spcAft>
              <a:buNone/>
            </a:pPr>
            <a:r>
              <a:rPr lang="en-US" sz="2000">
                <a:solidFill>
                  <a:srgbClr val="000000"/>
                </a:solidFill>
                <a:latin typeface="Arial"/>
                <a:ea typeface="Arial"/>
                <a:cs typeface="Arial"/>
                <a:sym typeface="Arial"/>
              </a:rPr>
              <a:t>۱- یہ سمجھنا بہتر ہے کہ اچھا دوست کون ہے۔</a:t>
            </a:r>
            <a:endParaRPr sz="2000">
              <a:solidFill>
                <a:srgbClr val="000000"/>
              </a:solidFill>
              <a:latin typeface="Arial"/>
              <a:ea typeface="Arial"/>
              <a:cs typeface="Arial"/>
              <a:sym typeface="Arial"/>
            </a:endParaRPr>
          </a:p>
          <a:p>
            <a:pPr indent="0" lvl="0" marL="71754" marR="182245" rtl="0" algn="r">
              <a:lnSpc>
                <a:spcPct val="101800"/>
              </a:lnSpc>
              <a:spcBef>
                <a:spcPts val="570"/>
              </a:spcBef>
              <a:spcAft>
                <a:spcPts val="0"/>
              </a:spcAft>
              <a:buNone/>
            </a:pPr>
            <a:r>
              <a:rPr lang="en-US" sz="2000">
                <a:solidFill>
                  <a:srgbClr val="000000"/>
                </a:solidFill>
                <a:latin typeface="Arial"/>
                <a:ea typeface="Arial"/>
                <a:cs typeface="Arial"/>
                <a:sym typeface="Arial"/>
              </a:rPr>
              <a:t> ۲- ایک بہتر دوست بنیں۔</a:t>
            </a:r>
            <a:endParaRPr sz="2000">
              <a:solidFill>
                <a:srgbClr val="000000"/>
              </a:solidFill>
              <a:latin typeface="Arial"/>
              <a:ea typeface="Arial"/>
              <a:cs typeface="Arial"/>
              <a:sym typeface="Arial"/>
            </a:endParaRPr>
          </a:p>
          <a:p>
            <a:pPr indent="0" lvl="0" marL="71754" marR="182245" rtl="0" algn="r">
              <a:lnSpc>
                <a:spcPct val="101800"/>
              </a:lnSpc>
              <a:spcBef>
                <a:spcPts val="570"/>
              </a:spcBef>
              <a:spcAft>
                <a:spcPts val="0"/>
              </a:spcAft>
              <a:buNone/>
            </a:pPr>
            <a:r>
              <a:rPr lang="en-US" sz="2000">
                <a:solidFill>
                  <a:srgbClr val="000000"/>
                </a:solidFill>
                <a:latin typeface="Arial"/>
                <a:ea typeface="Arial"/>
                <a:cs typeface="Arial"/>
                <a:sym typeface="Arial"/>
              </a:rPr>
              <a:t> ۳- دوسرے بچوں اور ان کے جذبات کو زیادہ سمجھیں۔ ۴- دوسرے بچوں کو بھی شامل کرکے کارروائی کریں۔</a:t>
            </a:r>
            <a:endParaRPr sz="2000">
              <a:solidFill>
                <a:srgbClr val="000000"/>
              </a:solidFill>
              <a:latin typeface="Arial"/>
              <a:ea typeface="Arial"/>
              <a:cs typeface="Arial"/>
              <a:sym typeface="Arial"/>
            </a:endParaRPr>
          </a:p>
        </p:txBody>
      </p:sp>
      <p:sp>
        <p:nvSpPr>
          <p:cNvPr id="635" name="Google Shape;635;p56"/>
          <p:cNvSpPr txBox="1"/>
          <p:nvPr/>
        </p:nvSpPr>
        <p:spPr>
          <a:xfrm>
            <a:off x="9165576" y="2915597"/>
            <a:ext cx="3899271" cy="382156"/>
          </a:xfrm>
          <a:prstGeom prst="rect">
            <a:avLst/>
          </a:prstGeom>
          <a:noFill/>
          <a:ln>
            <a:noFill/>
          </a:ln>
        </p:spPr>
        <p:txBody>
          <a:bodyPr anchorCtr="0" anchor="t" bIns="0" lIns="0" spcFirstLastPara="1" rIns="0" wrap="square" tIns="12700">
            <a:spAutoFit/>
          </a:bodyPr>
          <a:lstStyle/>
          <a:p>
            <a:pPr indent="0" lvl="0" marL="12700" marR="0" rtl="0" algn="ctr">
              <a:spcBef>
                <a:spcPts val="0"/>
              </a:spcBef>
              <a:spcAft>
                <a:spcPts val="0"/>
              </a:spcAft>
              <a:buNone/>
            </a:pPr>
            <a:r>
              <a:rPr lang="en-US" sz="2400">
                <a:solidFill>
                  <a:srgbClr val="000000"/>
                </a:solidFill>
                <a:latin typeface="Arial"/>
                <a:ea typeface="Arial"/>
                <a:cs typeface="Arial"/>
                <a:sym typeface="Arial"/>
              </a:rPr>
              <a:t>اچھے اور برے دوست</a:t>
            </a:r>
            <a:endParaRPr sz="2400">
              <a:solidFill>
                <a:srgbClr val="000000"/>
              </a:solidFill>
              <a:latin typeface="Trebuchet MS"/>
              <a:ea typeface="Trebuchet MS"/>
              <a:cs typeface="Trebuchet MS"/>
              <a:sym typeface="Trebuchet MS"/>
            </a:endParaRPr>
          </a:p>
        </p:txBody>
      </p:sp>
      <p:sp>
        <p:nvSpPr>
          <p:cNvPr id="636" name="Google Shape;636;p56"/>
          <p:cNvSpPr txBox="1"/>
          <p:nvPr/>
        </p:nvSpPr>
        <p:spPr>
          <a:xfrm>
            <a:off x="617516" y="3315292"/>
            <a:ext cx="11289747" cy="3257302"/>
          </a:xfrm>
          <a:prstGeom prst="rect">
            <a:avLst/>
          </a:prstGeom>
          <a:noFill/>
          <a:ln>
            <a:noFill/>
          </a:ln>
        </p:spPr>
        <p:txBody>
          <a:bodyPr anchorCtr="0" anchor="t" bIns="0" lIns="0" spcFirstLastPara="1" rIns="0" wrap="square" tIns="12700">
            <a:spAutoFit/>
          </a:bodyPr>
          <a:lstStyle/>
          <a:p>
            <a:pPr indent="0" lvl="0" marL="12700" marR="5080" rtl="0" algn="r">
              <a:lnSpc>
                <a:spcPct val="150000"/>
              </a:lnSpc>
              <a:spcBef>
                <a:spcPts val="0"/>
              </a:spcBef>
              <a:spcAft>
                <a:spcPts val="0"/>
              </a:spcAft>
              <a:buNone/>
            </a:pPr>
            <a:r>
              <a:rPr lang="en-US" sz="2000">
                <a:solidFill>
                  <a:srgbClr val="000000"/>
                </a:solidFill>
                <a:latin typeface="Arial"/>
                <a:ea typeface="Arial"/>
                <a:cs typeface="Arial"/>
                <a:sym typeface="Arial"/>
              </a:rPr>
              <a:t>سیکھنا: پہچانیں کہ کون اچھا دوست ہے اور کون اچھا دوست نہیں۔</a:t>
            </a:r>
            <a:endParaRPr sz="2000">
              <a:solidFill>
                <a:srgbClr val="000000"/>
              </a:solidFill>
              <a:latin typeface="Arial"/>
              <a:ea typeface="Arial"/>
              <a:cs typeface="Arial"/>
              <a:sym typeface="Arial"/>
            </a:endParaRPr>
          </a:p>
          <a:p>
            <a:pPr indent="0" lvl="0" marL="12700" marR="5080" rtl="0" algn="r">
              <a:lnSpc>
                <a:spcPct val="150000"/>
              </a:lnSpc>
              <a:spcBef>
                <a:spcPts val="100"/>
              </a:spcBef>
              <a:spcAft>
                <a:spcPts val="0"/>
              </a:spcAft>
              <a:buNone/>
            </a:pPr>
            <a:r>
              <a:rPr lang="en-US" sz="2000">
                <a:solidFill>
                  <a:srgbClr val="000000"/>
                </a:solidFill>
                <a:latin typeface="Arial"/>
                <a:ea typeface="Arial"/>
                <a:cs typeface="Arial"/>
                <a:sym typeface="Arial"/>
              </a:rPr>
              <a:t>پہلا مرحلہ: تیاری: ایک مقامی کہانی منتخب کریں یا ایک نئی کہانی بنائیں جو اچھے اور برے دوستوں کے بارے میں بتاتی ہو۔</a:t>
            </a:r>
            <a:endParaRPr sz="2000">
              <a:solidFill>
                <a:srgbClr val="000000"/>
              </a:solidFill>
              <a:latin typeface="Arial"/>
              <a:ea typeface="Arial"/>
              <a:cs typeface="Arial"/>
              <a:sym typeface="Arial"/>
            </a:endParaRPr>
          </a:p>
          <a:p>
            <a:pPr indent="0" lvl="0" marL="12700" marR="5080" rtl="0" algn="r">
              <a:lnSpc>
                <a:spcPct val="150000"/>
              </a:lnSpc>
              <a:spcBef>
                <a:spcPts val="0"/>
              </a:spcBef>
              <a:spcAft>
                <a:spcPts val="0"/>
              </a:spcAft>
              <a:buNone/>
            </a:pPr>
            <a:r>
              <a:rPr lang="en-US" sz="2000">
                <a:solidFill>
                  <a:srgbClr val="000000"/>
                </a:solidFill>
                <a:latin typeface="Arial"/>
                <a:ea typeface="Arial"/>
                <a:cs typeface="Arial"/>
                <a:sym typeface="Arial"/>
              </a:rPr>
              <a:t>دوسرا مرحلہ: کلاس میں کہانی پڑھیں اور اچھے اور برے کرداروں کے بارے میں شاگردوں سے گفتگو کریں۔</a:t>
            </a:r>
            <a:endParaRPr sz="2000">
              <a:solidFill>
                <a:srgbClr val="000000"/>
              </a:solidFill>
              <a:latin typeface="Arial"/>
              <a:ea typeface="Arial"/>
              <a:cs typeface="Arial"/>
              <a:sym typeface="Arial"/>
            </a:endParaRPr>
          </a:p>
          <a:p>
            <a:pPr indent="0" lvl="0" marL="12700" marR="5715" rtl="0" algn="r">
              <a:lnSpc>
                <a:spcPct val="150000"/>
              </a:lnSpc>
              <a:spcBef>
                <a:spcPts val="0"/>
              </a:spcBef>
              <a:spcAft>
                <a:spcPts val="0"/>
              </a:spcAft>
              <a:buNone/>
            </a:pPr>
            <a:r>
              <a:rPr lang="en-US" sz="2000">
                <a:solidFill>
                  <a:srgbClr val="000000"/>
                </a:solidFill>
                <a:latin typeface="Arial"/>
                <a:ea typeface="Arial"/>
                <a:cs typeface="Arial"/>
                <a:sym typeface="Arial"/>
              </a:rPr>
              <a:t>تیسرا مرحلہ: ہر سیکھنے والے گروپ سے ایک اچھے دوست کی خصوصیات اوربرے دوست کی خصوصیات کی فہرست بنانے کو کہیں۔</a:t>
            </a:r>
            <a:endParaRPr sz="2000">
              <a:solidFill>
                <a:srgbClr val="000000"/>
              </a:solidFill>
              <a:latin typeface="Arial"/>
              <a:ea typeface="Arial"/>
              <a:cs typeface="Arial"/>
              <a:sym typeface="Arial"/>
            </a:endParaRPr>
          </a:p>
          <a:p>
            <a:pPr indent="0" lvl="0" marL="12700" marR="5715" rtl="0" algn="r">
              <a:lnSpc>
                <a:spcPct val="150000"/>
              </a:lnSpc>
              <a:spcBef>
                <a:spcPts val="0"/>
              </a:spcBef>
              <a:spcAft>
                <a:spcPts val="0"/>
              </a:spcAft>
              <a:buNone/>
            </a:pPr>
            <a:r>
              <a:rPr lang="en-US" sz="2000">
                <a:solidFill>
                  <a:srgbClr val="000000"/>
                </a:solidFill>
                <a:latin typeface="Arial"/>
                <a:ea typeface="Arial"/>
                <a:cs typeface="Arial"/>
                <a:sym typeface="Arial"/>
              </a:rPr>
              <a:t>چوتھا مرحلہ: ہر سیکھنے والے گروپ کے نمائندے سے کلاس کے باقی لوگوں کے ساتھ اچھے اوربرے دوستوں کی خصوصیات کا اشتراک کرنے کو کہیں۔</a:t>
            </a:r>
            <a:endParaRPr sz="2000">
              <a:solidFill>
                <a:srgbClr val="000000"/>
              </a:solidFill>
              <a:latin typeface="Arial"/>
              <a:ea typeface="Arial"/>
              <a:cs typeface="Arial"/>
              <a:sym typeface="Arial"/>
            </a:endParaRPr>
          </a:p>
          <a:p>
            <a:pPr indent="0" lvl="0" marL="12700" marR="5080" rtl="0" algn="r">
              <a:lnSpc>
                <a:spcPct val="150000"/>
              </a:lnSpc>
              <a:spcBef>
                <a:spcPts val="0"/>
              </a:spcBef>
              <a:spcAft>
                <a:spcPts val="0"/>
              </a:spcAft>
              <a:buNone/>
            </a:pPr>
            <a:r>
              <a:rPr lang="en-US" sz="2000">
                <a:solidFill>
                  <a:srgbClr val="000000"/>
                </a:solidFill>
                <a:latin typeface="Arial"/>
                <a:ea typeface="Arial"/>
                <a:cs typeface="Arial"/>
                <a:sym typeface="Arial"/>
              </a:rPr>
              <a:t>پانچواں مرحلہ: پوچھیں کہ کیا کوئی رضاکار ہے جو کسی اچھے دوست یا  برے دوست کا تجربہ بتانا چاہتا ہے۔</a:t>
            </a:r>
            <a:endParaRPr sz="2000">
              <a:solidFill>
                <a:srgbClr val="000000"/>
              </a:solidFill>
              <a:latin typeface="Arial"/>
              <a:ea typeface="Arial"/>
              <a:cs typeface="Arial"/>
              <a:sym typeface="Arial"/>
            </a:endParaRPr>
          </a:p>
          <a:p>
            <a:pPr indent="0" lvl="0" marL="12700" marR="6350" rtl="0" algn="r">
              <a:lnSpc>
                <a:spcPct val="150000"/>
              </a:lnSpc>
              <a:spcBef>
                <a:spcPts val="0"/>
              </a:spcBef>
              <a:spcAft>
                <a:spcPts val="0"/>
              </a:spcAft>
              <a:buNone/>
            </a:pPr>
            <a:r>
              <a:rPr lang="en-US" sz="2000">
                <a:solidFill>
                  <a:srgbClr val="000000"/>
                </a:solidFill>
                <a:latin typeface="Arial"/>
                <a:ea typeface="Arial"/>
                <a:cs typeface="Arial"/>
                <a:sym typeface="Arial"/>
              </a:rPr>
              <a:t>چھٹا مرحلہ: اضافی سرگرمیاں: کہانی کے اچھے اور برے دوست بنائیں اور/یا کہانی کو ڈرامائی بنائیں۔</a:t>
            </a:r>
            <a:endParaRPr sz="2000">
              <a:solidFill>
                <a:srgbClr val="000000"/>
              </a:solidFill>
              <a:latin typeface="Arial"/>
              <a:ea typeface="Arial"/>
              <a:cs typeface="Arial"/>
              <a:sym typeface="Arial"/>
            </a:endParaRPr>
          </a:p>
        </p:txBody>
      </p:sp>
      <p:pic>
        <p:nvPicPr>
          <p:cNvPr id="637" name="Google Shape;637;p56"/>
          <p:cNvPicPr preferRelativeResize="0"/>
          <p:nvPr/>
        </p:nvPicPr>
        <p:blipFill rotWithShape="1">
          <a:blip r:embed="rId3">
            <a:alphaModFix/>
          </a:blip>
          <a:srcRect b="0" l="0" r="0" t="0"/>
          <a:stretch/>
        </p:blipFill>
        <p:spPr>
          <a:xfrm>
            <a:off x="490194" y="1595232"/>
            <a:ext cx="4243367" cy="2699099"/>
          </a:xfrm>
          <a:prstGeom prst="rect">
            <a:avLst/>
          </a:prstGeom>
          <a:noFill/>
          <a:ln>
            <a:noFill/>
          </a:ln>
        </p:spPr>
      </p:pic>
      <p:sp>
        <p:nvSpPr>
          <p:cNvPr id="638" name="Google Shape;638;p56"/>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35</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57"/>
          <p:cNvSpPr txBox="1"/>
          <p:nvPr>
            <p:ph type="title"/>
          </p:nvPr>
        </p:nvSpPr>
        <p:spPr>
          <a:xfrm>
            <a:off x="1774478" y="365125"/>
            <a:ext cx="9579321" cy="986155"/>
          </a:xfrm>
          <a:prstGeom prst="rect">
            <a:avLst/>
          </a:prstGeom>
          <a:solidFill>
            <a:srgbClr val="E2E8D9"/>
          </a:solid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262626"/>
              </a:buClr>
              <a:buSzPct val="100000"/>
              <a:buFont typeface="Arial"/>
              <a:buNone/>
            </a:pPr>
            <a:r>
              <a:rPr lang="en-US">
                <a:latin typeface="Arial"/>
                <a:ea typeface="Arial"/>
                <a:cs typeface="Arial"/>
                <a:sym typeface="Arial"/>
              </a:rPr>
              <a:t>تیسرا موضوع</a:t>
            </a:r>
            <a:br>
              <a:rPr lang="en-US">
                <a:latin typeface="Arial"/>
                <a:ea typeface="Arial"/>
                <a:cs typeface="Arial"/>
                <a:sym typeface="Arial"/>
              </a:rPr>
            </a:br>
            <a:r>
              <a:rPr lang="en-US">
                <a:latin typeface="Arial"/>
                <a:ea typeface="Arial"/>
                <a:cs typeface="Arial"/>
                <a:sym typeface="Arial"/>
              </a:rPr>
              <a:t>The Rights of the Child</a:t>
            </a:r>
            <a:endParaRPr>
              <a:latin typeface="Arial"/>
              <a:ea typeface="Arial"/>
              <a:cs typeface="Arial"/>
              <a:sym typeface="Arial"/>
            </a:endParaRPr>
          </a:p>
        </p:txBody>
      </p:sp>
      <p:sp>
        <p:nvSpPr>
          <p:cNvPr id="644" name="Google Shape;644;p57"/>
          <p:cNvSpPr txBox="1"/>
          <p:nvPr>
            <p:ph idx="1" type="body"/>
          </p:nvPr>
        </p:nvSpPr>
        <p:spPr>
          <a:xfrm>
            <a:off x="838200" y="1595120"/>
            <a:ext cx="10515600" cy="4581843"/>
          </a:xfrm>
          <a:prstGeom prst="rect">
            <a:avLst/>
          </a:prstGeom>
          <a:noFill/>
          <a:ln>
            <a:noFill/>
          </a:ln>
        </p:spPr>
        <p:txBody>
          <a:bodyPr anchorCtr="0" anchor="t" bIns="45700" lIns="91425" spcFirstLastPara="1" rIns="91425" wrap="square" tIns="45700">
            <a:normAutofit/>
          </a:bodyPr>
          <a:lstStyle/>
          <a:p>
            <a:pPr indent="0" lvl="0" marL="0" rtl="1" algn="r">
              <a:lnSpc>
                <a:spcPct val="150000"/>
              </a:lnSpc>
              <a:spcBef>
                <a:spcPts val="0"/>
              </a:spcBef>
              <a:spcAft>
                <a:spcPts val="0"/>
              </a:spcAft>
              <a:buSzPts val="3200"/>
              <a:buNone/>
            </a:pPr>
            <a:r>
              <a:rPr lang="en-US" sz="3200">
                <a:latin typeface="Arial"/>
                <a:ea typeface="Arial"/>
                <a:cs typeface="Arial"/>
                <a:sym typeface="Arial"/>
              </a:rPr>
              <a:t>تیسرا موضوع: ” The Rights of the Child“ کا مقصد اس بات کو یقینی بنانا ہے کہ بچوں کو معلوم ہو کہ ان کے کچھ حقوق ہیں اور ان حقوق کی حفاظت کرنے والے بین الاقوامی قوانین موجود ہیں۔ کسی بھی حادثے یا ہنگامی صورتحال میں اپنے حقوق کو جانتے ہوئے  اپنی حفاظت کر سکیں۔</a:t>
            </a:r>
            <a:endParaRPr sz="3200">
              <a:latin typeface="Arial"/>
              <a:ea typeface="Arial"/>
              <a:cs typeface="Arial"/>
              <a:sym typeface="Arial"/>
            </a:endParaRPr>
          </a:p>
        </p:txBody>
      </p:sp>
      <p:pic>
        <p:nvPicPr>
          <p:cNvPr descr="The right to a childhood, The right to be educated, The right to be  healthy, The right to be treated fai… | Children's rights, Safeguarding  children, Child advocacy" id="645" name="Google Shape;645;p57"/>
          <p:cNvPicPr preferRelativeResize="0"/>
          <p:nvPr/>
        </p:nvPicPr>
        <p:blipFill rotWithShape="1">
          <a:blip r:embed="rId3">
            <a:alphaModFix/>
          </a:blip>
          <a:srcRect b="0" l="0" r="0" t="0"/>
          <a:stretch/>
        </p:blipFill>
        <p:spPr>
          <a:xfrm>
            <a:off x="1191768" y="3758073"/>
            <a:ext cx="4904232" cy="2418890"/>
          </a:xfrm>
          <a:prstGeom prst="rect">
            <a:avLst/>
          </a:prstGeom>
          <a:noFill/>
          <a:ln>
            <a:noFill/>
          </a:ln>
        </p:spPr>
      </p:pic>
      <p:sp>
        <p:nvSpPr>
          <p:cNvPr id="646" name="Google Shape;646;p57"/>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41</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58"/>
          <p:cNvSpPr txBox="1"/>
          <p:nvPr>
            <p:ph type="title"/>
          </p:nvPr>
        </p:nvSpPr>
        <p:spPr>
          <a:xfrm>
            <a:off x="1900719" y="263173"/>
            <a:ext cx="8753581" cy="746358"/>
          </a:xfrm>
          <a:prstGeom prst="rect">
            <a:avLst/>
          </a:prstGeom>
          <a:noFill/>
          <a:ln>
            <a:noFill/>
          </a:ln>
        </p:spPr>
        <p:txBody>
          <a:bodyPr anchorCtr="0" anchor="t" bIns="0" lIns="0" spcFirstLastPara="1" rIns="0" wrap="square" tIns="12700">
            <a:spAutoFit/>
          </a:bodyPr>
          <a:lstStyle/>
          <a:p>
            <a:pPr indent="0" lvl="0" marL="12700" rtl="0" algn="ctr">
              <a:lnSpc>
                <a:spcPct val="39444"/>
              </a:lnSpc>
              <a:spcBef>
                <a:spcPts val="0"/>
              </a:spcBef>
              <a:spcAft>
                <a:spcPts val="0"/>
              </a:spcAft>
              <a:buClr>
                <a:srgbClr val="262626"/>
              </a:buClr>
              <a:buSzPts val="3600"/>
              <a:buFont typeface="Times New Roman"/>
              <a:buNone/>
            </a:pPr>
            <a:r>
              <a:t/>
            </a:r>
            <a:endParaRPr sz="3600">
              <a:latin typeface="Arial"/>
              <a:ea typeface="Arial"/>
              <a:cs typeface="Arial"/>
              <a:sym typeface="Arial"/>
            </a:endParaRPr>
          </a:p>
          <a:p>
            <a:pPr indent="0" lvl="0" marL="24765" rtl="1" algn="ctr">
              <a:lnSpc>
                <a:spcPct val="100000"/>
              </a:lnSpc>
              <a:spcBef>
                <a:spcPts val="0"/>
              </a:spcBef>
              <a:spcAft>
                <a:spcPts val="0"/>
              </a:spcAft>
              <a:buClr>
                <a:srgbClr val="0081C3"/>
              </a:buClr>
              <a:buSzPts val="3600"/>
              <a:buFont typeface="Arial"/>
              <a:buNone/>
            </a:pPr>
            <a:r>
              <a:rPr lang="en-US" sz="3600">
                <a:solidFill>
                  <a:srgbClr val="0081C3"/>
                </a:solidFill>
                <a:latin typeface="Arial"/>
                <a:ea typeface="Arial"/>
                <a:cs typeface="Arial"/>
                <a:sym typeface="Arial"/>
              </a:rPr>
              <a:t>موضوع سوئم : </a:t>
            </a:r>
            <a:r>
              <a:rPr lang="en-US" sz="3600">
                <a:latin typeface="Arial"/>
                <a:ea typeface="Arial"/>
                <a:cs typeface="Arial"/>
                <a:sym typeface="Arial"/>
              </a:rPr>
              <a:t>The Rights of the Child</a:t>
            </a:r>
            <a:endParaRPr sz="3600">
              <a:latin typeface="Arial"/>
              <a:ea typeface="Arial"/>
              <a:cs typeface="Arial"/>
              <a:sym typeface="Arial"/>
            </a:endParaRPr>
          </a:p>
        </p:txBody>
      </p:sp>
      <p:sp>
        <p:nvSpPr>
          <p:cNvPr id="653" name="Google Shape;653;p58"/>
          <p:cNvSpPr txBox="1"/>
          <p:nvPr/>
        </p:nvSpPr>
        <p:spPr>
          <a:xfrm>
            <a:off x="256032" y="1263007"/>
            <a:ext cx="2959803" cy="3207160"/>
          </a:xfrm>
          <a:prstGeom prst="rect">
            <a:avLst/>
          </a:prstGeom>
          <a:solidFill>
            <a:srgbClr val="E2E8D9"/>
          </a:solidFill>
          <a:ln>
            <a:noFill/>
          </a:ln>
        </p:spPr>
        <p:txBody>
          <a:bodyPr anchorCtr="0" anchor="t" bIns="0" lIns="0" spcFirstLastPara="1" rIns="0" wrap="square" tIns="117475">
            <a:spAutoFit/>
          </a:bodyPr>
          <a:lstStyle/>
          <a:p>
            <a:pPr indent="0" lvl="0" marL="71755" marR="172720" rtl="0" algn="r">
              <a:lnSpc>
                <a:spcPct val="101800"/>
              </a:lnSpc>
              <a:spcBef>
                <a:spcPts val="0"/>
              </a:spcBef>
              <a:spcAft>
                <a:spcPts val="0"/>
              </a:spcAft>
              <a:buNone/>
            </a:pPr>
            <a:r>
              <a:rPr lang="en-US" sz="2000">
                <a:solidFill>
                  <a:srgbClr val="000000"/>
                </a:solidFill>
                <a:latin typeface="Arial"/>
                <a:ea typeface="Arial"/>
                <a:cs typeface="Arial"/>
                <a:sym typeface="Arial"/>
              </a:rPr>
              <a:t>حاصلاتِ تعلم</a:t>
            </a:r>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سیکھنے کی سرگرمیاں بچوں کی مدد کریں گی۔</a:t>
            </a:r>
            <a:endParaRPr sz="2000">
              <a:solidFill>
                <a:srgbClr val="000000"/>
              </a:solidFill>
              <a:latin typeface="Arial"/>
              <a:ea typeface="Arial"/>
              <a:cs typeface="Arial"/>
              <a:sym typeface="Arial"/>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 ان کی خیریت پر غور کریں۔</a:t>
            </a:r>
            <a:endParaRPr sz="2000">
              <a:solidFill>
                <a:srgbClr val="000000"/>
              </a:solidFill>
              <a:latin typeface="Arial"/>
              <a:ea typeface="Arial"/>
              <a:cs typeface="Arial"/>
              <a:sym typeface="Arial"/>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 'حق' کے تصور کو سمجھیں</a:t>
            </a:r>
            <a:endParaRPr sz="2000">
              <a:solidFill>
                <a:srgbClr val="000000"/>
              </a:solidFill>
              <a:latin typeface="Arial"/>
              <a:ea typeface="Arial"/>
              <a:cs typeface="Arial"/>
              <a:sym typeface="Arial"/>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ان کے حقوق کو جانیں جیسا کہ بچوں کے حقوق کے کنونشن میں بیان کیا گیا ہے۔</a:t>
            </a:r>
            <a:endParaRPr sz="2000">
              <a:solidFill>
                <a:srgbClr val="000000"/>
              </a:solidFill>
              <a:latin typeface="Arial"/>
              <a:ea typeface="Arial"/>
              <a:cs typeface="Arial"/>
              <a:sym typeface="Arial"/>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 اپنی برادریوں میں بچوں کے حقوق کو فروغ دیں۔ </a:t>
            </a:r>
            <a:endParaRPr sz="2000">
              <a:solidFill>
                <a:srgbClr val="000000"/>
              </a:solidFill>
              <a:latin typeface="Arial"/>
              <a:ea typeface="Arial"/>
              <a:cs typeface="Arial"/>
              <a:sym typeface="Arial"/>
            </a:endParaRPr>
          </a:p>
        </p:txBody>
      </p:sp>
      <p:sp>
        <p:nvSpPr>
          <p:cNvPr id="654" name="Google Shape;654;p58"/>
          <p:cNvSpPr txBox="1"/>
          <p:nvPr/>
        </p:nvSpPr>
        <p:spPr>
          <a:xfrm>
            <a:off x="1995405" y="932860"/>
            <a:ext cx="8002736" cy="443711"/>
          </a:xfrm>
          <a:prstGeom prst="rect">
            <a:avLst/>
          </a:prstGeom>
          <a:noFill/>
          <a:ln>
            <a:noFill/>
          </a:ln>
        </p:spPr>
        <p:txBody>
          <a:bodyPr anchorCtr="0" anchor="t" bIns="0" lIns="0" spcFirstLastPara="1" rIns="0" wrap="square" tIns="12700">
            <a:spAutoFit/>
          </a:bodyPr>
          <a:lstStyle/>
          <a:p>
            <a:pPr indent="0" lvl="0" marL="12700" marR="0" rtl="0" algn="r">
              <a:spcBef>
                <a:spcPts val="0"/>
              </a:spcBef>
              <a:spcAft>
                <a:spcPts val="0"/>
              </a:spcAft>
              <a:buNone/>
            </a:pPr>
            <a:r>
              <a:rPr b="1" lang="en-US" sz="2800">
                <a:solidFill>
                  <a:srgbClr val="000000"/>
                </a:solidFill>
                <a:latin typeface="Arial"/>
                <a:ea typeface="Arial"/>
                <a:cs typeface="Arial"/>
                <a:sym typeface="Arial"/>
              </a:rPr>
              <a:t> </a:t>
            </a:r>
            <a:r>
              <a:rPr b="1" lang="en-US" sz="2800">
                <a:solidFill>
                  <a:srgbClr val="E5007C"/>
                </a:solidFill>
                <a:latin typeface="Arial"/>
                <a:ea typeface="Arial"/>
                <a:cs typeface="Arial"/>
                <a:sym typeface="Arial"/>
              </a:rPr>
              <a:t>بچوں کی فلاح </a:t>
            </a:r>
            <a:r>
              <a:rPr lang="en-US" sz="2800">
                <a:solidFill>
                  <a:srgbClr val="000000"/>
                </a:solidFill>
                <a:latin typeface="Arial"/>
                <a:ea typeface="Arial"/>
                <a:cs typeface="Arial"/>
                <a:sym typeface="Arial"/>
              </a:rPr>
              <a:t>The Well Being of Children</a:t>
            </a:r>
            <a:endParaRPr sz="2800">
              <a:solidFill>
                <a:srgbClr val="000000"/>
              </a:solidFill>
              <a:latin typeface="Arial"/>
              <a:ea typeface="Arial"/>
              <a:cs typeface="Arial"/>
              <a:sym typeface="Arial"/>
            </a:endParaRPr>
          </a:p>
        </p:txBody>
      </p:sp>
      <p:sp>
        <p:nvSpPr>
          <p:cNvPr id="655" name="Google Shape;655;p58"/>
          <p:cNvSpPr txBox="1"/>
          <p:nvPr/>
        </p:nvSpPr>
        <p:spPr>
          <a:xfrm>
            <a:off x="3366784" y="1376571"/>
            <a:ext cx="8031613" cy="5059783"/>
          </a:xfrm>
          <a:prstGeom prst="rect">
            <a:avLst/>
          </a:prstGeom>
          <a:noFill/>
          <a:ln>
            <a:noFill/>
          </a:ln>
        </p:spPr>
        <p:txBody>
          <a:bodyPr anchorCtr="0" anchor="t" bIns="0" lIns="0" spcFirstLastPara="1" rIns="0" wrap="square" tIns="38100">
            <a:spAutoFit/>
          </a:bodyPr>
          <a:lstStyle/>
          <a:p>
            <a:pPr indent="0" lvl="0" marL="12700" marR="0" rtl="0" algn="r">
              <a:lnSpc>
                <a:spcPct val="150000"/>
              </a:lnSpc>
              <a:spcBef>
                <a:spcPts val="0"/>
              </a:spcBef>
              <a:spcAft>
                <a:spcPts val="0"/>
              </a:spcAft>
              <a:buNone/>
            </a:pPr>
            <a:r>
              <a:rPr lang="en-US" sz="2000">
                <a:solidFill>
                  <a:srgbClr val="000000"/>
                </a:solidFill>
                <a:latin typeface="Arial"/>
                <a:ea typeface="Arial"/>
                <a:cs typeface="Arial"/>
                <a:sym typeface="Arial"/>
              </a:rPr>
              <a:t>سیکھنا: بچوں کی ضروریات کی شناخت کریں۔</a:t>
            </a:r>
            <a:endParaRPr sz="2000">
              <a:solidFill>
                <a:srgbClr val="000000"/>
              </a:solidFill>
              <a:latin typeface="Arial"/>
              <a:ea typeface="Arial"/>
              <a:cs typeface="Arial"/>
              <a:sym typeface="Arial"/>
            </a:endParaRPr>
          </a:p>
          <a:p>
            <a:pPr indent="0" lvl="0" marL="12700" marR="5080" rtl="0" algn="r">
              <a:lnSpc>
                <a:spcPct val="150000"/>
              </a:lnSpc>
              <a:spcBef>
                <a:spcPts val="0"/>
              </a:spcBef>
              <a:spcAft>
                <a:spcPts val="0"/>
              </a:spcAft>
              <a:buNone/>
            </a:pPr>
            <a:r>
              <a:rPr b="1" lang="en-US" sz="2000">
                <a:solidFill>
                  <a:srgbClr val="000000"/>
                </a:solidFill>
                <a:latin typeface="Arial"/>
                <a:ea typeface="Arial"/>
                <a:cs typeface="Arial"/>
                <a:sym typeface="Arial"/>
              </a:rPr>
              <a:t>پہلا مرحلہ: شاگردوں سے پوچھیں: آپ کی رائے میں، بچے کو کیا چیز خوش اور صحت مند بناتی ہے؟</a:t>
            </a:r>
            <a:endParaRPr b="1" sz="2000">
              <a:solidFill>
                <a:srgbClr val="000000"/>
              </a:solidFill>
              <a:latin typeface="Arial"/>
              <a:ea typeface="Arial"/>
              <a:cs typeface="Arial"/>
              <a:sym typeface="Arial"/>
            </a:endParaRPr>
          </a:p>
          <a:p>
            <a:pPr indent="-635" lvl="0" marL="12700" marR="5080" rtl="0" algn="r">
              <a:lnSpc>
                <a:spcPct val="150000"/>
              </a:lnSpc>
              <a:spcBef>
                <a:spcPts val="0"/>
              </a:spcBef>
              <a:spcAft>
                <a:spcPts val="0"/>
              </a:spcAft>
              <a:buNone/>
            </a:pPr>
            <a:r>
              <a:rPr b="1" lang="en-US" sz="2000">
                <a:solidFill>
                  <a:srgbClr val="000000"/>
                </a:solidFill>
                <a:latin typeface="Arial"/>
                <a:ea typeface="Arial"/>
                <a:cs typeface="Arial"/>
                <a:sym typeface="Arial"/>
              </a:rPr>
              <a:t>دوسرا مرحلہ: وضاحت کریں۔ بچے کی صحت بہت سے عوامل پر منحصر ہے۔</a:t>
            </a:r>
            <a:endParaRPr b="1" sz="2000">
              <a:solidFill>
                <a:srgbClr val="000000"/>
              </a:solidFill>
              <a:latin typeface="Arial"/>
              <a:ea typeface="Arial"/>
              <a:cs typeface="Arial"/>
              <a:sym typeface="Arial"/>
            </a:endParaRPr>
          </a:p>
          <a:p>
            <a:pPr indent="-635" lvl="0" marL="12700" marR="5080" rtl="0" algn="r">
              <a:lnSpc>
                <a:spcPct val="150000"/>
              </a:lnSpc>
              <a:spcBef>
                <a:spcPts val="0"/>
              </a:spcBef>
              <a:spcAft>
                <a:spcPts val="0"/>
              </a:spcAft>
              <a:buNone/>
            </a:pPr>
            <a:r>
              <a:rPr lang="en-US" sz="2000">
                <a:solidFill>
                  <a:srgbClr val="000000"/>
                </a:solidFill>
                <a:latin typeface="Arial"/>
                <a:ea typeface="Arial"/>
                <a:cs typeface="Arial"/>
                <a:sym typeface="Arial"/>
              </a:rPr>
              <a:t>تیسرا مرحلہ: شاگردوں سے پوچھیں کہ وہ نا نظر آنے والی چیزوں کی فہرست بنانے میں آپ کی مدد کریں جو بچوں کو خوش اور صحت مند بناتی ہیں اور ان پر بات کریں۔</a:t>
            </a:r>
            <a:endParaRPr sz="2000">
              <a:solidFill>
                <a:srgbClr val="000000"/>
              </a:solidFill>
              <a:latin typeface="Arial"/>
              <a:ea typeface="Arial"/>
              <a:cs typeface="Arial"/>
              <a:sym typeface="Arial"/>
            </a:endParaRPr>
          </a:p>
          <a:p>
            <a:pPr indent="0" lvl="0" marL="12700" marR="5080" rtl="0" algn="r">
              <a:lnSpc>
                <a:spcPct val="150000"/>
              </a:lnSpc>
              <a:spcBef>
                <a:spcPts val="0"/>
              </a:spcBef>
              <a:spcAft>
                <a:spcPts val="0"/>
              </a:spcAft>
              <a:buNone/>
            </a:pPr>
            <a:r>
              <a:rPr lang="en-US" sz="2000">
                <a:solidFill>
                  <a:srgbClr val="000000"/>
                </a:solidFill>
                <a:latin typeface="Arial"/>
                <a:ea typeface="Arial"/>
                <a:cs typeface="Arial"/>
                <a:sym typeface="Arial"/>
              </a:rPr>
              <a:t>چوتھا مرحلہ: شاگردوں سے کہیں کہ وہ اپنی نوٹ بک میں ایک خوش اور صحت مند بچے کی تصویر بنائیں ۔</a:t>
            </a:r>
            <a:endParaRPr sz="2000">
              <a:solidFill>
                <a:srgbClr val="000000"/>
              </a:solidFill>
              <a:latin typeface="Arial"/>
              <a:ea typeface="Arial"/>
              <a:cs typeface="Arial"/>
              <a:sym typeface="Arial"/>
            </a:endParaRPr>
          </a:p>
          <a:p>
            <a:pPr indent="0" lvl="0" marL="12700" marR="5080" rtl="0" algn="r">
              <a:lnSpc>
                <a:spcPct val="150000"/>
              </a:lnSpc>
              <a:spcBef>
                <a:spcPts val="0"/>
              </a:spcBef>
              <a:spcAft>
                <a:spcPts val="0"/>
              </a:spcAft>
              <a:buNone/>
            </a:pPr>
            <a:r>
              <a:rPr lang="en-US" sz="2000">
                <a:solidFill>
                  <a:srgbClr val="000000"/>
                </a:solidFill>
                <a:latin typeface="Arial"/>
                <a:ea typeface="Arial"/>
                <a:cs typeface="Arial"/>
                <a:sym typeface="Arial"/>
              </a:rPr>
              <a:t>پانچواں مرحلہ: بچوں سے کہیں کہ وہ اپنا کام باقی کلاس کے سامنے  پیش کریں اور صحت مند اور خوش بچوں کی اپنی خاکوں کی وضاحت کریں۔</a:t>
            </a:r>
            <a:endParaRPr sz="2000">
              <a:solidFill>
                <a:srgbClr val="000000"/>
              </a:solidFill>
              <a:latin typeface="Arial"/>
              <a:ea typeface="Arial"/>
              <a:cs typeface="Arial"/>
              <a:sym typeface="Arial"/>
            </a:endParaRPr>
          </a:p>
          <a:p>
            <a:pPr indent="-635" lvl="0" marL="12700" marR="5080" rtl="0" algn="r">
              <a:lnSpc>
                <a:spcPct val="150000"/>
              </a:lnSpc>
              <a:spcBef>
                <a:spcPts val="0"/>
              </a:spcBef>
              <a:spcAft>
                <a:spcPts val="0"/>
              </a:spcAft>
              <a:buNone/>
            </a:pPr>
            <a:r>
              <a:rPr lang="en-US" sz="2000">
                <a:solidFill>
                  <a:srgbClr val="000000"/>
                </a:solidFill>
                <a:latin typeface="Arial"/>
                <a:ea typeface="Arial"/>
                <a:cs typeface="Arial"/>
                <a:sym typeface="Arial"/>
              </a:rPr>
              <a:t>چھٹا مرحلہ: بچوں سے 'بچوں کی بہبود' کے عنوان سے ایک پوسٹر بنانے کو کہیں۔</a:t>
            </a:r>
            <a:endParaRPr sz="2000">
              <a:solidFill>
                <a:srgbClr val="000000"/>
              </a:solidFill>
              <a:latin typeface="Arial"/>
              <a:ea typeface="Arial"/>
              <a:cs typeface="Arial"/>
              <a:sym typeface="Arial"/>
            </a:endParaRPr>
          </a:p>
        </p:txBody>
      </p:sp>
      <p:pic>
        <p:nvPicPr>
          <p:cNvPr descr="Kids learning activity stock vector. Illustration of kids - 91044196" id="656" name="Google Shape;656;p58"/>
          <p:cNvPicPr preferRelativeResize="0"/>
          <p:nvPr/>
        </p:nvPicPr>
        <p:blipFill rotWithShape="1">
          <a:blip r:embed="rId3">
            <a:alphaModFix/>
          </a:blip>
          <a:srcRect b="0" l="0" r="0" t="0"/>
          <a:stretch/>
        </p:blipFill>
        <p:spPr>
          <a:xfrm>
            <a:off x="380144" y="5054885"/>
            <a:ext cx="2986640" cy="1691101"/>
          </a:xfrm>
          <a:prstGeom prst="rect">
            <a:avLst/>
          </a:prstGeom>
          <a:noFill/>
          <a:ln>
            <a:noFill/>
          </a:ln>
        </p:spPr>
      </p:pic>
      <p:sp>
        <p:nvSpPr>
          <p:cNvPr id="657" name="Google Shape;657;p58"/>
          <p:cNvSpPr/>
          <p:nvPr/>
        </p:nvSpPr>
        <p:spPr>
          <a:xfrm>
            <a:off x="3553660" y="1429008"/>
            <a:ext cx="7959320" cy="4193456"/>
          </a:xfrm>
          <a:prstGeom prst="rect">
            <a:avLst/>
          </a:prstGeom>
          <a:noFill/>
          <a:ln cap="rnd" cmpd="sng" w="15875">
            <a:solidFill>
              <a:srgbClr val="78230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58" name="Google Shape;658;p58"/>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41</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59"/>
          <p:cNvSpPr txBox="1"/>
          <p:nvPr>
            <p:ph type="title"/>
          </p:nvPr>
        </p:nvSpPr>
        <p:spPr>
          <a:xfrm>
            <a:off x="1638676" y="111125"/>
            <a:ext cx="9715123" cy="1325563"/>
          </a:xfrm>
          <a:prstGeom prst="rect">
            <a:avLst/>
          </a:prstGeom>
          <a:solidFill>
            <a:srgbClr val="E2E8D9"/>
          </a:solid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3600"/>
              <a:buFont typeface="Tahoma"/>
              <a:buNone/>
            </a:pPr>
            <a:r>
              <a:rPr lang="en-US">
                <a:latin typeface="Tahoma"/>
                <a:ea typeface="Tahoma"/>
                <a:cs typeface="Tahoma"/>
                <a:sym typeface="Tahoma"/>
              </a:rPr>
              <a:t>Theme Four</a:t>
            </a:r>
            <a:br>
              <a:rPr lang="en-US">
                <a:latin typeface="Tahoma"/>
                <a:ea typeface="Tahoma"/>
                <a:cs typeface="Tahoma"/>
                <a:sym typeface="Tahoma"/>
              </a:rPr>
            </a:br>
            <a:r>
              <a:rPr lang="en-US">
                <a:latin typeface="Arial"/>
                <a:ea typeface="Arial"/>
                <a:cs typeface="Arial"/>
                <a:sym typeface="Arial"/>
              </a:rPr>
              <a:t>چوتھا موضوع</a:t>
            </a:r>
            <a:endParaRPr>
              <a:latin typeface="Arial"/>
              <a:ea typeface="Arial"/>
              <a:cs typeface="Arial"/>
              <a:sym typeface="Arial"/>
            </a:endParaRPr>
          </a:p>
        </p:txBody>
      </p:sp>
      <p:sp>
        <p:nvSpPr>
          <p:cNvPr id="664" name="Google Shape;664;p59"/>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0" lvl="0" marL="0" rtl="1" algn="r">
              <a:lnSpc>
                <a:spcPct val="150000"/>
              </a:lnSpc>
              <a:spcBef>
                <a:spcPts val="0"/>
              </a:spcBef>
              <a:spcAft>
                <a:spcPts val="0"/>
              </a:spcAft>
              <a:buSzPts val="3200"/>
              <a:buNone/>
            </a:pPr>
            <a:r>
              <a:rPr lang="en-US" sz="3200">
                <a:latin typeface="Arial"/>
                <a:ea typeface="Arial"/>
                <a:cs typeface="Arial"/>
                <a:sym typeface="Arial"/>
              </a:rPr>
              <a:t>چوتھا موضوع ‘Child Protection' کا مقصد یہ جاننا ہے کہ بچوں کے ساتھ بدسلوکی کیا ہوتی ہے اور یہ جاننا کہ ایسے قوانین موجود ہیں جو بچوں کو بدسلوکی، استحصال اور نظرانداز کرنے سے بچاتے ہیں اور یہ کہ بچے اپنے آپ کو اور دوسروں کو محفوظ رکھنے میں مدد کر سکتے ہیں۔ </a:t>
            </a:r>
            <a:endParaRPr sz="3200">
              <a:latin typeface="Arial"/>
              <a:ea typeface="Arial"/>
              <a:cs typeface="Arial"/>
              <a:sym typeface="Arial"/>
            </a:endParaRPr>
          </a:p>
        </p:txBody>
      </p:sp>
      <p:pic>
        <p:nvPicPr>
          <p:cNvPr descr="Child Protection and Child Rights - Home | Facebook" id="665" name="Google Shape;665;p59"/>
          <p:cNvPicPr preferRelativeResize="0"/>
          <p:nvPr/>
        </p:nvPicPr>
        <p:blipFill rotWithShape="1">
          <a:blip r:embed="rId3">
            <a:alphaModFix/>
          </a:blip>
          <a:srcRect b="0" l="0" r="0" t="0"/>
          <a:stretch/>
        </p:blipFill>
        <p:spPr>
          <a:xfrm>
            <a:off x="0" y="5021670"/>
            <a:ext cx="4695290" cy="1836330"/>
          </a:xfrm>
          <a:prstGeom prst="rect">
            <a:avLst/>
          </a:prstGeom>
          <a:noFill/>
          <a:ln>
            <a:noFill/>
          </a:ln>
        </p:spPr>
      </p:pic>
      <p:sp>
        <p:nvSpPr>
          <p:cNvPr id="666" name="Google Shape;666;p59"/>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46</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60"/>
          <p:cNvSpPr txBox="1"/>
          <p:nvPr>
            <p:ph type="title"/>
          </p:nvPr>
        </p:nvSpPr>
        <p:spPr>
          <a:xfrm>
            <a:off x="1398630" y="103992"/>
            <a:ext cx="8813882" cy="997709"/>
          </a:xfrm>
          <a:prstGeom prst="rect">
            <a:avLst/>
          </a:prstGeom>
          <a:noFill/>
          <a:ln>
            <a:noFill/>
          </a:ln>
        </p:spPr>
        <p:txBody>
          <a:bodyPr anchorCtr="0" anchor="t" bIns="0" lIns="0" spcFirstLastPara="1" rIns="0" wrap="square" tIns="12700">
            <a:spAutoFit/>
          </a:bodyPr>
          <a:lstStyle/>
          <a:p>
            <a:pPr indent="0" lvl="0" marL="12700" rtl="0" algn="ctr">
              <a:lnSpc>
                <a:spcPct val="100000"/>
              </a:lnSpc>
              <a:spcBef>
                <a:spcPts val="0"/>
              </a:spcBef>
              <a:spcAft>
                <a:spcPts val="0"/>
              </a:spcAft>
              <a:buClr>
                <a:srgbClr val="262626"/>
              </a:buClr>
              <a:buSzPts val="3200"/>
              <a:buFont typeface="Arial"/>
              <a:buNone/>
            </a:pPr>
            <a:r>
              <a:rPr lang="en-US" sz="3200">
                <a:latin typeface="Arial"/>
                <a:ea typeface="Arial"/>
                <a:cs typeface="Arial"/>
                <a:sym typeface="Arial"/>
              </a:rPr>
              <a:t>سرگرمی نمبر  ۴</a:t>
            </a:r>
            <a:br>
              <a:rPr lang="en-US" sz="3200">
                <a:latin typeface="Arial"/>
                <a:ea typeface="Arial"/>
                <a:cs typeface="Arial"/>
                <a:sym typeface="Arial"/>
              </a:rPr>
            </a:br>
            <a:r>
              <a:rPr lang="en-US" sz="3200">
                <a:latin typeface="Arial"/>
                <a:ea typeface="Arial"/>
                <a:cs typeface="Arial"/>
                <a:sym typeface="Arial"/>
              </a:rPr>
              <a:t>Child Protection</a:t>
            </a:r>
            <a:endParaRPr sz="3200">
              <a:latin typeface="Arial"/>
              <a:ea typeface="Arial"/>
              <a:cs typeface="Arial"/>
              <a:sym typeface="Arial"/>
            </a:endParaRPr>
          </a:p>
        </p:txBody>
      </p:sp>
      <p:sp>
        <p:nvSpPr>
          <p:cNvPr id="673" name="Google Shape;673;p60"/>
          <p:cNvSpPr txBox="1"/>
          <p:nvPr/>
        </p:nvSpPr>
        <p:spPr>
          <a:xfrm>
            <a:off x="159603" y="1348551"/>
            <a:ext cx="2095917" cy="3642664"/>
          </a:xfrm>
          <a:prstGeom prst="rect">
            <a:avLst/>
          </a:prstGeom>
          <a:solidFill>
            <a:srgbClr val="E2E8D9"/>
          </a:solidFill>
          <a:ln>
            <a:noFill/>
          </a:ln>
        </p:spPr>
        <p:txBody>
          <a:bodyPr anchorCtr="0" anchor="t" bIns="0" lIns="0" spcFirstLastPara="1" rIns="0" wrap="square" tIns="117475">
            <a:spAutoFit/>
          </a:bodyPr>
          <a:lstStyle/>
          <a:p>
            <a:pPr indent="0" lvl="0" marL="71755" marR="172720" rtl="0" algn="r">
              <a:lnSpc>
                <a:spcPct val="101800"/>
              </a:lnSpc>
              <a:spcBef>
                <a:spcPts val="0"/>
              </a:spcBef>
              <a:spcAft>
                <a:spcPts val="0"/>
              </a:spcAft>
              <a:buNone/>
            </a:pPr>
            <a:r>
              <a:rPr lang="en-US" sz="2000">
                <a:solidFill>
                  <a:srgbClr val="000000"/>
                </a:solidFill>
                <a:latin typeface="Arial"/>
                <a:ea typeface="Arial"/>
                <a:cs typeface="Arial"/>
                <a:sym typeface="Arial"/>
              </a:rPr>
              <a:t>حاصلاتِ تعلم</a:t>
            </a:r>
            <a:endParaRPr sz="2000">
              <a:solidFill>
                <a:srgbClr val="000000"/>
              </a:solidFill>
              <a:latin typeface="Arial"/>
              <a:ea typeface="Arial"/>
              <a:cs typeface="Arial"/>
              <a:sym typeface="Arial"/>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مندرجہ ذیل سرگرمیاں بچوں میں:</a:t>
            </a:r>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آگاہی پیدا کرے گی کہ بچوں سے زیادتی کیا ہوتی ہے۔</a:t>
            </a:r>
            <a:endParaRPr sz="2000">
              <a:solidFill>
                <a:srgbClr val="000000"/>
              </a:solidFill>
              <a:latin typeface="Arial"/>
              <a:ea typeface="Arial"/>
              <a:cs typeface="Arial"/>
              <a:sym typeface="Arial"/>
            </a:endParaRPr>
          </a:p>
          <a:p>
            <a:pPr indent="0" lvl="0" marL="71754" marR="169545" rtl="0" algn="r">
              <a:lnSpc>
                <a:spcPct val="101800"/>
              </a:lnSpc>
              <a:spcBef>
                <a:spcPts val="565"/>
              </a:spcBef>
              <a:spcAft>
                <a:spcPts val="0"/>
              </a:spcAft>
              <a:buNone/>
            </a:pPr>
            <a:r>
              <a:rPr lang="en-US" sz="2000">
                <a:solidFill>
                  <a:srgbClr val="000000"/>
                </a:solidFill>
                <a:latin typeface="Arial"/>
                <a:ea typeface="Arial"/>
                <a:cs typeface="Arial"/>
                <a:sym typeface="Arial"/>
              </a:rPr>
              <a:t>اس بات کو سمجھنا کے اچھے اور برے طریقے سے چھونے میں کیا فرق ہے۔</a:t>
            </a:r>
            <a:endParaRPr sz="2000">
              <a:solidFill>
                <a:srgbClr val="000000"/>
              </a:solidFill>
              <a:latin typeface="Arial"/>
              <a:ea typeface="Arial"/>
              <a:cs typeface="Arial"/>
              <a:sym typeface="Arial"/>
            </a:endParaRPr>
          </a:p>
          <a:p>
            <a:pPr indent="0" lvl="0" marL="71754" marR="276225" rtl="0" algn="r">
              <a:lnSpc>
                <a:spcPct val="101800"/>
              </a:lnSpc>
              <a:spcBef>
                <a:spcPts val="570"/>
              </a:spcBef>
              <a:spcAft>
                <a:spcPts val="0"/>
              </a:spcAft>
              <a:buNone/>
            </a:pPr>
            <a:r>
              <a:rPr lang="en-US" sz="2000">
                <a:solidFill>
                  <a:srgbClr val="000000"/>
                </a:solidFill>
                <a:latin typeface="Arial"/>
                <a:ea typeface="Arial"/>
                <a:cs typeface="Arial"/>
                <a:sym typeface="Arial"/>
              </a:rPr>
              <a:t>یہ معلوم ہو کہ محفوظ کیسے رہا جاسکتا ہے۔</a:t>
            </a:r>
            <a:endParaRPr sz="2000">
              <a:solidFill>
                <a:srgbClr val="000000"/>
              </a:solidFill>
              <a:latin typeface="Arial"/>
              <a:ea typeface="Arial"/>
              <a:cs typeface="Arial"/>
              <a:sym typeface="Arial"/>
            </a:endParaRPr>
          </a:p>
        </p:txBody>
      </p:sp>
      <p:sp>
        <p:nvSpPr>
          <p:cNvPr id="674" name="Google Shape;674;p60"/>
          <p:cNvSpPr txBox="1"/>
          <p:nvPr/>
        </p:nvSpPr>
        <p:spPr>
          <a:xfrm>
            <a:off x="1089061" y="873434"/>
            <a:ext cx="10650905" cy="891975"/>
          </a:xfrm>
          <a:prstGeom prst="rect">
            <a:avLst/>
          </a:prstGeom>
          <a:noFill/>
          <a:ln>
            <a:noFill/>
          </a:ln>
        </p:spPr>
        <p:txBody>
          <a:bodyPr anchorCtr="0" anchor="t" bIns="0" lIns="0" spcFirstLastPara="1" rIns="0" wrap="square" tIns="12700">
            <a:spAutoFit/>
          </a:bodyPr>
          <a:lstStyle/>
          <a:p>
            <a:pPr indent="0" lvl="0" marL="12700" marR="5715" rtl="0" algn="r">
              <a:lnSpc>
                <a:spcPct val="150000"/>
              </a:lnSpc>
              <a:spcBef>
                <a:spcPts val="0"/>
              </a:spcBef>
              <a:spcAft>
                <a:spcPts val="0"/>
              </a:spcAft>
              <a:buNone/>
            </a:pPr>
            <a:r>
              <a:rPr b="1" lang="en-US" sz="2000">
                <a:solidFill>
                  <a:srgbClr val="000000"/>
                </a:solidFill>
                <a:latin typeface="Arial"/>
                <a:ea typeface="Arial"/>
                <a:cs typeface="Arial"/>
                <a:sym typeface="Arial"/>
              </a:rPr>
              <a:t>سرگرمی نمبر  ۱</a:t>
            </a:r>
            <a:endParaRPr b="1" sz="2000">
              <a:solidFill>
                <a:srgbClr val="000000"/>
              </a:solidFill>
              <a:latin typeface="Arial"/>
              <a:ea typeface="Arial"/>
              <a:cs typeface="Arial"/>
              <a:sym typeface="Arial"/>
            </a:endParaRPr>
          </a:p>
          <a:p>
            <a:pPr indent="0" lvl="0" marL="12700" marR="5715" rtl="1" algn="r">
              <a:lnSpc>
                <a:spcPct val="150000"/>
              </a:lnSpc>
              <a:spcBef>
                <a:spcPts val="100"/>
              </a:spcBef>
              <a:spcAft>
                <a:spcPts val="0"/>
              </a:spcAft>
              <a:buNone/>
            </a:pPr>
            <a:r>
              <a:rPr b="1" lang="en-US" sz="2000">
                <a:solidFill>
                  <a:srgbClr val="E5007C"/>
                </a:solidFill>
                <a:latin typeface="Arial"/>
                <a:ea typeface="Arial"/>
                <a:cs typeface="Arial"/>
                <a:sym typeface="Arial"/>
              </a:rPr>
              <a:t>یہ سیکھنا  کے محفوظ اور غیر محفوظ کیسے رہا جاسکتا ہے Learn About Feeling Safe and Feeling Unsafe  </a:t>
            </a:r>
            <a:endParaRPr sz="2000">
              <a:solidFill>
                <a:srgbClr val="000000"/>
              </a:solidFill>
              <a:latin typeface="Arial"/>
              <a:ea typeface="Arial"/>
              <a:cs typeface="Arial"/>
              <a:sym typeface="Arial"/>
            </a:endParaRPr>
          </a:p>
        </p:txBody>
      </p:sp>
      <p:sp>
        <p:nvSpPr>
          <p:cNvPr id="675" name="Google Shape;675;p60"/>
          <p:cNvSpPr txBox="1"/>
          <p:nvPr/>
        </p:nvSpPr>
        <p:spPr>
          <a:xfrm>
            <a:off x="2034283" y="1576818"/>
            <a:ext cx="10157717" cy="5957465"/>
          </a:xfrm>
          <a:prstGeom prst="rect">
            <a:avLst/>
          </a:prstGeom>
          <a:noFill/>
          <a:ln>
            <a:noFill/>
          </a:ln>
        </p:spPr>
        <p:txBody>
          <a:bodyPr anchorCtr="0" anchor="t" bIns="0" lIns="0" spcFirstLastPara="1" rIns="0" wrap="square" tIns="12700">
            <a:spAutoFit/>
          </a:bodyPr>
          <a:lstStyle/>
          <a:p>
            <a:pPr indent="0" lvl="0" marL="12700" marR="5080" rtl="0" algn="r">
              <a:lnSpc>
                <a:spcPct val="150000"/>
              </a:lnSpc>
              <a:spcBef>
                <a:spcPts val="0"/>
              </a:spcBef>
              <a:spcAft>
                <a:spcPts val="0"/>
              </a:spcAft>
              <a:buNone/>
            </a:pPr>
            <a:r>
              <a:rPr lang="en-US" sz="2000">
                <a:solidFill>
                  <a:srgbClr val="000000"/>
                </a:solidFill>
                <a:latin typeface="Arial"/>
                <a:ea typeface="Arial"/>
                <a:cs typeface="Arial"/>
                <a:sym typeface="Arial"/>
              </a:rPr>
              <a:t>پہلا مرحلہ: تیاری: ایک گلاس اور پانی۔ میز کے بیچ میں پانی کا گلاس رکھ کر شاگردوں کو متوجہ کریں (یا کرسی یا ایسی سطح پر جہاں یہ گر سکتا ہے)۔ شیشے کو میز کے کنارے پر لے جائیں کہ وہ گرنے کے قریب ہو۔ شاگردوں سے پوچھیں: کیا پانی کا گلاس محفوظ ہے یا غیر محفوظ؟</a:t>
            </a:r>
            <a:endParaRPr sz="2000">
              <a:solidFill>
                <a:srgbClr val="000000"/>
              </a:solidFill>
              <a:latin typeface="Arial"/>
              <a:ea typeface="Arial"/>
              <a:cs typeface="Arial"/>
              <a:sym typeface="Arial"/>
            </a:endParaRPr>
          </a:p>
          <a:p>
            <a:pPr indent="0" lvl="0" marL="12700" marR="5715" rtl="0" algn="r">
              <a:lnSpc>
                <a:spcPct val="150000"/>
              </a:lnSpc>
              <a:spcBef>
                <a:spcPts val="0"/>
              </a:spcBef>
              <a:spcAft>
                <a:spcPts val="0"/>
              </a:spcAft>
              <a:buNone/>
            </a:pPr>
            <a:r>
              <a:rPr lang="en-US" sz="2000">
                <a:solidFill>
                  <a:srgbClr val="000000"/>
                </a:solidFill>
                <a:latin typeface="Arial"/>
                <a:ea typeface="Arial"/>
                <a:cs typeface="Arial"/>
                <a:sym typeface="Arial"/>
              </a:rPr>
              <a:t>مرحلہ 2: بحث کریں۔ شاگردوں سے پوچھیں: کیا چیز لوگوں کو محفوظ ہونے کا احساس دلاتی ہے ؟</a:t>
            </a:r>
            <a:endParaRPr sz="2000">
              <a:solidFill>
                <a:srgbClr val="000000"/>
              </a:solidFill>
              <a:latin typeface="Arial"/>
              <a:ea typeface="Arial"/>
              <a:cs typeface="Arial"/>
              <a:sym typeface="Arial"/>
            </a:endParaRPr>
          </a:p>
          <a:p>
            <a:pPr indent="0" lvl="0" marL="12700" marR="5080" rtl="0" algn="r">
              <a:lnSpc>
                <a:spcPct val="150000"/>
              </a:lnSpc>
              <a:spcBef>
                <a:spcPts val="0"/>
              </a:spcBef>
              <a:spcAft>
                <a:spcPts val="0"/>
              </a:spcAft>
              <a:buNone/>
            </a:pPr>
            <a:r>
              <a:rPr lang="en-US" sz="2000">
                <a:solidFill>
                  <a:srgbClr val="000000"/>
                </a:solidFill>
                <a:latin typeface="Arial"/>
                <a:ea typeface="Arial"/>
                <a:cs typeface="Arial"/>
                <a:sym typeface="Arial"/>
              </a:rPr>
              <a:t>تیسرا مرحلہ: نقشہ کھینچیں۔ ہر سیکھنے والے گروپ سے کہیں کہ وہ اپنے گھر سے اسکول جانے کے راستے یا بچوں کے لیے دوستانہ جگہ/ماحول کا نقشہ کھینچے۔</a:t>
            </a:r>
            <a:endParaRPr sz="2000">
              <a:solidFill>
                <a:srgbClr val="000000"/>
              </a:solidFill>
              <a:latin typeface="Arial"/>
              <a:ea typeface="Arial"/>
              <a:cs typeface="Arial"/>
              <a:sym typeface="Arial"/>
            </a:endParaRPr>
          </a:p>
          <a:p>
            <a:pPr indent="0" lvl="0" marL="12700" marR="5080" rtl="0" algn="r">
              <a:lnSpc>
                <a:spcPct val="150000"/>
              </a:lnSpc>
              <a:spcBef>
                <a:spcPts val="0"/>
              </a:spcBef>
              <a:spcAft>
                <a:spcPts val="0"/>
              </a:spcAft>
              <a:buNone/>
            </a:pPr>
            <a:r>
              <a:rPr lang="en-US" sz="2000">
                <a:solidFill>
                  <a:srgbClr val="000000"/>
                </a:solidFill>
                <a:latin typeface="Arial"/>
                <a:ea typeface="Arial"/>
                <a:cs typeface="Arial"/>
                <a:sym typeface="Arial"/>
              </a:rPr>
              <a:t>چوتھا مرحلہ: بچوں سے کہیں کہ وہ نقشے پر ایک دائرہ کھینچیں جہاں وہ خود کو محفوظ یا غیر محفوظ محسوس کر سکیں۔</a:t>
            </a:r>
            <a:endParaRPr sz="2000">
              <a:solidFill>
                <a:srgbClr val="000000"/>
              </a:solidFill>
              <a:latin typeface="Arial"/>
              <a:ea typeface="Arial"/>
              <a:cs typeface="Arial"/>
              <a:sym typeface="Arial"/>
            </a:endParaRPr>
          </a:p>
          <a:p>
            <a:pPr indent="0" lvl="0" marL="12700" marR="5080" rtl="0" algn="r">
              <a:lnSpc>
                <a:spcPct val="150000"/>
              </a:lnSpc>
              <a:spcBef>
                <a:spcPts val="0"/>
              </a:spcBef>
              <a:spcAft>
                <a:spcPts val="0"/>
              </a:spcAft>
              <a:buNone/>
            </a:pPr>
            <a:r>
              <a:rPr lang="en-US" sz="2000">
                <a:solidFill>
                  <a:srgbClr val="000000"/>
                </a:solidFill>
                <a:latin typeface="Arial"/>
                <a:ea typeface="Arial"/>
                <a:cs typeface="Arial"/>
                <a:sym typeface="Arial"/>
              </a:rPr>
              <a:t>پانچواں مرحلہ: ہر سیکھنے والے گروپ سے کہیں کہ وہ اپنا نقشہ باقی کلاس کو دکھائے۔</a:t>
            </a:r>
            <a:endParaRPr b="1" sz="2000">
              <a:solidFill>
                <a:srgbClr val="000000"/>
              </a:solidFill>
              <a:latin typeface="Arial"/>
              <a:ea typeface="Arial"/>
              <a:cs typeface="Arial"/>
              <a:sym typeface="Arial"/>
            </a:endParaRPr>
          </a:p>
          <a:p>
            <a:pPr indent="0" lvl="0" marL="12700" marR="5080" rtl="0" algn="r">
              <a:lnSpc>
                <a:spcPct val="150000"/>
              </a:lnSpc>
              <a:spcBef>
                <a:spcPts val="0"/>
              </a:spcBef>
              <a:spcAft>
                <a:spcPts val="0"/>
              </a:spcAft>
              <a:buNone/>
            </a:pPr>
            <a:r>
              <a:rPr lang="en-US" sz="2000">
                <a:solidFill>
                  <a:srgbClr val="000000"/>
                </a:solidFill>
                <a:latin typeface="Arial"/>
                <a:ea typeface="Arial"/>
                <a:cs typeface="Arial"/>
                <a:sym typeface="Arial"/>
              </a:rPr>
              <a:t>چھٹا مرحلہ: شاگردوں سے بحث کریں۔ کیا آپ سب ان جگہوں کے بارے میں متفق ہیں جنہیں محفوظ یا غیر محفوظ قرار دیا گیا تھا۔</a:t>
            </a:r>
            <a:endParaRPr sz="2000">
              <a:solidFill>
                <a:srgbClr val="000000"/>
              </a:solidFill>
              <a:latin typeface="Arial"/>
              <a:ea typeface="Arial"/>
              <a:cs typeface="Arial"/>
              <a:sym typeface="Arial"/>
            </a:endParaRPr>
          </a:p>
          <a:p>
            <a:pPr indent="0" lvl="0" marL="12700" marR="5080" rtl="0" algn="r">
              <a:lnSpc>
                <a:spcPct val="150000"/>
              </a:lnSpc>
              <a:spcBef>
                <a:spcPts val="0"/>
              </a:spcBef>
              <a:spcAft>
                <a:spcPts val="0"/>
              </a:spcAft>
              <a:buNone/>
            </a:pPr>
            <a:r>
              <a:rPr lang="en-US" sz="2000">
                <a:solidFill>
                  <a:srgbClr val="000000"/>
                </a:solidFill>
                <a:latin typeface="Arial"/>
                <a:ea typeface="Arial"/>
                <a:cs typeface="Arial"/>
                <a:sym typeface="Arial"/>
              </a:rPr>
              <a:t>ساتواں مرحلہ: وضاحت کریں۔ تمام بچے ان جگہوں پر متفق نہیں ہوسکتے ہیں جہاں وہ محفوظ محسوس کرتے ہیں یا جہاں وہ غیر محفوظ محسوس کرتے ہیں۔ بچوں کو ہمیشہ خود کو محفوظ محسوس کرنا چاہیے۔</a:t>
            </a:r>
            <a:endParaRPr sz="2000">
              <a:solidFill>
                <a:srgbClr val="000000"/>
              </a:solidFill>
              <a:latin typeface="Arial"/>
              <a:ea typeface="Arial"/>
              <a:cs typeface="Arial"/>
              <a:sym typeface="Arial"/>
            </a:endParaRPr>
          </a:p>
        </p:txBody>
      </p:sp>
      <p:pic>
        <p:nvPicPr>
          <p:cNvPr descr="Room 14 Sunnybrae Normal School: Places That Make Us Feel Safe and Unsafe" id="676" name="Google Shape;676;p60"/>
          <p:cNvPicPr preferRelativeResize="0"/>
          <p:nvPr/>
        </p:nvPicPr>
        <p:blipFill rotWithShape="1">
          <a:blip r:embed="rId3">
            <a:alphaModFix/>
          </a:blip>
          <a:srcRect b="0" l="0" r="0" t="0"/>
          <a:stretch/>
        </p:blipFill>
        <p:spPr>
          <a:xfrm>
            <a:off x="0" y="4995402"/>
            <a:ext cx="2357663" cy="1611707"/>
          </a:xfrm>
          <a:prstGeom prst="rect">
            <a:avLst/>
          </a:prstGeom>
          <a:noFill/>
          <a:ln>
            <a:noFill/>
          </a:ln>
        </p:spPr>
      </p:pic>
      <p:sp>
        <p:nvSpPr>
          <p:cNvPr id="677" name="Google Shape;677;p60"/>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46</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61"/>
          <p:cNvSpPr txBox="1"/>
          <p:nvPr>
            <p:ph type="title"/>
          </p:nvPr>
        </p:nvSpPr>
        <p:spPr>
          <a:xfrm>
            <a:off x="838200" y="500062"/>
            <a:ext cx="10515600" cy="1325563"/>
          </a:xfrm>
          <a:prstGeom prst="rect">
            <a:avLst/>
          </a:prstGeom>
          <a:noFill/>
          <a:ln>
            <a:noFill/>
          </a:ln>
        </p:spPr>
        <p:txBody>
          <a:bodyPr anchorCtr="0" anchor="t" bIns="45700" lIns="91425" spcFirstLastPara="1" rIns="91425" wrap="square" tIns="45700">
            <a:noAutofit/>
          </a:bodyPr>
          <a:lstStyle/>
          <a:p>
            <a:pPr indent="0" lvl="0" marL="0" rtl="1" algn="ctr">
              <a:lnSpc>
                <a:spcPct val="150000"/>
              </a:lnSpc>
              <a:spcBef>
                <a:spcPts val="0"/>
              </a:spcBef>
              <a:spcAft>
                <a:spcPts val="0"/>
              </a:spcAft>
              <a:buClr>
                <a:srgbClr val="262626"/>
              </a:buClr>
              <a:buSzPts val="3600"/>
              <a:buFont typeface="Arial"/>
              <a:buNone/>
            </a:pPr>
            <a:r>
              <a:rPr b="1" lang="en-US" sz="3600">
                <a:latin typeface="Arial"/>
                <a:ea typeface="Arial"/>
                <a:cs typeface="Arial"/>
                <a:sym typeface="Arial"/>
              </a:rPr>
              <a:t>سیکھنے کی سرگرمی نمبر ۲: </a:t>
            </a:r>
            <a:br>
              <a:rPr b="1" lang="en-US" sz="3600">
                <a:latin typeface="Arial"/>
                <a:ea typeface="Arial"/>
                <a:cs typeface="Arial"/>
                <a:sym typeface="Arial"/>
              </a:rPr>
            </a:br>
            <a:r>
              <a:rPr b="1" lang="en-US" sz="3600">
                <a:solidFill>
                  <a:srgbClr val="E5007C"/>
                </a:solidFill>
                <a:latin typeface="Arial"/>
                <a:ea typeface="Arial"/>
                <a:cs typeface="Arial"/>
                <a:sym typeface="Arial"/>
              </a:rPr>
              <a:t>محفوظ اور غیر محفوظ کے اظہار کے الفاظ Words for safe and unsafe </a:t>
            </a:r>
            <a:br>
              <a:rPr lang="en-US" sz="2800">
                <a:latin typeface="Arial Black"/>
                <a:ea typeface="Arial Black"/>
                <a:cs typeface="Arial Black"/>
                <a:sym typeface="Arial Black"/>
              </a:rPr>
            </a:br>
            <a:endParaRPr sz="2800">
              <a:latin typeface="Arial Black"/>
              <a:ea typeface="Arial Black"/>
              <a:cs typeface="Arial Black"/>
              <a:sym typeface="Arial Black"/>
            </a:endParaRPr>
          </a:p>
        </p:txBody>
      </p:sp>
      <p:sp>
        <p:nvSpPr>
          <p:cNvPr id="683" name="Google Shape;683;p61"/>
          <p:cNvSpPr txBox="1"/>
          <p:nvPr>
            <p:ph idx="1" type="body"/>
          </p:nvPr>
        </p:nvSpPr>
        <p:spPr>
          <a:xfrm>
            <a:off x="838199" y="3092521"/>
            <a:ext cx="10822969" cy="2578814"/>
          </a:xfrm>
          <a:prstGeom prst="rect">
            <a:avLst/>
          </a:prstGeom>
          <a:noFill/>
          <a:ln>
            <a:noFill/>
          </a:ln>
        </p:spPr>
        <p:txBody>
          <a:bodyPr anchorCtr="0" anchor="t" bIns="45700" lIns="91425" spcFirstLastPara="1" rIns="91425" wrap="square" tIns="45700">
            <a:normAutofit/>
          </a:bodyPr>
          <a:lstStyle/>
          <a:p>
            <a:pPr indent="0" lvl="0" marL="0" marR="8255" rtl="0" algn="r">
              <a:lnSpc>
                <a:spcPct val="116700"/>
              </a:lnSpc>
              <a:spcBef>
                <a:spcPts val="0"/>
              </a:spcBef>
              <a:spcAft>
                <a:spcPts val="0"/>
              </a:spcAft>
              <a:buSzPts val="1800"/>
              <a:buNone/>
            </a:pPr>
            <a:r>
              <a:rPr lang="en-US">
                <a:latin typeface="Arial"/>
                <a:ea typeface="Arial"/>
                <a:cs typeface="Arial"/>
                <a:sym typeface="Arial"/>
              </a:rPr>
              <a:t>سیکھنا: محفوظ اور غیر محفوظ کے اظہار کے لیے الفاظ تیار کرنے میں بچوں کی مدد کریں۔</a:t>
            </a:r>
            <a:endParaRPr>
              <a:latin typeface="Arial"/>
              <a:ea typeface="Arial"/>
              <a:cs typeface="Arial"/>
              <a:sym typeface="Arial"/>
            </a:endParaRPr>
          </a:p>
          <a:p>
            <a:pPr indent="0" lvl="0" marL="0" marR="8255" rtl="0" algn="r">
              <a:lnSpc>
                <a:spcPct val="116700"/>
              </a:lnSpc>
              <a:spcBef>
                <a:spcPts val="1000"/>
              </a:spcBef>
              <a:spcAft>
                <a:spcPts val="0"/>
              </a:spcAft>
              <a:buSzPts val="1800"/>
              <a:buNone/>
            </a:pPr>
            <a:r>
              <a:rPr lang="en-US">
                <a:latin typeface="Arial"/>
                <a:ea typeface="Arial"/>
                <a:cs typeface="Arial"/>
                <a:sym typeface="Arial"/>
              </a:rPr>
              <a:t>پہلا مرحلہ: شاگردوں کے ساتھ بات چیت کریں: جب آپ محفوظ یا غیر محفوظ لفظ سنتے ہیں تو آپ دوسرے کن الفاظ کے بارے میں سوچتے ہیں؟ ، مقامات، لوگ، لوگوں کے بولنے کے طریقے، جذبات وغیرہ کے بارے میں سوچیں۔</a:t>
            </a:r>
            <a:endParaRPr>
              <a:latin typeface="Arial"/>
              <a:ea typeface="Arial"/>
              <a:cs typeface="Arial"/>
              <a:sym typeface="Arial"/>
            </a:endParaRPr>
          </a:p>
          <a:p>
            <a:pPr indent="0" lvl="0" marL="0" marR="5080" rtl="0" algn="r">
              <a:lnSpc>
                <a:spcPct val="116700"/>
              </a:lnSpc>
              <a:spcBef>
                <a:spcPts val="1000"/>
              </a:spcBef>
              <a:spcAft>
                <a:spcPts val="0"/>
              </a:spcAft>
              <a:buSzPts val="1800"/>
              <a:buNone/>
            </a:pPr>
            <a:r>
              <a:rPr lang="en-US">
                <a:latin typeface="Arial"/>
                <a:ea typeface="Arial"/>
                <a:cs typeface="Arial"/>
                <a:sym typeface="Arial"/>
              </a:rPr>
              <a:t>دوسرا مرحلہ: ہر سیکھنے والے گروپ سے 2 بلبلے کھینچنے کو کہیں اور ان چیزوں کے لیے الفاظ بھریں جو انہیں محفوظ اور غیر محفوظ محسوس کرواتے ہیں۔</a:t>
            </a:r>
            <a:endParaRPr>
              <a:latin typeface="Arial"/>
              <a:ea typeface="Arial"/>
              <a:cs typeface="Arial"/>
              <a:sym typeface="Arial"/>
            </a:endParaRPr>
          </a:p>
          <a:p>
            <a:pPr indent="-190500" lvl="0" marL="342900" rtl="0" algn="r">
              <a:lnSpc>
                <a:spcPct val="100000"/>
              </a:lnSpc>
              <a:spcBef>
                <a:spcPts val="30"/>
              </a:spcBef>
              <a:spcAft>
                <a:spcPts val="0"/>
              </a:spcAft>
              <a:buSzPts val="2400"/>
              <a:buNone/>
            </a:pPr>
            <a:r>
              <a:t/>
            </a:r>
            <a:endParaRPr sz="2400">
              <a:latin typeface="Tahoma"/>
              <a:ea typeface="Tahoma"/>
              <a:cs typeface="Tahoma"/>
              <a:sym typeface="Tahoma"/>
            </a:endParaRPr>
          </a:p>
          <a:p>
            <a:pPr indent="-228600" lvl="0" marL="342900" rtl="0" algn="r">
              <a:spcBef>
                <a:spcPts val="1000"/>
              </a:spcBef>
              <a:spcAft>
                <a:spcPts val="0"/>
              </a:spcAft>
              <a:buSzPts val="1800"/>
              <a:buNone/>
            </a:pPr>
            <a:r>
              <a:t/>
            </a:r>
            <a:endParaRPr/>
          </a:p>
        </p:txBody>
      </p:sp>
      <p:sp>
        <p:nvSpPr>
          <p:cNvPr id="684" name="Google Shape;684;p61"/>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47</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62"/>
          <p:cNvSpPr txBox="1"/>
          <p:nvPr>
            <p:ph type="title"/>
          </p:nvPr>
        </p:nvSpPr>
        <p:spPr>
          <a:xfrm>
            <a:off x="5034279" y="-10158"/>
            <a:ext cx="5262983" cy="116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262626"/>
              </a:buClr>
              <a:buSzPts val="3600"/>
              <a:buFont typeface="Arial"/>
              <a:buNone/>
            </a:pPr>
            <a:r>
              <a:rPr b="1" lang="en-US" sz="3600">
                <a:latin typeface="Arial"/>
                <a:ea typeface="Arial"/>
                <a:cs typeface="Arial"/>
                <a:sym typeface="Arial"/>
              </a:rPr>
              <a:t>Child Abuse</a:t>
            </a:r>
            <a:br>
              <a:rPr b="1" lang="en-US" sz="3600">
                <a:latin typeface="Arial"/>
                <a:ea typeface="Arial"/>
                <a:cs typeface="Arial"/>
                <a:sym typeface="Arial"/>
              </a:rPr>
            </a:br>
            <a:r>
              <a:rPr b="1" lang="en-US" sz="3600">
                <a:latin typeface="Arial"/>
                <a:ea typeface="Arial"/>
                <a:cs typeface="Arial"/>
                <a:sym typeface="Arial"/>
              </a:rPr>
              <a:t>بچوں کے ساتھ بدسلوکی</a:t>
            </a:r>
            <a:endParaRPr b="1" sz="3600">
              <a:latin typeface="Arial"/>
              <a:ea typeface="Arial"/>
              <a:cs typeface="Arial"/>
              <a:sym typeface="Arial"/>
            </a:endParaRPr>
          </a:p>
        </p:txBody>
      </p:sp>
      <p:sp>
        <p:nvSpPr>
          <p:cNvPr id="690" name="Google Shape;690;p62"/>
          <p:cNvSpPr txBox="1"/>
          <p:nvPr/>
        </p:nvSpPr>
        <p:spPr>
          <a:xfrm>
            <a:off x="4978001" y="1048302"/>
            <a:ext cx="6598920" cy="2887970"/>
          </a:xfrm>
          <a:prstGeom prst="rect">
            <a:avLst/>
          </a:prstGeom>
          <a:noFill/>
          <a:ln>
            <a:noFill/>
          </a:ln>
        </p:spPr>
        <p:txBody>
          <a:bodyPr anchorCtr="0" anchor="t" bIns="0" lIns="0" spcFirstLastPara="1" rIns="0" wrap="square" tIns="12700">
            <a:spAutoFit/>
          </a:bodyPr>
          <a:lstStyle/>
          <a:p>
            <a:pPr indent="0" lvl="0" marL="12700" marR="0" rtl="1" algn="r">
              <a:lnSpc>
                <a:spcPct val="150000"/>
              </a:lnSpc>
              <a:spcBef>
                <a:spcPts val="0"/>
              </a:spcBef>
              <a:spcAft>
                <a:spcPts val="0"/>
              </a:spcAft>
              <a:buNone/>
            </a:pPr>
            <a:r>
              <a:rPr b="1" lang="en-US" sz="2800">
                <a:solidFill>
                  <a:srgbClr val="E5007C"/>
                </a:solidFill>
                <a:latin typeface="Arial"/>
                <a:ea typeface="Arial"/>
                <a:cs typeface="Arial"/>
                <a:sym typeface="Arial"/>
              </a:rPr>
              <a:t>بچوں سے زیادتی کو سمجھنا Understanding Child Abuse </a:t>
            </a:r>
            <a:endParaRPr b="1" sz="2800">
              <a:solidFill>
                <a:srgbClr val="E5007C"/>
              </a:solidFill>
              <a:latin typeface="Arial"/>
              <a:ea typeface="Arial"/>
              <a:cs typeface="Arial"/>
              <a:sym typeface="Arial"/>
            </a:endParaRPr>
          </a:p>
          <a:p>
            <a:pPr indent="0" lvl="0" marL="12700" marR="0" rtl="0" algn="r">
              <a:lnSpc>
                <a:spcPct val="150000"/>
              </a:lnSpc>
              <a:spcBef>
                <a:spcPts val="100"/>
              </a:spcBef>
              <a:spcAft>
                <a:spcPts val="0"/>
              </a:spcAft>
              <a:buNone/>
            </a:pPr>
            <a:r>
              <a:rPr b="1" lang="en-US" sz="2800">
                <a:solidFill>
                  <a:srgbClr val="000000"/>
                </a:solidFill>
                <a:latin typeface="Arial"/>
                <a:ea typeface="Arial"/>
                <a:cs typeface="Arial"/>
                <a:sym typeface="Arial"/>
              </a:rPr>
              <a:t>ہر گروپ  کو سمجھایا جائے کہ وہ پنسل، کریون یا مختلف رنگوں کی مدد سے  ٹریفک لائٹ کارڈ تیار کریں، کارڈ بنانے کے لیے سخت کاغذ استعمال کریں ۔ لال لائٹ کو کراس سے ظاہر کیا جائے اور سبز کارڈ کو صحیح کے نشان سے ظاہر کیا جائے۔</a:t>
            </a:r>
            <a:endParaRPr sz="2800">
              <a:solidFill>
                <a:srgbClr val="000000"/>
              </a:solidFill>
              <a:latin typeface="Arial"/>
              <a:ea typeface="Arial"/>
              <a:cs typeface="Arial"/>
              <a:sym typeface="Arial"/>
            </a:endParaRPr>
          </a:p>
          <a:p>
            <a:pPr indent="0" lvl="0" marL="0" marR="0" rtl="0" algn="l">
              <a:spcBef>
                <a:spcPts val="30"/>
              </a:spcBef>
              <a:spcAft>
                <a:spcPts val="0"/>
              </a:spcAft>
              <a:buNone/>
            </a:pPr>
            <a:r>
              <a:t/>
            </a:r>
            <a:endParaRPr sz="1800">
              <a:solidFill>
                <a:srgbClr val="000000"/>
              </a:solidFill>
              <a:latin typeface="Trebuchet MS"/>
              <a:ea typeface="Trebuchet MS"/>
              <a:cs typeface="Trebuchet MS"/>
              <a:sym typeface="Trebuchet MS"/>
            </a:endParaRPr>
          </a:p>
        </p:txBody>
      </p:sp>
      <p:graphicFrame>
        <p:nvGraphicFramePr>
          <p:cNvPr id="691" name="Google Shape;691;p62"/>
          <p:cNvGraphicFramePr/>
          <p:nvPr/>
        </p:nvGraphicFramePr>
        <p:xfrm>
          <a:off x="164387" y="163187"/>
          <a:ext cx="3000000" cy="3000000"/>
        </p:xfrm>
        <a:graphic>
          <a:graphicData uri="http://schemas.openxmlformats.org/drawingml/2006/table">
            <a:tbl>
              <a:tblPr bandRow="1" firstRow="1">
                <a:noFill/>
                <a:tableStyleId>{5C5DEC66-55C3-4048-B2BC-69627B451C18}</a:tableStyleId>
              </a:tblPr>
              <a:tblGrid>
                <a:gridCol w="2277300"/>
                <a:gridCol w="2277300"/>
              </a:tblGrid>
              <a:tr h="787100">
                <a:tc gridSpan="2">
                  <a:txBody>
                    <a:bodyPr/>
                    <a:lstStyle/>
                    <a:p>
                      <a:pPr indent="0" lvl="0" marL="71755" marR="0" rtl="0" algn="ctr">
                        <a:lnSpc>
                          <a:spcPct val="100000"/>
                        </a:lnSpc>
                        <a:spcBef>
                          <a:spcPts val="0"/>
                        </a:spcBef>
                        <a:spcAft>
                          <a:spcPts val="0"/>
                        </a:spcAft>
                        <a:buNone/>
                      </a:pPr>
                      <a:r>
                        <a:rPr b="1" lang="en-US" sz="1400">
                          <a:latin typeface="Arial Black"/>
                          <a:ea typeface="Arial Black"/>
                          <a:cs typeface="Arial Black"/>
                          <a:sym typeface="Arial Black"/>
                        </a:rPr>
                        <a:t>BOX 9: What is child abuse? Reference for the teacher.</a:t>
                      </a:r>
                      <a:endParaRPr b="1" sz="1400">
                        <a:latin typeface="Arial Black"/>
                        <a:ea typeface="Arial Black"/>
                        <a:cs typeface="Arial Black"/>
                        <a:sym typeface="Arial Black"/>
                      </a:endParaRPr>
                    </a:p>
                    <a:p>
                      <a:pPr indent="0" lvl="0" marL="71755" marR="0" rtl="0" algn="ctr">
                        <a:lnSpc>
                          <a:spcPct val="100000"/>
                        </a:lnSpc>
                        <a:spcBef>
                          <a:spcPts val="315"/>
                        </a:spcBef>
                        <a:spcAft>
                          <a:spcPts val="0"/>
                        </a:spcAft>
                        <a:buNone/>
                      </a:pPr>
                      <a:r>
                        <a:rPr lang="en-US" sz="2000">
                          <a:latin typeface="Arial"/>
                          <a:ea typeface="Arial"/>
                          <a:cs typeface="Arial"/>
                          <a:sym typeface="Arial"/>
                        </a:rPr>
                        <a:t>بچوں سے زیادتی کیا ہے؟ استاد کے لیے حوالہ۔</a:t>
                      </a:r>
                      <a:endParaRPr sz="2000">
                        <a:latin typeface="Arial"/>
                        <a:ea typeface="Arial"/>
                        <a:cs typeface="Arial"/>
                        <a:sym typeface="Arial"/>
                      </a:endParaRPr>
                    </a:p>
                  </a:txBody>
                  <a:tcPr marT="4000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hMerge="1"/>
              </a:tr>
              <a:tr h="1781050">
                <a:tc>
                  <a:txBody>
                    <a:bodyPr/>
                    <a:lstStyle/>
                    <a:p>
                      <a:pPr indent="0" lvl="0" marL="71755" marR="129539" rtl="0" algn="l">
                        <a:lnSpc>
                          <a:spcPct val="101800"/>
                        </a:lnSpc>
                        <a:spcBef>
                          <a:spcPts val="0"/>
                        </a:spcBef>
                        <a:spcAft>
                          <a:spcPts val="0"/>
                        </a:spcAft>
                        <a:buNone/>
                      </a:pPr>
                      <a:r>
                        <a:rPr b="1" lang="en-US" sz="1400">
                          <a:latin typeface="Arial"/>
                          <a:ea typeface="Arial"/>
                          <a:cs typeface="Arial"/>
                          <a:sym typeface="Arial"/>
                        </a:rPr>
                        <a:t>PHYSICAL ABUSE: </a:t>
                      </a:r>
                      <a:r>
                        <a:rPr lang="en-US" sz="1400">
                          <a:latin typeface="Arial"/>
                          <a:ea typeface="Arial"/>
                          <a:cs typeface="Arial"/>
                          <a:sym typeface="Arial"/>
                        </a:rPr>
                        <a:t>Hurt or violence  to a child’s body (e.g., hitting,  beating, cutting).</a:t>
                      </a:r>
                      <a:endParaRPr sz="1400">
                        <a:latin typeface="Arial"/>
                        <a:ea typeface="Arial"/>
                        <a:cs typeface="Arial"/>
                        <a:sym typeface="Arial"/>
                      </a:endParaRPr>
                    </a:p>
                    <a:p>
                      <a:pPr indent="0" lvl="0" marL="71755" marR="129539" rtl="0" algn="r">
                        <a:lnSpc>
                          <a:spcPct val="101800"/>
                        </a:lnSpc>
                        <a:spcBef>
                          <a:spcPts val="360"/>
                        </a:spcBef>
                        <a:spcAft>
                          <a:spcPts val="0"/>
                        </a:spcAft>
                        <a:buNone/>
                      </a:pPr>
                      <a:r>
                        <a:rPr lang="en-US" sz="1800">
                          <a:latin typeface="Arial"/>
                          <a:ea typeface="Arial"/>
                          <a:cs typeface="Arial"/>
                          <a:sym typeface="Arial"/>
                        </a:rPr>
                        <a:t>جسمانی زیادتی: بچے کے جسم پر چوٹ یا تشدد (مثلاً مارنا، مارنا، کاٹنا)۔</a:t>
                      </a:r>
                      <a:endParaRPr sz="1800">
                        <a:latin typeface="Arial"/>
                        <a:ea typeface="Arial"/>
                        <a:cs typeface="Arial"/>
                        <a:sym typeface="Arial"/>
                      </a:endParaRPr>
                    </a:p>
                  </a:txBody>
                  <a:tcPr marT="4572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71755" marR="73025" rtl="0" algn="l">
                        <a:lnSpc>
                          <a:spcPct val="101800"/>
                        </a:lnSpc>
                        <a:spcBef>
                          <a:spcPts val="0"/>
                        </a:spcBef>
                        <a:spcAft>
                          <a:spcPts val="0"/>
                        </a:spcAft>
                        <a:buNone/>
                      </a:pPr>
                      <a:r>
                        <a:rPr b="1" lang="en-US" sz="1400">
                          <a:latin typeface="Arial"/>
                          <a:ea typeface="Arial"/>
                          <a:cs typeface="Arial"/>
                          <a:sym typeface="Arial"/>
                        </a:rPr>
                        <a:t>SEXUAL ABUSE: </a:t>
                      </a:r>
                      <a:r>
                        <a:rPr lang="en-US" sz="1400">
                          <a:latin typeface="Arial"/>
                          <a:ea typeface="Arial"/>
                          <a:cs typeface="Arial"/>
                          <a:sym typeface="Arial"/>
                        </a:rPr>
                        <a:t>Any sexual contact  or threat of sexual contact with a  child.</a:t>
                      </a:r>
                      <a:endParaRPr sz="1400">
                        <a:latin typeface="Arial"/>
                        <a:ea typeface="Arial"/>
                        <a:cs typeface="Arial"/>
                        <a:sym typeface="Arial"/>
                      </a:endParaRPr>
                    </a:p>
                    <a:p>
                      <a:pPr indent="0" lvl="0" marL="71755" marR="73025" rtl="0" algn="r">
                        <a:lnSpc>
                          <a:spcPct val="101800"/>
                        </a:lnSpc>
                        <a:spcBef>
                          <a:spcPts val="360"/>
                        </a:spcBef>
                        <a:spcAft>
                          <a:spcPts val="0"/>
                        </a:spcAft>
                        <a:buNone/>
                      </a:pPr>
                      <a:r>
                        <a:rPr lang="en-US" sz="1800">
                          <a:latin typeface="Arial"/>
                          <a:ea typeface="Arial"/>
                          <a:cs typeface="Arial"/>
                          <a:sym typeface="Arial"/>
                        </a:rPr>
                        <a:t>جنسی بدسلوکی: کسی بچے کے ساتھ جنسی تعلق یا جنسی تعلق کا خطرہ۔</a:t>
                      </a:r>
                      <a:endParaRPr sz="1800">
                        <a:latin typeface="Arial"/>
                        <a:ea typeface="Arial"/>
                        <a:cs typeface="Arial"/>
                        <a:sym typeface="Arial"/>
                      </a:endParaRPr>
                    </a:p>
                  </a:txBody>
                  <a:tcPr marT="4572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r>
              <a:tr h="665325">
                <a:tc gridSpan="2">
                  <a:txBody>
                    <a:bodyPr/>
                    <a:lstStyle/>
                    <a:p>
                      <a:pPr indent="0" lvl="0" marL="635" marR="0" rtl="0" algn="ctr">
                        <a:lnSpc>
                          <a:spcPct val="100000"/>
                        </a:lnSpc>
                        <a:spcBef>
                          <a:spcPts val="0"/>
                        </a:spcBef>
                        <a:spcAft>
                          <a:spcPts val="0"/>
                        </a:spcAft>
                        <a:buNone/>
                      </a:pPr>
                      <a:r>
                        <a:rPr b="1" lang="en-US" sz="1600">
                          <a:solidFill>
                            <a:srgbClr val="CD1013"/>
                          </a:solidFill>
                          <a:latin typeface="Arial"/>
                          <a:ea typeface="Arial"/>
                          <a:cs typeface="Arial"/>
                          <a:sym typeface="Arial"/>
                        </a:rPr>
                        <a:t>WHAT IS CHILD ABUSE?</a:t>
                      </a:r>
                      <a:endParaRPr b="1" sz="1600">
                        <a:solidFill>
                          <a:srgbClr val="CD1013"/>
                        </a:solidFill>
                        <a:latin typeface="Arial"/>
                        <a:ea typeface="Arial"/>
                        <a:cs typeface="Arial"/>
                        <a:sym typeface="Arial"/>
                      </a:endParaRPr>
                    </a:p>
                    <a:p>
                      <a:pPr indent="0" lvl="0" marL="635" marR="0" rtl="0" algn="ctr">
                        <a:lnSpc>
                          <a:spcPct val="100000"/>
                        </a:lnSpc>
                        <a:spcBef>
                          <a:spcPts val="315"/>
                        </a:spcBef>
                        <a:spcAft>
                          <a:spcPts val="0"/>
                        </a:spcAft>
                        <a:buNone/>
                      </a:pPr>
                      <a:r>
                        <a:rPr b="1" lang="en-US" sz="1800">
                          <a:solidFill>
                            <a:srgbClr val="CD1013"/>
                          </a:solidFill>
                          <a:latin typeface="Arial"/>
                          <a:ea typeface="Arial"/>
                          <a:cs typeface="Arial"/>
                          <a:sym typeface="Arial"/>
                        </a:rPr>
                        <a:t>بچوں کے ساتھ بدسلوکی کیا</a:t>
                      </a:r>
                      <a:endParaRPr b="1" sz="1800">
                        <a:solidFill>
                          <a:srgbClr val="CD1013"/>
                        </a:solidFill>
                        <a:latin typeface="Arial"/>
                        <a:ea typeface="Arial"/>
                        <a:cs typeface="Arial"/>
                        <a:sym typeface="Arial"/>
                      </a:endParaRPr>
                    </a:p>
                  </a:txBody>
                  <a:tcPr marT="4000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hMerge="1"/>
              </a:tr>
              <a:tr h="3461350">
                <a:tc>
                  <a:txBody>
                    <a:bodyPr/>
                    <a:lstStyle/>
                    <a:p>
                      <a:pPr indent="0" lvl="0" marL="71755" marR="91440" rtl="0" algn="l">
                        <a:lnSpc>
                          <a:spcPct val="101800"/>
                        </a:lnSpc>
                        <a:spcBef>
                          <a:spcPts val="0"/>
                        </a:spcBef>
                        <a:spcAft>
                          <a:spcPts val="0"/>
                        </a:spcAft>
                        <a:buNone/>
                      </a:pPr>
                      <a:r>
                        <a:rPr b="1" lang="en-US" sz="1400">
                          <a:latin typeface="Arial"/>
                          <a:ea typeface="Arial"/>
                          <a:cs typeface="Arial"/>
                          <a:sym typeface="Arial"/>
                        </a:rPr>
                        <a:t>EMOTIONAL ABUSE: </a:t>
                      </a:r>
                      <a:r>
                        <a:rPr lang="en-US" sz="1400">
                          <a:latin typeface="Arial"/>
                          <a:ea typeface="Arial"/>
                          <a:cs typeface="Arial"/>
                          <a:sym typeface="Arial"/>
                        </a:rPr>
                        <a:t>Saying and  doing things to a child or in front of a  child that makes that child feel afraid,  unhappy or worthless.</a:t>
                      </a:r>
                      <a:endParaRPr sz="1400">
                        <a:latin typeface="Arial"/>
                        <a:ea typeface="Arial"/>
                        <a:cs typeface="Arial"/>
                        <a:sym typeface="Arial"/>
                      </a:endParaRPr>
                    </a:p>
                    <a:p>
                      <a:pPr indent="0" lvl="0" marL="71755" marR="91440" rtl="0" algn="r">
                        <a:lnSpc>
                          <a:spcPct val="101800"/>
                        </a:lnSpc>
                        <a:spcBef>
                          <a:spcPts val="360"/>
                        </a:spcBef>
                        <a:spcAft>
                          <a:spcPts val="0"/>
                        </a:spcAft>
                        <a:buNone/>
                      </a:pPr>
                      <a:r>
                        <a:rPr lang="en-US" sz="1800">
                          <a:latin typeface="Arial"/>
                          <a:ea typeface="Arial"/>
                          <a:cs typeface="Arial"/>
                          <a:sym typeface="Arial"/>
                        </a:rPr>
                        <a:t>جذباتی بدسلوکی: کسی بچے کو یا کسی بچے کے سامنے ایسی باتیں کہنا اور کرنا جس سے وہ بچہ خوفزدہ، ناخوش یا بیکار محسوس کرے۔</a:t>
                      </a:r>
                      <a:endParaRPr sz="1800">
                        <a:latin typeface="Arial"/>
                        <a:ea typeface="Arial"/>
                        <a:cs typeface="Arial"/>
                        <a:sym typeface="Arial"/>
                      </a:endParaRPr>
                    </a:p>
                  </a:txBody>
                  <a:tcPr marT="4572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71755" marR="220979" rtl="0" algn="l">
                        <a:lnSpc>
                          <a:spcPct val="101800"/>
                        </a:lnSpc>
                        <a:spcBef>
                          <a:spcPts val="0"/>
                        </a:spcBef>
                        <a:spcAft>
                          <a:spcPts val="0"/>
                        </a:spcAft>
                        <a:buNone/>
                      </a:pPr>
                      <a:r>
                        <a:rPr b="1" lang="en-US" sz="1400">
                          <a:latin typeface="Arial"/>
                          <a:ea typeface="Arial"/>
                          <a:cs typeface="Arial"/>
                          <a:sym typeface="Arial"/>
                        </a:rPr>
                        <a:t>NEGLECT: </a:t>
                      </a:r>
                      <a:r>
                        <a:rPr lang="en-US" sz="1400">
                          <a:latin typeface="Arial"/>
                          <a:ea typeface="Arial"/>
                          <a:cs typeface="Arial"/>
                          <a:sym typeface="Arial"/>
                        </a:rPr>
                        <a:t>Denying children basic  needs or rights (e.g., food, shelter,  warmth, education, or health care)  when these can be prevented or  avoided.</a:t>
                      </a:r>
                      <a:endParaRPr sz="1400">
                        <a:latin typeface="Arial"/>
                        <a:ea typeface="Arial"/>
                        <a:cs typeface="Arial"/>
                        <a:sym typeface="Arial"/>
                      </a:endParaRPr>
                    </a:p>
                    <a:p>
                      <a:pPr indent="0" lvl="0" marL="71755" marR="220979" rtl="0" algn="r">
                        <a:lnSpc>
                          <a:spcPct val="101800"/>
                        </a:lnSpc>
                        <a:spcBef>
                          <a:spcPts val="360"/>
                        </a:spcBef>
                        <a:spcAft>
                          <a:spcPts val="0"/>
                        </a:spcAft>
                        <a:buNone/>
                      </a:pPr>
                      <a:r>
                        <a:rPr lang="en-US" sz="1800">
                          <a:latin typeface="Arial"/>
                          <a:ea typeface="Arial"/>
                          <a:cs typeface="Arial"/>
                          <a:sym typeface="Arial"/>
                        </a:rPr>
                        <a:t>غفلت: بچوں کی بنیادی ضروریات یا حقوق سے انکار کرنا (مثلاً خوراک، پناہ گاہ، گرمی، تعلیم، یا صحت کی دیکھ بھال) جب ان کو روکا یا بچایا جا سکتا ہے۔</a:t>
                      </a:r>
                      <a:endParaRPr sz="1800">
                        <a:latin typeface="Arial"/>
                        <a:ea typeface="Arial"/>
                        <a:cs typeface="Arial"/>
                        <a:sym typeface="Arial"/>
                      </a:endParaRPr>
                    </a:p>
                  </a:txBody>
                  <a:tcPr marT="4572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r>
            </a:tbl>
          </a:graphicData>
        </a:graphic>
      </p:graphicFrame>
      <p:pic>
        <p:nvPicPr>
          <p:cNvPr descr="Seven Steps that Will Reduce Child Abuse and Neglect - ISPCAN" id="692" name="Google Shape;692;p62"/>
          <p:cNvPicPr preferRelativeResize="0"/>
          <p:nvPr/>
        </p:nvPicPr>
        <p:blipFill rotWithShape="1">
          <a:blip r:embed="rId3">
            <a:alphaModFix/>
          </a:blip>
          <a:srcRect b="0" l="0" r="0" t="0"/>
          <a:stretch/>
        </p:blipFill>
        <p:spPr>
          <a:xfrm>
            <a:off x="4718992" y="5517222"/>
            <a:ext cx="3972946" cy="1340778"/>
          </a:xfrm>
          <a:prstGeom prst="rect">
            <a:avLst/>
          </a:prstGeom>
          <a:noFill/>
          <a:ln>
            <a:noFill/>
          </a:ln>
        </p:spPr>
      </p:pic>
      <p:sp>
        <p:nvSpPr>
          <p:cNvPr id="693" name="Google Shape;693;p62"/>
          <p:cNvSpPr/>
          <p:nvPr/>
        </p:nvSpPr>
        <p:spPr>
          <a:xfrm>
            <a:off x="10297263" y="162543"/>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Arial"/>
                <a:ea typeface="Arial"/>
                <a:cs typeface="Arial"/>
                <a:sym typeface="Arial"/>
              </a:rPr>
              <a:t>Pg No. 47</a:t>
            </a:r>
            <a:endParaRPr sz="2400">
              <a:solidFill>
                <a:srgbClr val="000000"/>
              </a:solidFill>
              <a:latin typeface="Arial"/>
              <a:ea typeface="Arial"/>
              <a:cs typeface="Arial"/>
              <a:sym typeface="Arial"/>
            </a:endParaRPr>
          </a:p>
        </p:txBody>
      </p:sp>
    </p:spTree>
  </p:cSld>
  <p:clrMapOvr>
    <a:masterClrMapping/>
  </p:clrMapOvr>
  <p:transition spd="slow" p14:dur="1500">
    <p:split orient="vert"/>
  </p:transition>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63"/>
          <p:cNvSpPr txBox="1"/>
          <p:nvPr>
            <p:ph type="title"/>
          </p:nvPr>
        </p:nvSpPr>
        <p:spPr>
          <a:xfrm>
            <a:off x="838200" y="-82193"/>
            <a:ext cx="10515600" cy="1308852"/>
          </a:xfrm>
          <a:prstGeom prst="rect">
            <a:avLst/>
          </a:prstGeom>
          <a:noFill/>
          <a:ln>
            <a:noFill/>
          </a:ln>
        </p:spPr>
        <p:txBody>
          <a:bodyPr anchorCtr="0" anchor="t" bIns="45700" lIns="91425" spcFirstLastPara="1" rIns="91425" wrap="square" tIns="45700">
            <a:noAutofit/>
          </a:bodyPr>
          <a:lstStyle/>
          <a:p>
            <a:pPr indent="0" lvl="0" marL="0" rtl="1" algn="ctr">
              <a:lnSpc>
                <a:spcPct val="150000"/>
              </a:lnSpc>
              <a:spcBef>
                <a:spcPts val="0"/>
              </a:spcBef>
              <a:spcAft>
                <a:spcPts val="0"/>
              </a:spcAft>
              <a:buClr>
                <a:srgbClr val="262626"/>
              </a:buClr>
              <a:buSzPts val="2800"/>
              <a:buFont typeface="Arial"/>
              <a:buNone/>
            </a:pPr>
            <a:r>
              <a:rPr b="1" lang="en-US" sz="2800">
                <a:latin typeface="Arial"/>
                <a:ea typeface="Arial"/>
                <a:cs typeface="Arial"/>
                <a:sym typeface="Arial"/>
              </a:rPr>
              <a:t>سیکھنے کی سرگرمی نمبر ۴</a:t>
            </a:r>
            <a:br>
              <a:rPr b="1" lang="en-US" sz="2800">
                <a:latin typeface="Arial"/>
                <a:ea typeface="Arial"/>
                <a:cs typeface="Arial"/>
                <a:sym typeface="Arial"/>
              </a:rPr>
            </a:br>
            <a:r>
              <a:rPr b="1" lang="en-US" sz="2800">
                <a:solidFill>
                  <a:srgbClr val="E5007C"/>
                </a:solidFill>
                <a:latin typeface="Arial"/>
                <a:ea typeface="Arial"/>
                <a:cs typeface="Arial"/>
                <a:sym typeface="Arial"/>
              </a:rPr>
              <a:t>صحیح اور غلط چھونا Good Touches and Bad Touches </a:t>
            </a:r>
            <a:br>
              <a:rPr lang="en-US" sz="2000">
                <a:latin typeface="Trebuchet MS"/>
                <a:ea typeface="Trebuchet MS"/>
                <a:cs typeface="Trebuchet MS"/>
                <a:sym typeface="Trebuchet MS"/>
              </a:rPr>
            </a:br>
            <a:endParaRPr sz="2000"/>
          </a:p>
        </p:txBody>
      </p:sp>
      <p:sp>
        <p:nvSpPr>
          <p:cNvPr id="700" name="Google Shape;700;p63"/>
          <p:cNvSpPr txBox="1"/>
          <p:nvPr/>
        </p:nvSpPr>
        <p:spPr>
          <a:xfrm>
            <a:off x="3214437" y="1226659"/>
            <a:ext cx="8601558" cy="2111925"/>
          </a:xfrm>
          <a:prstGeom prst="rect">
            <a:avLst/>
          </a:prstGeom>
          <a:noFill/>
          <a:ln>
            <a:noFill/>
          </a:ln>
        </p:spPr>
        <p:txBody>
          <a:bodyPr anchorCtr="0" anchor="t" bIns="0" lIns="0" spcFirstLastPara="1" rIns="0" wrap="square" tIns="38100">
            <a:spAutoFit/>
          </a:bodyPr>
          <a:lstStyle/>
          <a:p>
            <a:pPr indent="0" lvl="0" marL="254000" marR="0" rtl="0" algn="r">
              <a:spcBef>
                <a:spcPts val="0"/>
              </a:spcBef>
              <a:spcAft>
                <a:spcPts val="0"/>
              </a:spcAft>
              <a:buNone/>
            </a:pPr>
            <a:r>
              <a:rPr b="1" lang="en-US" sz="2400">
                <a:solidFill>
                  <a:srgbClr val="000000"/>
                </a:solidFill>
                <a:latin typeface="Arial"/>
                <a:ea typeface="Arial"/>
                <a:cs typeface="Arial"/>
                <a:sym typeface="Arial"/>
              </a:rPr>
              <a:t>سیکھنا: بچوں کے مابین جنسی زیادتی کے بارے میں آگاہی پیدا کرنا</a:t>
            </a:r>
            <a:endParaRPr sz="2400">
              <a:solidFill>
                <a:srgbClr val="000000"/>
              </a:solidFill>
              <a:latin typeface="Arial"/>
              <a:ea typeface="Arial"/>
              <a:cs typeface="Arial"/>
              <a:sym typeface="Arial"/>
            </a:endParaRPr>
          </a:p>
          <a:p>
            <a:pPr indent="0" lvl="0" marL="254000" marR="0" rtl="0" algn="r">
              <a:spcBef>
                <a:spcPts val="300"/>
              </a:spcBef>
              <a:spcAft>
                <a:spcPts val="0"/>
              </a:spcAft>
              <a:buNone/>
            </a:pPr>
            <a:r>
              <a:rPr lang="en-US" sz="2400">
                <a:solidFill>
                  <a:srgbClr val="000000"/>
                </a:solidFill>
                <a:latin typeface="Arial"/>
                <a:ea typeface="Arial"/>
                <a:cs typeface="Arial"/>
                <a:sym typeface="Arial"/>
              </a:rPr>
              <a:t>پہلا مرحلہ: صحیح اور غلط چھونے کا تعارف کروانا۔</a:t>
            </a:r>
            <a:endParaRPr i="1" sz="2400">
              <a:solidFill>
                <a:srgbClr val="000000"/>
              </a:solidFill>
              <a:latin typeface="Arial"/>
              <a:ea typeface="Arial"/>
              <a:cs typeface="Arial"/>
              <a:sym typeface="Arial"/>
            </a:endParaRPr>
          </a:p>
          <a:p>
            <a:pPr indent="0" lvl="0" marL="254000" marR="31115" rtl="0" algn="r">
              <a:lnSpc>
                <a:spcPct val="116700"/>
              </a:lnSpc>
              <a:spcBef>
                <a:spcPts val="0"/>
              </a:spcBef>
              <a:spcAft>
                <a:spcPts val="0"/>
              </a:spcAft>
              <a:buNone/>
            </a:pPr>
            <a:r>
              <a:rPr b="1" lang="en-US" sz="2400">
                <a:solidFill>
                  <a:srgbClr val="000000"/>
                </a:solidFill>
                <a:latin typeface="Arial"/>
                <a:ea typeface="Arial"/>
                <a:cs typeface="Arial"/>
                <a:sym typeface="Arial"/>
              </a:rPr>
              <a:t>دوسرا مرحلہ: ایک چارٹ کے ذریعے اچھے اور برے چھونے کے بارے میں پہچان کروانا۔</a:t>
            </a:r>
            <a:endParaRPr sz="2400">
              <a:solidFill>
                <a:srgbClr val="000000"/>
              </a:solidFill>
              <a:latin typeface="Arial"/>
              <a:ea typeface="Arial"/>
              <a:cs typeface="Arial"/>
              <a:sym typeface="Arial"/>
            </a:endParaRPr>
          </a:p>
          <a:p>
            <a:pPr indent="0" lvl="0" marL="254000" marR="30480" rtl="0" algn="r">
              <a:lnSpc>
                <a:spcPct val="116700"/>
              </a:lnSpc>
              <a:spcBef>
                <a:spcPts val="0"/>
              </a:spcBef>
              <a:spcAft>
                <a:spcPts val="0"/>
              </a:spcAft>
              <a:buNone/>
            </a:pPr>
            <a:r>
              <a:rPr b="1" lang="en-US" sz="2400">
                <a:solidFill>
                  <a:srgbClr val="000000"/>
                </a:solidFill>
                <a:latin typeface="Arial"/>
                <a:ea typeface="Arial"/>
                <a:cs typeface="Arial"/>
                <a:sym typeface="Arial"/>
              </a:rPr>
              <a:t>تیسرا مرحلہ: چارٹ نمبر ۱۱ کو تختہ سیاہ پر بنا کر بچوں کو اچھے اور برے چھونے کے بارے میں  بتانا۔</a:t>
            </a:r>
            <a:endParaRPr sz="2400">
              <a:solidFill>
                <a:srgbClr val="000000"/>
              </a:solidFill>
              <a:latin typeface="Arial"/>
              <a:ea typeface="Arial"/>
              <a:cs typeface="Arial"/>
              <a:sym typeface="Arial"/>
            </a:endParaRPr>
          </a:p>
          <a:p>
            <a:pPr indent="0" lvl="0" marL="254000" marR="30480" rtl="0" algn="r">
              <a:lnSpc>
                <a:spcPct val="116700"/>
              </a:lnSpc>
              <a:spcBef>
                <a:spcPts val="0"/>
              </a:spcBef>
              <a:spcAft>
                <a:spcPts val="0"/>
              </a:spcAft>
              <a:buNone/>
            </a:pPr>
            <a:r>
              <a:rPr lang="en-US" sz="2400">
                <a:solidFill>
                  <a:srgbClr val="000000"/>
                </a:solidFill>
                <a:latin typeface="Arial"/>
                <a:ea typeface="Arial"/>
                <a:cs typeface="Arial"/>
                <a:sym typeface="Arial"/>
              </a:rPr>
              <a:t>چوتھا مرحلہ: گروپ کو چارٹ نوٹ بک پر بنانے کے لیے کہنا۔</a:t>
            </a:r>
            <a:endParaRPr sz="2400">
              <a:solidFill>
                <a:srgbClr val="000000"/>
              </a:solidFill>
              <a:latin typeface="Arial"/>
              <a:ea typeface="Arial"/>
              <a:cs typeface="Arial"/>
              <a:sym typeface="Arial"/>
            </a:endParaRPr>
          </a:p>
        </p:txBody>
      </p:sp>
      <p:sp>
        <p:nvSpPr>
          <p:cNvPr id="701" name="Google Shape;701;p63"/>
          <p:cNvSpPr txBox="1"/>
          <p:nvPr/>
        </p:nvSpPr>
        <p:spPr>
          <a:xfrm>
            <a:off x="6203054" y="3553841"/>
            <a:ext cx="990226" cy="320601"/>
          </a:xfrm>
          <a:prstGeom prst="rect">
            <a:avLst/>
          </a:prstGeom>
          <a:noFill/>
          <a:ln>
            <a:noFill/>
          </a:ln>
        </p:spPr>
        <p:txBody>
          <a:bodyPr anchorCtr="0" anchor="t" bIns="0" lIns="0" spcFirstLastPara="1" rIns="0" wrap="square" tIns="12700">
            <a:spAutoFit/>
          </a:bodyPr>
          <a:lstStyle/>
          <a:p>
            <a:pPr indent="0" lvl="0" marL="12700" marR="0" rtl="0" algn="l">
              <a:spcBef>
                <a:spcPts val="0"/>
              </a:spcBef>
              <a:spcAft>
                <a:spcPts val="0"/>
              </a:spcAft>
              <a:buNone/>
            </a:pPr>
            <a:r>
              <a:rPr b="1" lang="en-US" sz="2000">
                <a:solidFill>
                  <a:srgbClr val="000000"/>
                </a:solidFill>
                <a:latin typeface="Arial"/>
                <a:ea typeface="Arial"/>
                <a:cs typeface="Arial"/>
                <a:sym typeface="Arial"/>
              </a:rPr>
              <a:t>چارٹ نمبر ۱۱</a:t>
            </a:r>
            <a:endParaRPr sz="2000">
              <a:solidFill>
                <a:srgbClr val="000000"/>
              </a:solidFill>
              <a:latin typeface="Trebuchet MS"/>
              <a:ea typeface="Trebuchet MS"/>
              <a:cs typeface="Trebuchet MS"/>
              <a:sym typeface="Trebuchet MS"/>
            </a:endParaRPr>
          </a:p>
        </p:txBody>
      </p:sp>
      <p:graphicFrame>
        <p:nvGraphicFramePr>
          <p:cNvPr id="702" name="Google Shape;702;p63"/>
          <p:cNvGraphicFramePr/>
          <p:nvPr/>
        </p:nvGraphicFramePr>
        <p:xfrm>
          <a:off x="186510" y="4178674"/>
          <a:ext cx="3000000" cy="3000000"/>
        </p:xfrm>
        <a:graphic>
          <a:graphicData uri="http://schemas.openxmlformats.org/drawingml/2006/table">
            <a:tbl>
              <a:tblPr bandRow="1" firstRow="1">
                <a:noFill/>
                <a:tableStyleId>{5C5DEC66-55C3-4048-B2BC-69627B451C18}</a:tableStyleId>
              </a:tblPr>
              <a:tblGrid>
                <a:gridCol w="1078050"/>
                <a:gridCol w="562350"/>
                <a:gridCol w="562350"/>
                <a:gridCol w="562350"/>
                <a:gridCol w="562350"/>
                <a:gridCol w="562350"/>
                <a:gridCol w="562350"/>
                <a:gridCol w="562350"/>
                <a:gridCol w="562350"/>
                <a:gridCol w="562350"/>
                <a:gridCol w="562350"/>
              </a:tblGrid>
              <a:tr h="228950">
                <a:tc gridSpan="11">
                  <a:txBody>
                    <a:bodyPr/>
                    <a:lstStyle/>
                    <a:p>
                      <a:pPr indent="0" lvl="0" marL="0" marR="0" rtl="0" algn="ctr">
                        <a:lnSpc>
                          <a:spcPct val="100000"/>
                        </a:lnSpc>
                        <a:spcBef>
                          <a:spcPts val="0"/>
                        </a:spcBef>
                        <a:spcAft>
                          <a:spcPts val="0"/>
                        </a:spcAft>
                        <a:buNone/>
                      </a:pPr>
                      <a:r>
                        <a:rPr b="1" lang="en-US" sz="1000">
                          <a:latin typeface="Trebuchet MS"/>
                          <a:ea typeface="Trebuchet MS"/>
                          <a:cs typeface="Trebuchet MS"/>
                          <a:sym typeface="Trebuchet MS"/>
                        </a:rPr>
                        <a:t>The Touch Chart</a:t>
                      </a:r>
                      <a:endParaRPr sz="1000">
                        <a:latin typeface="Trebuchet MS"/>
                        <a:ea typeface="Trebuchet MS"/>
                        <a:cs typeface="Trebuchet MS"/>
                        <a:sym typeface="Trebuchet MS"/>
                      </a:endParaRPr>
                    </a:p>
                  </a:txBody>
                  <a:tcPr marT="4000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hMerge="1"/>
                <a:tc hMerge="1"/>
                <a:tc hMerge="1"/>
                <a:tc hMerge="1"/>
                <a:tc hMerge="1"/>
                <a:tc hMerge="1"/>
                <a:tc hMerge="1"/>
                <a:tc hMerge="1"/>
                <a:tc hMerge="1"/>
                <a:tc hMerge="1"/>
              </a:tr>
              <a:tr h="915325">
                <a:tc>
                  <a:txBody>
                    <a:bodyPr/>
                    <a:lstStyle/>
                    <a:p>
                      <a:pPr indent="0" lvl="0" marL="71755" marR="0" rtl="0" algn="l">
                        <a:lnSpc>
                          <a:spcPct val="100000"/>
                        </a:lnSpc>
                        <a:spcBef>
                          <a:spcPts val="0"/>
                        </a:spcBef>
                        <a:spcAft>
                          <a:spcPts val="0"/>
                        </a:spcAft>
                        <a:buNone/>
                      </a:pPr>
                      <a:r>
                        <a:rPr b="1" lang="en-US" sz="900">
                          <a:latin typeface="Trebuchet MS"/>
                          <a:ea typeface="Trebuchet MS"/>
                          <a:cs typeface="Trebuchet MS"/>
                          <a:sym typeface="Trebuchet MS"/>
                        </a:rPr>
                        <a:t>CODE:</a:t>
                      </a:r>
                      <a:endParaRPr sz="900">
                        <a:latin typeface="Trebuchet MS"/>
                        <a:ea typeface="Trebuchet MS"/>
                        <a:cs typeface="Trebuchet MS"/>
                        <a:sym typeface="Trebuchet MS"/>
                      </a:endParaRPr>
                    </a:p>
                    <a:p>
                      <a:pPr indent="0" lvl="0" marL="71755" marR="0" rtl="0" algn="l">
                        <a:lnSpc>
                          <a:spcPct val="100000"/>
                        </a:lnSpc>
                        <a:spcBef>
                          <a:spcPts val="585"/>
                        </a:spcBef>
                        <a:spcAft>
                          <a:spcPts val="0"/>
                        </a:spcAft>
                        <a:buNone/>
                      </a:pPr>
                      <a:r>
                        <a:rPr b="1" lang="en-US" sz="900">
                          <a:solidFill>
                            <a:srgbClr val="0081C3"/>
                          </a:solidFill>
                          <a:latin typeface="Trebuchet MS"/>
                          <a:ea typeface="Trebuchet MS"/>
                          <a:cs typeface="Trebuchet MS"/>
                          <a:sym typeface="Trebuchet MS"/>
                        </a:rPr>
                        <a:t>A </a:t>
                      </a:r>
                      <a:r>
                        <a:rPr lang="en-US" sz="900">
                          <a:latin typeface="Tahoma"/>
                          <a:ea typeface="Tahoma"/>
                          <a:cs typeface="Tahoma"/>
                          <a:sym typeface="Tahoma"/>
                        </a:rPr>
                        <a:t>= always</a:t>
                      </a:r>
                      <a:endParaRPr sz="900">
                        <a:latin typeface="Tahoma"/>
                        <a:ea typeface="Tahoma"/>
                        <a:cs typeface="Tahoma"/>
                        <a:sym typeface="Tahoma"/>
                      </a:endParaRPr>
                    </a:p>
                    <a:p>
                      <a:pPr indent="0" lvl="0" marL="71755" marR="0" rtl="0" algn="l">
                        <a:lnSpc>
                          <a:spcPct val="100000"/>
                        </a:lnSpc>
                        <a:spcBef>
                          <a:spcPts val="590"/>
                        </a:spcBef>
                        <a:spcAft>
                          <a:spcPts val="0"/>
                        </a:spcAft>
                        <a:buNone/>
                      </a:pPr>
                      <a:r>
                        <a:rPr b="1" lang="en-US" sz="900">
                          <a:solidFill>
                            <a:srgbClr val="CD1013"/>
                          </a:solidFill>
                          <a:latin typeface="Trebuchet MS"/>
                          <a:ea typeface="Trebuchet MS"/>
                          <a:cs typeface="Trebuchet MS"/>
                          <a:sym typeface="Trebuchet MS"/>
                        </a:rPr>
                        <a:t>N </a:t>
                      </a:r>
                      <a:r>
                        <a:rPr lang="en-US" sz="900">
                          <a:latin typeface="Tahoma"/>
                          <a:ea typeface="Tahoma"/>
                          <a:cs typeface="Tahoma"/>
                          <a:sym typeface="Tahoma"/>
                        </a:rPr>
                        <a:t>= never</a:t>
                      </a:r>
                      <a:endParaRPr/>
                    </a:p>
                    <a:p>
                      <a:pPr indent="0" lvl="0" marL="71755" marR="0" rtl="0" algn="l">
                        <a:lnSpc>
                          <a:spcPct val="100000"/>
                        </a:lnSpc>
                        <a:spcBef>
                          <a:spcPts val="585"/>
                        </a:spcBef>
                        <a:spcAft>
                          <a:spcPts val="0"/>
                        </a:spcAft>
                        <a:buNone/>
                      </a:pPr>
                      <a:r>
                        <a:rPr b="1" lang="en-US" sz="900">
                          <a:latin typeface="Trebuchet MS"/>
                          <a:ea typeface="Trebuchet MS"/>
                          <a:cs typeface="Trebuchet MS"/>
                          <a:sym typeface="Trebuchet MS"/>
                        </a:rPr>
                        <a:t>S </a:t>
                      </a:r>
                      <a:r>
                        <a:rPr lang="en-US" sz="900">
                          <a:latin typeface="Tahoma"/>
                          <a:ea typeface="Tahoma"/>
                          <a:cs typeface="Tahoma"/>
                          <a:sym typeface="Tahoma"/>
                        </a:rPr>
                        <a:t>= sometimes</a:t>
                      </a:r>
                      <a:endParaRPr/>
                    </a:p>
                  </a:txBody>
                  <a:tcPr marT="4317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71755" marR="321310" rtl="0" algn="l">
                        <a:lnSpc>
                          <a:spcPct val="101800"/>
                        </a:lnSpc>
                        <a:spcBef>
                          <a:spcPts val="0"/>
                        </a:spcBef>
                        <a:spcAft>
                          <a:spcPts val="0"/>
                        </a:spcAft>
                        <a:buNone/>
                      </a:pPr>
                      <a:r>
                        <a:rPr lang="en-US" sz="900">
                          <a:latin typeface="Tahoma"/>
                          <a:ea typeface="Tahoma"/>
                          <a:cs typeface="Tahoma"/>
                          <a:sym typeface="Tahoma"/>
                        </a:rPr>
                        <a:t>Parents  guardians</a:t>
                      </a:r>
                      <a:endParaRPr sz="900">
                        <a:latin typeface="Tahoma"/>
                        <a:ea typeface="Tahoma"/>
                        <a:cs typeface="Tahoma"/>
                        <a:sym typeface="Tahoma"/>
                      </a:endParaRPr>
                    </a:p>
                  </a:txBody>
                  <a:tcPr marT="11492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1250">
                        <a:latin typeface="Times New Roman"/>
                        <a:ea typeface="Times New Roman"/>
                        <a:cs typeface="Times New Roman"/>
                        <a:sym typeface="Times New Roman"/>
                      </a:endParaRPr>
                    </a:p>
                    <a:p>
                      <a:pPr indent="0" lvl="0" marL="71755" marR="0" rtl="0" algn="l">
                        <a:lnSpc>
                          <a:spcPct val="100000"/>
                        </a:lnSpc>
                        <a:spcBef>
                          <a:spcPts val="0"/>
                        </a:spcBef>
                        <a:spcAft>
                          <a:spcPts val="0"/>
                        </a:spcAft>
                        <a:buNone/>
                      </a:pPr>
                      <a:r>
                        <a:rPr lang="en-US" sz="900">
                          <a:latin typeface="Tahoma"/>
                          <a:ea typeface="Tahoma"/>
                          <a:cs typeface="Tahoma"/>
                          <a:sym typeface="Tahoma"/>
                        </a:rPr>
                        <a:t>Grandmothers</a:t>
                      </a:r>
                      <a:endParaRPr sz="900">
                        <a:latin typeface="Tahoma"/>
                        <a:ea typeface="Tahoma"/>
                        <a:cs typeface="Tahoma"/>
                        <a:sym typeface="Tahoma"/>
                      </a:endParaRPr>
                    </a:p>
                  </a:txBody>
                  <a:tcPr marT="44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1250">
                        <a:latin typeface="Times New Roman"/>
                        <a:ea typeface="Times New Roman"/>
                        <a:cs typeface="Times New Roman"/>
                        <a:sym typeface="Times New Roman"/>
                      </a:endParaRPr>
                    </a:p>
                    <a:p>
                      <a:pPr indent="0" lvl="0" marL="71755" marR="0" rtl="0" algn="l">
                        <a:lnSpc>
                          <a:spcPct val="100000"/>
                        </a:lnSpc>
                        <a:spcBef>
                          <a:spcPts val="0"/>
                        </a:spcBef>
                        <a:spcAft>
                          <a:spcPts val="0"/>
                        </a:spcAft>
                        <a:buNone/>
                      </a:pPr>
                      <a:r>
                        <a:rPr lang="en-US" sz="900">
                          <a:latin typeface="Tahoma"/>
                          <a:ea typeface="Tahoma"/>
                          <a:cs typeface="Tahoma"/>
                          <a:sym typeface="Tahoma"/>
                        </a:rPr>
                        <a:t>Grandfathers</a:t>
                      </a:r>
                      <a:endParaRPr sz="900">
                        <a:latin typeface="Tahoma"/>
                        <a:ea typeface="Tahoma"/>
                        <a:cs typeface="Tahoma"/>
                        <a:sym typeface="Tahoma"/>
                      </a:endParaRPr>
                    </a:p>
                  </a:txBody>
                  <a:tcPr marT="44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1250">
                        <a:latin typeface="Times New Roman"/>
                        <a:ea typeface="Times New Roman"/>
                        <a:cs typeface="Times New Roman"/>
                        <a:sym typeface="Times New Roman"/>
                      </a:endParaRPr>
                    </a:p>
                    <a:p>
                      <a:pPr indent="0" lvl="0" marL="71755" marR="0" rtl="0" algn="l">
                        <a:lnSpc>
                          <a:spcPct val="100000"/>
                        </a:lnSpc>
                        <a:spcBef>
                          <a:spcPts val="0"/>
                        </a:spcBef>
                        <a:spcAft>
                          <a:spcPts val="0"/>
                        </a:spcAft>
                        <a:buNone/>
                      </a:pPr>
                      <a:r>
                        <a:rPr lang="en-US" sz="900">
                          <a:latin typeface="Tahoma"/>
                          <a:ea typeface="Tahoma"/>
                          <a:cs typeface="Tahoma"/>
                          <a:sym typeface="Tahoma"/>
                        </a:rPr>
                        <a:t>Aunts</a:t>
                      </a:r>
                      <a:endParaRPr sz="900">
                        <a:latin typeface="Tahoma"/>
                        <a:ea typeface="Tahoma"/>
                        <a:cs typeface="Tahoma"/>
                        <a:sym typeface="Tahoma"/>
                      </a:endParaRPr>
                    </a:p>
                  </a:txBody>
                  <a:tcPr marT="44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1250">
                        <a:latin typeface="Times New Roman"/>
                        <a:ea typeface="Times New Roman"/>
                        <a:cs typeface="Times New Roman"/>
                        <a:sym typeface="Times New Roman"/>
                      </a:endParaRPr>
                    </a:p>
                    <a:p>
                      <a:pPr indent="0" lvl="0" marL="71755" marR="0" rtl="0" algn="l">
                        <a:lnSpc>
                          <a:spcPct val="100000"/>
                        </a:lnSpc>
                        <a:spcBef>
                          <a:spcPts val="0"/>
                        </a:spcBef>
                        <a:spcAft>
                          <a:spcPts val="0"/>
                        </a:spcAft>
                        <a:buNone/>
                      </a:pPr>
                      <a:r>
                        <a:rPr lang="en-US" sz="900">
                          <a:latin typeface="Tahoma"/>
                          <a:ea typeface="Tahoma"/>
                          <a:cs typeface="Tahoma"/>
                          <a:sym typeface="Tahoma"/>
                        </a:rPr>
                        <a:t>Uncles</a:t>
                      </a:r>
                      <a:endParaRPr sz="900">
                        <a:latin typeface="Tahoma"/>
                        <a:ea typeface="Tahoma"/>
                        <a:cs typeface="Tahoma"/>
                        <a:sym typeface="Tahoma"/>
                      </a:endParaRPr>
                    </a:p>
                  </a:txBody>
                  <a:tcPr marT="44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1250">
                        <a:latin typeface="Times New Roman"/>
                        <a:ea typeface="Times New Roman"/>
                        <a:cs typeface="Times New Roman"/>
                        <a:sym typeface="Times New Roman"/>
                      </a:endParaRPr>
                    </a:p>
                    <a:p>
                      <a:pPr indent="0" lvl="0" marL="71755" marR="0" rtl="0" algn="l">
                        <a:lnSpc>
                          <a:spcPct val="100000"/>
                        </a:lnSpc>
                        <a:spcBef>
                          <a:spcPts val="0"/>
                        </a:spcBef>
                        <a:spcAft>
                          <a:spcPts val="0"/>
                        </a:spcAft>
                        <a:buNone/>
                      </a:pPr>
                      <a:r>
                        <a:rPr lang="en-US" sz="900">
                          <a:latin typeface="Tahoma"/>
                          <a:ea typeface="Tahoma"/>
                          <a:cs typeface="Tahoma"/>
                          <a:sym typeface="Tahoma"/>
                        </a:rPr>
                        <a:t>Brothers</a:t>
                      </a:r>
                      <a:endParaRPr sz="900">
                        <a:latin typeface="Tahoma"/>
                        <a:ea typeface="Tahoma"/>
                        <a:cs typeface="Tahoma"/>
                        <a:sym typeface="Tahoma"/>
                      </a:endParaRPr>
                    </a:p>
                  </a:txBody>
                  <a:tcPr marT="44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1250">
                        <a:latin typeface="Times New Roman"/>
                        <a:ea typeface="Times New Roman"/>
                        <a:cs typeface="Times New Roman"/>
                        <a:sym typeface="Times New Roman"/>
                      </a:endParaRPr>
                    </a:p>
                    <a:p>
                      <a:pPr indent="0" lvl="0" marL="71755" marR="0" rtl="0" algn="l">
                        <a:lnSpc>
                          <a:spcPct val="100000"/>
                        </a:lnSpc>
                        <a:spcBef>
                          <a:spcPts val="0"/>
                        </a:spcBef>
                        <a:spcAft>
                          <a:spcPts val="0"/>
                        </a:spcAft>
                        <a:buNone/>
                      </a:pPr>
                      <a:r>
                        <a:rPr lang="en-US" sz="900">
                          <a:latin typeface="Tahoma"/>
                          <a:ea typeface="Tahoma"/>
                          <a:cs typeface="Tahoma"/>
                          <a:sym typeface="Tahoma"/>
                        </a:rPr>
                        <a:t>Teacher</a:t>
                      </a:r>
                      <a:endParaRPr sz="900">
                        <a:latin typeface="Tahoma"/>
                        <a:ea typeface="Tahoma"/>
                        <a:cs typeface="Tahoma"/>
                        <a:sym typeface="Tahoma"/>
                      </a:endParaRPr>
                    </a:p>
                  </a:txBody>
                  <a:tcPr marT="44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1250">
                        <a:latin typeface="Times New Roman"/>
                        <a:ea typeface="Times New Roman"/>
                        <a:cs typeface="Times New Roman"/>
                        <a:sym typeface="Times New Roman"/>
                      </a:endParaRPr>
                    </a:p>
                    <a:p>
                      <a:pPr indent="0" lvl="0" marL="71755" marR="0" rtl="0" algn="l">
                        <a:lnSpc>
                          <a:spcPct val="100000"/>
                        </a:lnSpc>
                        <a:spcBef>
                          <a:spcPts val="0"/>
                        </a:spcBef>
                        <a:spcAft>
                          <a:spcPts val="0"/>
                        </a:spcAft>
                        <a:buNone/>
                      </a:pPr>
                      <a:r>
                        <a:rPr lang="en-US" sz="900">
                          <a:latin typeface="Tahoma"/>
                          <a:ea typeface="Tahoma"/>
                          <a:cs typeface="Tahoma"/>
                          <a:sym typeface="Tahoma"/>
                        </a:rPr>
                        <a:t>Young friend</a:t>
                      </a:r>
                      <a:endParaRPr sz="900">
                        <a:latin typeface="Tahoma"/>
                        <a:ea typeface="Tahoma"/>
                        <a:cs typeface="Tahoma"/>
                        <a:sym typeface="Tahoma"/>
                      </a:endParaRPr>
                    </a:p>
                  </a:txBody>
                  <a:tcPr marT="44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1250">
                        <a:latin typeface="Times New Roman"/>
                        <a:ea typeface="Times New Roman"/>
                        <a:cs typeface="Times New Roman"/>
                        <a:sym typeface="Times New Roman"/>
                      </a:endParaRPr>
                    </a:p>
                    <a:p>
                      <a:pPr indent="0" lvl="0" marL="71755" marR="0" rtl="0" algn="l">
                        <a:lnSpc>
                          <a:spcPct val="100000"/>
                        </a:lnSpc>
                        <a:spcBef>
                          <a:spcPts val="0"/>
                        </a:spcBef>
                        <a:spcAft>
                          <a:spcPts val="0"/>
                        </a:spcAft>
                        <a:buNone/>
                      </a:pPr>
                      <a:r>
                        <a:rPr lang="en-US" sz="900">
                          <a:latin typeface="Tahoma"/>
                          <a:ea typeface="Tahoma"/>
                          <a:cs typeface="Tahoma"/>
                          <a:sym typeface="Tahoma"/>
                        </a:rPr>
                        <a:t>Family friends</a:t>
                      </a:r>
                      <a:endParaRPr sz="900">
                        <a:latin typeface="Tahoma"/>
                        <a:ea typeface="Tahoma"/>
                        <a:cs typeface="Tahoma"/>
                        <a:sym typeface="Tahoma"/>
                      </a:endParaRPr>
                    </a:p>
                  </a:txBody>
                  <a:tcPr marT="44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1250">
                        <a:latin typeface="Times New Roman"/>
                        <a:ea typeface="Times New Roman"/>
                        <a:cs typeface="Times New Roman"/>
                        <a:sym typeface="Times New Roman"/>
                      </a:endParaRPr>
                    </a:p>
                    <a:p>
                      <a:pPr indent="0" lvl="0" marL="71755" marR="0" rtl="0" algn="l">
                        <a:lnSpc>
                          <a:spcPct val="100000"/>
                        </a:lnSpc>
                        <a:spcBef>
                          <a:spcPts val="0"/>
                        </a:spcBef>
                        <a:spcAft>
                          <a:spcPts val="0"/>
                        </a:spcAft>
                        <a:buNone/>
                      </a:pPr>
                      <a:r>
                        <a:rPr lang="en-US" sz="900">
                          <a:latin typeface="Tahoma"/>
                          <a:ea typeface="Tahoma"/>
                          <a:cs typeface="Tahoma"/>
                          <a:sym typeface="Tahoma"/>
                        </a:rPr>
                        <a:t>trangers</a:t>
                      </a:r>
                      <a:endParaRPr sz="900">
                        <a:latin typeface="Tahoma"/>
                        <a:ea typeface="Tahoma"/>
                        <a:cs typeface="Tahoma"/>
                        <a:sym typeface="Tahoma"/>
                      </a:endParaRPr>
                    </a:p>
                  </a:txBody>
                  <a:tcPr marT="44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r>
              <a:tr h="208300">
                <a:tc>
                  <a:txBody>
                    <a:bodyPr/>
                    <a:lstStyle/>
                    <a:p>
                      <a:pPr indent="0" lvl="0" marL="71755" marR="0" rtl="0" algn="l">
                        <a:lnSpc>
                          <a:spcPct val="100000"/>
                        </a:lnSpc>
                        <a:spcBef>
                          <a:spcPts val="0"/>
                        </a:spcBef>
                        <a:spcAft>
                          <a:spcPts val="0"/>
                        </a:spcAft>
                        <a:buNone/>
                      </a:pPr>
                      <a:r>
                        <a:rPr lang="en-US" sz="900">
                          <a:latin typeface="Tahoma"/>
                          <a:ea typeface="Tahoma"/>
                          <a:cs typeface="Tahoma"/>
                          <a:sym typeface="Tahoma"/>
                        </a:rPr>
                        <a:t>Touch</a:t>
                      </a:r>
                      <a:endParaRPr sz="900">
                        <a:latin typeface="Tahoma"/>
                        <a:ea typeface="Tahoma"/>
                        <a:cs typeface="Tahoma"/>
                        <a:sym typeface="Tahoma"/>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r>
              <a:tr h="208300">
                <a:tc>
                  <a:txBody>
                    <a:bodyPr/>
                    <a:lstStyle/>
                    <a:p>
                      <a:pPr indent="0" lvl="0" marL="71755" marR="0" rtl="0" algn="l">
                        <a:lnSpc>
                          <a:spcPct val="100000"/>
                        </a:lnSpc>
                        <a:spcBef>
                          <a:spcPts val="0"/>
                        </a:spcBef>
                        <a:spcAft>
                          <a:spcPts val="0"/>
                        </a:spcAft>
                        <a:buNone/>
                      </a:pPr>
                      <a:r>
                        <a:rPr lang="en-US" sz="900">
                          <a:latin typeface="Tahoma"/>
                          <a:ea typeface="Tahoma"/>
                          <a:cs typeface="Tahoma"/>
                          <a:sym typeface="Tahoma"/>
                        </a:rPr>
                        <a:t>Hug</a:t>
                      </a:r>
                      <a:endParaRPr sz="900">
                        <a:latin typeface="Tahoma"/>
                        <a:ea typeface="Tahoma"/>
                        <a:cs typeface="Tahoma"/>
                        <a:sym typeface="Tahoma"/>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ctr">
                        <a:lnSpc>
                          <a:spcPct val="100000"/>
                        </a:lnSpc>
                        <a:spcBef>
                          <a:spcPts val="0"/>
                        </a:spcBef>
                        <a:spcAft>
                          <a:spcPts val="0"/>
                        </a:spcAft>
                        <a:buNone/>
                      </a:pPr>
                      <a:r>
                        <a:rPr b="1" lang="en-US" sz="900">
                          <a:solidFill>
                            <a:srgbClr val="0081C3"/>
                          </a:solidFill>
                          <a:latin typeface="Trebuchet MS"/>
                          <a:ea typeface="Trebuchet MS"/>
                          <a:cs typeface="Trebuchet MS"/>
                          <a:sym typeface="Trebuchet MS"/>
                        </a:rPr>
                        <a:t>A</a:t>
                      </a:r>
                      <a:endParaRPr sz="900">
                        <a:latin typeface="Trebuchet MS"/>
                        <a:ea typeface="Trebuchet MS"/>
                        <a:cs typeface="Trebuchet MS"/>
                        <a:sym typeface="Trebuchet MS"/>
                      </a:endParaRPr>
                    </a:p>
                  </a:txBody>
                  <a:tcPr marT="4317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r>
              <a:tr h="208300">
                <a:tc>
                  <a:txBody>
                    <a:bodyPr/>
                    <a:lstStyle/>
                    <a:p>
                      <a:pPr indent="0" lvl="0" marL="71755" marR="0" rtl="0" algn="l">
                        <a:lnSpc>
                          <a:spcPct val="100000"/>
                        </a:lnSpc>
                        <a:spcBef>
                          <a:spcPts val="0"/>
                        </a:spcBef>
                        <a:spcAft>
                          <a:spcPts val="0"/>
                        </a:spcAft>
                        <a:buNone/>
                      </a:pPr>
                      <a:r>
                        <a:rPr lang="en-US" sz="900">
                          <a:latin typeface="Tahoma"/>
                          <a:ea typeface="Tahoma"/>
                          <a:cs typeface="Tahoma"/>
                          <a:sym typeface="Tahoma"/>
                        </a:rPr>
                        <a:t>Kiss</a:t>
                      </a:r>
                      <a:endParaRPr sz="900">
                        <a:latin typeface="Tahoma"/>
                        <a:ea typeface="Tahoma"/>
                        <a:cs typeface="Tahoma"/>
                        <a:sym typeface="Tahoma"/>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r>
              <a:tr h="208300">
                <a:tc>
                  <a:txBody>
                    <a:bodyPr/>
                    <a:lstStyle/>
                    <a:p>
                      <a:pPr indent="0" lvl="0" marL="71755" marR="0" rtl="0" algn="l">
                        <a:lnSpc>
                          <a:spcPct val="100000"/>
                        </a:lnSpc>
                        <a:spcBef>
                          <a:spcPts val="0"/>
                        </a:spcBef>
                        <a:spcAft>
                          <a:spcPts val="0"/>
                        </a:spcAft>
                        <a:buNone/>
                      </a:pPr>
                      <a:r>
                        <a:rPr lang="en-US" sz="900">
                          <a:latin typeface="Tahoma"/>
                          <a:ea typeface="Tahoma"/>
                          <a:cs typeface="Tahoma"/>
                          <a:sym typeface="Tahoma"/>
                        </a:rPr>
                        <a:t>Pat</a:t>
                      </a:r>
                      <a:endParaRPr sz="900">
                        <a:latin typeface="Tahoma"/>
                        <a:ea typeface="Tahoma"/>
                        <a:cs typeface="Tahoma"/>
                        <a:sym typeface="Tahoma"/>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r>
              <a:tr h="208300">
                <a:tc>
                  <a:txBody>
                    <a:bodyPr/>
                    <a:lstStyle/>
                    <a:p>
                      <a:pPr indent="0" lvl="0" marL="71755" marR="0" rtl="0" algn="l">
                        <a:lnSpc>
                          <a:spcPct val="100000"/>
                        </a:lnSpc>
                        <a:spcBef>
                          <a:spcPts val="0"/>
                        </a:spcBef>
                        <a:spcAft>
                          <a:spcPts val="0"/>
                        </a:spcAft>
                        <a:buNone/>
                      </a:pPr>
                      <a:r>
                        <a:rPr lang="en-US" sz="900">
                          <a:latin typeface="Tahoma"/>
                          <a:ea typeface="Tahoma"/>
                          <a:cs typeface="Tahoma"/>
                          <a:sym typeface="Tahoma"/>
                        </a:rPr>
                        <a:t>Squeeze</a:t>
                      </a:r>
                      <a:endParaRPr sz="900">
                        <a:latin typeface="Tahoma"/>
                        <a:ea typeface="Tahoma"/>
                        <a:cs typeface="Tahoma"/>
                        <a:sym typeface="Tahoma"/>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r>
              <a:tr h="208300">
                <a:tc>
                  <a:txBody>
                    <a:bodyPr/>
                    <a:lstStyle/>
                    <a:p>
                      <a:pPr indent="0" lvl="0" marL="71755" marR="0" rtl="0" algn="l">
                        <a:lnSpc>
                          <a:spcPct val="100000"/>
                        </a:lnSpc>
                        <a:spcBef>
                          <a:spcPts val="0"/>
                        </a:spcBef>
                        <a:spcAft>
                          <a:spcPts val="0"/>
                        </a:spcAft>
                        <a:buNone/>
                      </a:pPr>
                      <a:r>
                        <a:rPr lang="en-US" sz="900">
                          <a:latin typeface="Tahoma"/>
                          <a:ea typeface="Tahoma"/>
                          <a:cs typeface="Tahoma"/>
                          <a:sym typeface="Tahoma"/>
                        </a:rPr>
                        <a:t>Tickle</a:t>
                      </a:r>
                      <a:endParaRPr sz="900">
                        <a:latin typeface="Tahoma"/>
                        <a:ea typeface="Tahoma"/>
                        <a:cs typeface="Tahoma"/>
                        <a:sym typeface="Tahoma"/>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r>
              <a:tr h="208300">
                <a:tc>
                  <a:txBody>
                    <a:bodyPr/>
                    <a:lstStyle/>
                    <a:p>
                      <a:pPr indent="0" lvl="0" marL="71755" marR="0" rtl="0" algn="l">
                        <a:lnSpc>
                          <a:spcPct val="100000"/>
                        </a:lnSpc>
                        <a:spcBef>
                          <a:spcPts val="0"/>
                        </a:spcBef>
                        <a:spcAft>
                          <a:spcPts val="0"/>
                        </a:spcAft>
                        <a:buNone/>
                      </a:pPr>
                      <a:r>
                        <a:rPr lang="en-US" sz="900">
                          <a:latin typeface="Tahoma"/>
                          <a:ea typeface="Tahoma"/>
                          <a:cs typeface="Tahoma"/>
                          <a:sym typeface="Tahoma"/>
                        </a:rPr>
                        <a:t>Pinch</a:t>
                      </a:r>
                      <a:endParaRPr sz="900">
                        <a:latin typeface="Tahoma"/>
                        <a:ea typeface="Tahoma"/>
                        <a:cs typeface="Tahoma"/>
                        <a:sym typeface="Tahoma"/>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9DADA"/>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None/>
                      </a:pPr>
                      <a:r>
                        <a:t/>
                      </a:r>
                      <a:endParaRPr sz="900">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CECEC"/>
                    </a:solidFill>
                  </a:tcPr>
                </a:tc>
              </a:tr>
            </a:tbl>
          </a:graphicData>
        </a:graphic>
      </p:graphicFrame>
      <p:sp>
        <p:nvSpPr>
          <p:cNvPr id="703" name="Google Shape;703;p63"/>
          <p:cNvSpPr txBox="1"/>
          <p:nvPr/>
        </p:nvSpPr>
        <p:spPr>
          <a:xfrm>
            <a:off x="6887939" y="4178674"/>
            <a:ext cx="4130675" cy="1721497"/>
          </a:xfrm>
          <a:prstGeom prst="rect">
            <a:avLst/>
          </a:prstGeom>
          <a:noFill/>
          <a:ln>
            <a:noFill/>
          </a:ln>
        </p:spPr>
        <p:txBody>
          <a:bodyPr anchorCtr="0" anchor="t" bIns="0" lIns="0" spcFirstLastPara="1" rIns="0" wrap="square" tIns="12700">
            <a:spAutoFit/>
          </a:bodyPr>
          <a:lstStyle/>
          <a:p>
            <a:pPr indent="0" lvl="0" marL="12700" marR="5080" rtl="0" algn="ctr">
              <a:lnSpc>
                <a:spcPct val="116700"/>
              </a:lnSpc>
              <a:spcBef>
                <a:spcPts val="0"/>
              </a:spcBef>
              <a:spcAft>
                <a:spcPts val="0"/>
              </a:spcAft>
              <a:buNone/>
            </a:pPr>
            <a:r>
              <a:rPr b="1" lang="en-US" sz="2000">
                <a:solidFill>
                  <a:srgbClr val="CD1013"/>
                </a:solidFill>
                <a:latin typeface="Arial"/>
                <a:ea typeface="Arial"/>
                <a:cs typeface="Arial"/>
                <a:sym typeface="Arial"/>
              </a:rPr>
              <a:t>ضروری پیغام</a:t>
            </a:r>
            <a:endParaRPr/>
          </a:p>
          <a:p>
            <a:pPr indent="0" lvl="0" marL="12700" marR="5080" rtl="0" algn="r">
              <a:lnSpc>
                <a:spcPct val="116700"/>
              </a:lnSpc>
              <a:spcBef>
                <a:spcPts val="100"/>
              </a:spcBef>
              <a:spcAft>
                <a:spcPts val="0"/>
              </a:spcAft>
              <a:buNone/>
            </a:pPr>
            <a:r>
              <a:rPr lang="en-US" sz="2000">
                <a:solidFill>
                  <a:srgbClr val="000000"/>
                </a:solidFill>
                <a:latin typeface="Arial"/>
                <a:ea typeface="Arial"/>
                <a:cs typeface="Arial"/>
                <a:sym typeface="Arial"/>
              </a:rPr>
              <a:t>جب آپ کسی ایسے لمس کا تجربہ کرتے ہیں جو آپ کو پسند نہیں ہے تو ہمیشہ کسی بالغ کو بتائیں جس پر آپ بھروسہ کرتے ہیں۔</a:t>
            </a:r>
            <a:endParaRPr sz="2000">
              <a:solidFill>
                <a:srgbClr val="000000"/>
              </a:solidFill>
              <a:latin typeface="Arial"/>
              <a:ea typeface="Arial"/>
              <a:cs typeface="Arial"/>
              <a:sym typeface="Arial"/>
            </a:endParaRPr>
          </a:p>
          <a:p>
            <a:pPr indent="0" lvl="0" marL="0" marR="0" rtl="0" algn="r">
              <a:spcBef>
                <a:spcPts val="40"/>
              </a:spcBef>
              <a:spcAft>
                <a:spcPts val="0"/>
              </a:spcAft>
              <a:buNone/>
            </a:pPr>
            <a:r>
              <a:rPr lang="en-US" sz="2000">
                <a:solidFill>
                  <a:srgbClr val="000000"/>
                </a:solidFill>
                <a:latin typeface="Arial"/>
                <a:ea typeface="Arial"/>
                <a:cs typeface="Arial"/>
                <a:sym typeface="Arial"/>
              </a:rPr>
              <a:t>سیکھنا: اگر آپ کو کسی کا چھونا برا لگتا ہے تو آپ فورا ً چیخنا شروع کر دیں </a:t>
            </a:r>
            <a:r>
              <a:rPr b="1" lang="en-US" sz="2000">
                <a:solidFill>
                  <a:srgbClr val="000000"/>
                </a:solidFill>
                <a:latin typeface="Arial"/>
                <a:ea typeface="Arial"/>
                <a:cs typeface="Arial"/>
                <a:sym typeface="Arial"/>
              </a:rPr>
              <a:t>اور کسی محفوظ جگہ پر بھاگ جائیں۔</a:t>
            </a:r>
            <a:endParaRPr b="1" sz="2000">
              <a:solidFill>
                <a:srgbClr val="000000"/>
              </a:solidFill>
              <a:latin typeface="Arial"/>
              <a:ea typeface="Arial"/>
              <a:cs typeface="Arial"/>
              <a:sym typeface="Arial"/>
            </a:endParaRPr>
          </a:p>
        </p:txBody>
      </p:sp>
      <p:pic>
        <p:nvPicPr>
          <p:cNvPr descr="Good Touch and Bad Touch | Better Chitwan" id="704" name="Google Shape;704;p63"/>
          <p:cNvPicPr preferRelativeResize="0"/>
          <p:nvPr/>
        </p:nvPicPr>
        <p:blipFill rotWithShape="1">
          <a:blip r:embed="rId3">
            <a:alphaModFix/>
          </a:blip>
          <a:srcRect b="0" l="0" r="0" t="0"/>
          <a:stretch/>
        </p:blipFill>
        <p:spPr>
          <a:xfrm>
            <a:off x="794676" y="1381774"/>
            <a:ext cx="2095500" cy="2737473"/>
          </a:xfrm>
          <a:prstGeom prst="rect">
            <a:avLst/>
          </a:prstGeom>
          <a:noFill/>
          <a:ln>
            <a:noFill/>
          </a:ln>
        </p:spPr>
      </p:pic>
      <p:sp>
        <p:nvSpPr>
          <p:cNvPr id="705" name="Google Shape;705;p63"/>
          <p:cNvSpPr/>
          <p:nvPr/>
        </p:nvSpPr>
        <p:spPr>
          <a:xfrm>
            <a:off x="7591657" y="3571198"/>
            <a:ext cx="4318000" cy="2011680"/>
          </a:xfrm>
          <a:prstGeom prst="rect">
            <a:avLst/>
          </a:prstGeom>
          <a:noFill/>
          <a:ln cap="rnd" cmpd="sng" w="15875">
            <a:solidFill>
              <a:srgbClr val="78230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06" name="Google Shape;706;p63"/>
          <p:cNvSpPr/>
          <p:nvPr/>
        </p:nvSpPr>
        <p:spPr>
          <a:xfrm>
            <a:off x="10297263" y="162543"/>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Arial"/>
                <a:ea typeface="Arial"/>
                <a:cs typeface="Arial"/>
                <a:sym typeface="Arial"/>
              </a:rPr>
              <a:t>Pg No. 49</a:t>
            </a:r>
            <a:endParaRPr sz="2400">
              <a:solidFill>
                <a:srgbClr val="000000"/>
              </a:solidFill>
              <a:latin typeface="Arial"/>
              <a:ea typeface="Arial"/>
              <a:cs typeface="Arial"/>
              <a:sym typeface="Arial"/>
            </a:endParaRPr>
          </a:p>
        </p:txBody>
      </p:sp>
      <p:sp>
        <p:nvSpPr>
          <p:cNvPr id="707" name="Google Shape;707;p63"/>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49</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64"/>
          <p:cNvSpPr txBox="1"/>
          <p:nvPr>
            <p:ph type="title"/>
          </p:nvPr>
        </p:nvSpPr>
        <p:spPr>
          <a:xfrm>
            <a:off x="2592925" y="624110"/>
            <a:ext cx="8911687" cy="1280890"/>
          </a:xfrm>
          <a:prstGeom prst="rect">
            <a:avLst/>
          </a:prstGeom>
          <a:solidFill>
            <a:srgbClr val="E2E8D9"/>
          </a:solid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3600"/>
              <a:buFont typeface="Arial"/>
              <a:buNone/>
            </a:pPr>
            <a:r>
              <a:rPr b="1" lang="en-US">
                <a:latin typeface="Arial"/>
                <a:ea typeface="Arial"/>
                <a:cs typeface="Arial"/>
                <a:sym typeface="Arial"/>
              </a:rPr>
              <a:t>پانچواں موضوع</a:t>
            </a:r>
            <a:endParaRPr/>
          </a:p>
        </p:txBody>
      </p:sp>
      <p:sp>
        <p:nvSpPr>
          <p:cNvPr id="713" name="Google Shape;713;p64"/>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0" lvl="0" marL="0" rtl="1" algn="r">
              <a:lnSpc>
                <a:spcPct val="150000"/>
              </a:lnSpc>
              <a:spcBef>
                <a:spcPts val="0"/>
              </a:spcBef>
              <a:spcAft>
                <a:spcPts val="0"/>
              </a:spcAft>
              <a:buSzPts val="3200"/>
              <a:buNone/>
            </a:pPr>
            <a:r>
              <a:rPr b="1" lang="en-US" sz="3200">
                <a:latin typeface="Arial"/>
                <a:ea typeface="Arial"/>
                <a:cs typeface="Arial"/>
                <a:sym typeface="Arial"/>
              </a:rPr>
              <a:t>اس موضوع The History of My Community “کا مقصد یہ  ہے   کہ بچے واقعات کی ترتیب  اور ماضی، حال اور مستقبل  کا ادراک/ سمجھ  سکیں۔</a:t>
            </a:r>
            <a:endParaRPr/>
          </a:p>
        </p:txBody>
      </p:sp>
      <p:pic>
        <p:nvPicPr>
          <p:cNvPr descr="Exploring My Local Community - History Word Wall Vocabulary Teaching  Resource | Teach Starter" id="714" name="Google Shape;714;p64"/>
          <p:cNvPicPr preferRelativeResize="0"/>
          <p:nvPr/>
        </p:nvPicPr>
        <p:blipFill rotWithShape="1">
          <a:blip r:embed="rId3">
            <a:alphaModFix/>
          </a:blip>
          <a:srcRect b="0" l="0" r="0" t="0"/>
          <a:stretch/>
        </p:blipFill>
        <p:spPr>
          <a:xfrm>
            <a:off x="1896980" y="3899568"/>
            <a:ext cx="7693123" cy="2478498"/>
          </a:xfrm>
          <a:prstGeom prst="rect">
            <a:avLst/>
          </a:prstGeom>
          <a:noFill/>
          <a:ln>
            <a:noFill/>
          </a:ln>
        </p:spPr>
      </p:pic>
      <p:sp>
        <p:nvSpPr>
          <p:cNvPr id="715" name="Google Shape;715;p64"/>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52</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65"/>
          <p:cNvSpPr txBox="1"/>
          <p:nvPr/>
        </p:nvSpPr>
        <p:spPr>
          <a:xfrm>
            <a:off x="606174" y="321035"/>
            <a:ext cx="11311848" cy="432106"/>
          </a:xfrm>
          <a:prstGeom prst="rect">
            <a:avLst/>
          </a:prstGeom>
          <a:noFill/>
          <a:ln>
            <a:noFill/>
          </a:ln>
        </p:spPr>
        <p:txBody>
          <a:bodyPr anchorCtr="0" anchor="t" bIns="0" lIns="0" spcFirstLastPara="1" rIns="0" wrap="square" tIns="12700">
            <a:spAutoFit/>
          </a:bodyPr>
          <a:lstStyle/>
          <a:p>
            <a:pPr indent="0" lvl="0" marL="12700" marR="0" rtl="1" algn="ctr">
              <a:lnSpc>
                <a:spcPct val="39444"/>
              </a:lnSpc>
              <a:spcBef>
                <a:spcPts val="0"/>
              </a:spcBef>
              <a:spcAft>
                <a:spcPts val="0"/>
              </a:spcAft>
              <a:buNone/>
            </a:pPr>
            <a:r>
              <a:rPr b="1" lang="en-US" sz="3600">
                <a:solidFill>
                  <a:srgbClr val="0081C3"/>
                </a:solidFill>
                <a:latin typeface="Arial"/>
                <a:ea typeface="Arial"/>
                <a:cs typeface="Arial"/>
                <a:sym typeface="Arial"/>
              </a:rPr>
              <a:t>پانچواں موضوع: My History and the History of MY Community </a:t>
            </a:r>
            <a:endParaRPr sz="3600">
              <a:solidFill>
                <a:srgbClr val="000000"/>
              </a:solidFill>
              <a:latin typeface="Arial"/>
              <a:ea typeface="Arial"/>
              <a:cs typeface="Arial"/>
              <a:sym typeface="Arial"/>
            </a:endParaRPr>
          </a:p>
        </p:txBody>
      </p:sp>
      <p:sp>
        <p:nvSpPr>
          <p:cNvPr id="722" name="Google Shape;722;p65"/>
          <p:cNvSpPr txBox="1"/>
          <p:nvPr/>
        </p:nvSpPr>
        <p:spPr>
          <a:xfrm>
            <a:off x="818886" y="1167590"/>
            <a:ext cx="3159759" cy="2579296"/>
          </a:xfrm>
          <a:prstGeom prst="rect">
            <a:avLst/>
          </a:prstGeom>
          <a:solidFill>
            <a:srgbClr val="E2E8D9"/>
          </a:solidFill>
          <a:ln>
            <a:noFill/>
          </a:ln>
        </p:spPr>
        <p:txBody>
          <a:bodyPr anchorCtr="0" anchor="t" bIns="0" lIns="0" spcFirstLastPara="1" rIns="0" wrap="square" tIns="117475">
            <a:spAutoFit/>
          </a:bodyPr>
          <a:lstStyle/>
          <a:p>
            <a:pPr indent="0" lvl="0" marL="71755" marR="172720" rtl="0" algn="r">
              <a:lnSpc>
                <a:spcPct val="101800"/>
              </a:lnSpc>
              <a:spcBef>
                <a:spcPts val="0"/>
              </a:spcBef>
              <a:spcAft>
                <a:spcPts val="0"/>
              </a:spcAft>
              <a:buNone/>
            </a:pPr>
            <a:r>
              <a:rPr lang="en-US" sz="2000">
                <a:solidFill>
                  <a:srgbClr val="000000"/>
                </a:solidFill>
                <a:latin typeface="Arial"/>
                <a:ea typeface="Arial"/>
                <a:cs typeface="Arial"/>
                <a:sym typeface="Arial"/>
              </a:rPr>
              <a:t>مندرجہ ذیل سرگرمیاں بچوں کی مدد کر دسکتی ہیں:</a:t>
            </a:r>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زندگی کے مراحل  کو سمجھیں : پہلے، اب اور بعد میں</a:t>
            </a:r>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واقعات کو تاریخ کی لکیر پر لکھیں۔</a:t>
            </a:r>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تاریخی واقعات کی تحقیق کریں۔</a:t>
            </a:r>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واقعات ریکارڈ کریں۔</a:t>
            </a:r>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اپنے مستقبل کی منصوبہ بندی کریں۔</a:t>
            </a:r>
            <a:endParaRPr sz="2000">
              <a:solidFill>
                <a:srgbClr val="000000"/>
              </a:solidFill>
              <a:latin typeface="Arial"/>
              <a:ea typeface="Arial"/>
              <a:cs typeface="Arial"/>
              <a:sym typeface="Arial"/>
            </a:endParaRPr>
          </a:p>
        </p:txBody>
      </p:sp>
      <p:sp>
        <p:nvSpPr>
          <p:cNvPr id="723" name="Google Shape;723;p65"/>
          <p:cNvSpPr txBox="1"/>
          <p:nvPr/>
        </p:nvSpPr>
        <p:spPr>
          <a:xfrm>
            <a:off x="4781301" y="1153559"/>
            <a:ext cx="7220353" cy="3308598"/>
          </a:xfrm>
          <a:prstGeom prst="rect">
            <a:avLst/>
          </a:prstGeom>
          <a:noFill/>
          <a:ln>
            <a:noFill/>
          </a:ln>
        </p:spPr>
        <p:txBody>
          <a:bodyPr anchorCtr="0" anchor="t" bIns="0" lIns="0" spcFirstLastPara="1" rIns="0" wrap="square" tIns="38100">
            <a:spAutoFit/>
          </a:bodyPr>
          <a:lstStyle/>
          <a:p>
            <a:pPr indent="0" lvl="0" marL="253365" marR="0" rtl="0" algn="r">
              <a:lnSpc>
                <a:spcPct val="150000"/>
              </a:lnSpc>
              <a:spcBef>
                <a:spcPts val="0"/>
              </a:spcBef>
              <a:spcAft>
                <a:spcPts val="0"/>
              </a:spcAft>
              <a:buNone/>
            </a:pPr>
            <a:r>
              <a:rPr b="1" lang="en-US" sz="2000">
                <a:solidFill>
                  <a:srgbClr val="000000"/>
                </a:solidFill>
                <a:latin typeface="Arial"/>
                <a:ea typeface="Arial"/>
                <a:cs typeface="Arial"/>
                <a:sym typeface="Arial"/>
              </a:rPr>
              <a:t>سیکھنا: اپنی زندگی کے ترتیب  وار واقعات </a:t>
            </a:r>
            <a:endParaRPr/>
          </a:p>
          <a:p>
            <a:pPr indent="0" lvl="0" marL="253365" marR="0" rtl="0" algn="r">
              <a:lnSpc>
                <a:spcPct val="150000"/>
              </a:lnSpc>
              <a:spcBef>
                <a:spcPts val="300"/>
              </a:spcBef>
              <a:spcAft>
                <a:spcPts val="0"/>
              </a:spcAft>
              <a:buNone/>
            </a:pPr>
            <a:r>
              <a:rPr b="1" lang="en-US" sz="2000">
                <a:solidFill>
                  <a:srgbClr val="000000"/>
                </a:solidFill>
                <a:latin typeface="Arial"/>
                <a:ea typeface="Arial"/>
                <a:cs typeface="Arial"/>
                <a:sym typeface="Arial"/>
              </a:rPr>
              <a:t>مرحلہ ۱: موضوع کا تعارف کروائیں</a:t>
            </a:r>
            <a:endParaRPr sz="2000">
              <a:solidFill>
                <a:srgbClr val="000000"/>
              </a:solidFill>
              <a:latin typeface="Arial"/>
              <a:ea typeface="Arial"/>
              <a:cs typeface="Arial"/>
              <a:sym typeface="Arial"/>
            </a:endParaRPr>
          </a:p>
          <a:p>
            <a:pPr indent="0" lvl="0" marL="253365" marR="30480" rtl="0" algn="r">
              <a:lnSpc>
                <a:spcPct val="150000"/>
              </a:lnSpc>
              <a:spcBef>
                <a:spcPts val="0"/>
              </a:spcBef>
              <a:spcAft>
                <a:spcPts val="0"/>
              </a:spcAft>
              <a:buNone/>
            </a:pPr>
            <a:r>
              <a:rPr lang="en-US" sz="2000">
                <a:solidFill>
                  <a:srgbClr val="000000"/>
                </a:solidFill>
                <a:latin typeface="Arial"/>
                <a:ea typeface="Arial"/>
                <a:cs typeface="Arial"/>
                <a:sym typeface="Arial"/>
              </a:rPr>
              <a:t>مرحلہ 2: شاگردوں سے ان کی پیدائش کا سال اور ان کی زندگی کے دوران پیش آنے والے مختلف واقعات کو لائن لکھنے کو کہیں </a:t>
            </a:r>
            <a:endParaRPr/>
          </a:p>
          <a:p>
            <a:pPr indent="0" lvl="0" marL="253365" marR="30480" rtl="0" algn="r">
              <a:lnSpc>
                <a:spcPct val="150000"/>
              </a:lnSpc>
              <a:spcBef>
                <a:spcPts val="0"/>
              </a:spcBef>
              <a:spcAft>
                <a:spcPts val="0"/>
              </a:spcAft>
              <a:buNone/>
            </a:pPr>
            <a:r>
              <a:rPr lang="en-US" sz="2000">
                <a:solidFill>
                  <a:srgbClr val="000000"/>
                </a:solidFill>
                <a:latin typeface="Arial"/>
                <a:ea typeface="Arial"/>
                <a:cs typeface="Arial"/>
                <a:sym typeface="Arial"/>
              </a:rPr>
              <a:t>مرحلہ 3: ہر طالب علم سے لکیر پر ایک نقطہ کھینچنے کو کہیں۔ یہ اس سال کی نمائندگی کرتا ہے جس میں وہ پیدا ہوا تھا۔</a:t>
            </a:r>
            <a:endParaRPr/>
          </a:p>
          <a:p>
            <a:pPr indent="0" lvl="0" marL="253365" marR="30480" rtl="0" algn="r">
              <a:lnSpc>
                <a:spcPct val="150000"/>
              </a:lnSpc>
              <a:spcBef>
                <a:spcPts val="0"/>
              </a:spcBef>
              <a:spcAft>
                <a:spcPts val="0"/>
              </a:spcAft>
              <a:buNone/>
            </a:pPr>
            <a:r>
              <a:rPr lang="en-US" sz="2000">
                <a:solidFill>
                  <a:srgbClr val="000000"/>
                </a:solidFill>
                <a:latin typeface="Arial"/>
                <a:ea typeface="Arial"/>
                <a:cs typeface="Arial"/>
                <a:sym typeface="Arial"/>
              </a:rPr>
              <a:t>مرحلہ 4: شاگردوں سے اپنی زندگی کے اہم واقعات کے بارے میں انفرادی طور پر سوچنے کو کہیں۔</a:t>
            </a:r>
            <a:endParaRPr/>
          </a:p>
          <a:p>
            <a:pPr indent="0" lvl="0" marL="253365" marR="30480" rtl="0" algn="r">
              <a:lnSpc>
                <a:spcPct val="150000"/>
              </a:lnSpc>
              <a:spcBef>
                <a:spcPts val="0"/>
              </a:spcBef>
              <a:spcAft>
                <a:spcPts val="0"/>
              </a:spcAft>
              <a:buNone/>
            </a:pPr>
            <a:r>
              <a:rPr lang="en-US" sz="2000">
                <a:solidFill>
                  <a:srgbClr val="000000"/>
                </a:solidFill>
                <a:latin typeface="Arial"/>
                <a:ea typeface="Arial"/>
                <a:cs typeface="Arial"/>
                <a:sym typeface="Arial"/>
              </a:rPr>
              <a:t>مرحلہ 5: 'میری زندگی کا دریا، وضاحت کریں۔ ٹائم لائن ایک دریا کی طرح ہے جو ایک جگہ سے دوسری جگہ بہتا ہے۔</a:t>
            </a:r>
            <a:endParaRPr sz="2000">
              <a:solidFill>
                <a:srgbClr val="000000"/>
              </a:solidFill>
              <a:latin typeface="Arial"/>
              <a:ea typeface="Arial"/>
              <a:cs typeface="Arial"/>
              <a:sym typeface="Arial"/>
            </a:endParaRPr>
          </a:p>
        </p:txBody>
      </p:sp>
      <p:pic>
        <p:nvPicPr>
          <p:cNvPr descr="My River of Life by Ha Kwon Chung" id="724" name="Google Shape;724;p65"/>
          <p:cNvPicPr preferRelativeResize="0"/>
          <p:nvPr/>
        </p:nvPicPr>
        <p:blipFill rotWithShape="1">
          <a:blip r:embed="rId3">
            <a:alphaModFix/>
          </a:blip>
          <a:srcRect b="0" l="0" r="0" t="0"/>
          <a:stretch/>
        </p:blipFill>
        <p:spPr>
          <a:xfrm>
            <a:off x="269489" y="4255049"/>
            <a:ext cx="4373631" cy="2281915"/>
          </a:xfrm>
          <a:prstGeom prst="rect">
            <a:avLst/>
          </a:prstGeom>
          <a:noFill/>
          <a:ln>
            <a:noFill/>
          </a:ln>
        </p:spPr>
      </p:pic>
      <p:sp>
        <p:nvSpPr>
          <p:cNvPr id="725" name="Google Shape;725;p65"/>
          <p:cNvSpPr/>
          <p:nvPr/>
        </p:nvSpPr>
        <p:spPr>
          <a:xfrm>
            <a:off x="97534" y="705925"/>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52</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66"/>
          <p:cNvSpPr txBox="1"/>
          <p:nvPr>
            <p:ph type="title"/>
          </p:nvPr>
        </p:nvSpPr>
        <p:spPr>
          <a:xfrm>
            <a:off x="2592925" y="624110"/>
            <a:ext cx="8911687" cy="1280890"/>
          </a:xfrm>
          <a:prstGeom prst="rect">
            <a:avLst/>
          </a:prstGeom>
          <a:solidFill>
            <a:srgbClr val="E2E8D9"/>
          </a:solid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4000"/>
              <a:buFont typeface="Arial"/>
              <a:buNone/>
            </a:pPr>
            <a:r>
              <a:rPr lang="en-US" sz="4000">
                <a:latin typeface="Arial"/>
                <a:ea typeface="Arial"/>
                <a:cs typeface="Arial"/>
                <a:sym typeface="Arial"/>
              </a:rPr>
              <a:t>چھٹا موضوع</a:t>
            </a:r>
            <a:endParaRPr sz="4000">
              <a:latin typeface="Arial"/>
              <a:ea typeface="Arial"/>
              <a:cs typeface="Arial"/>
              <a:sym typeface="Arial"/>
            </a:endParaRPr>
          </a:p>
        </p:txBody>
      </p:sp>
      <p:sp>
        <p:nvSpPr>
          <p:cNvPr id="731" name="Google Shape;731;p66"/>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0" lvl="0" marL="0" rtl="1" algn="r">
              <a:lnSpc>
                <a:spcPct val="150000"/>
              </a:lnSpc>
              <a:spcBef>
                <a:spcPts val="0"/>
              </a:spcBef>
              <a:spcAft>
                <a:spcPts val="0"/>
              </a:spcAft>
              <a:buSzPts val="3200"/>
              <a:buNone/>
            </a:pPr>
            <a:r>
              <a:rPr lang="en-US" sz="3200">
                <a:latin typeface="Arial"/>
                <a:ea typeface="Arial"/>
                <a:cs typeface="Arial"/>
                <a:sym typeface="Arial"/>
              </a:rPr>
              <a:t>چھٹا موضوع “Cultural festivities and rituals of my Community' کا مقصد مثبت ثقافتی رویوں، تہواروں  اور رسومات  کی بنیاد پر ثقافتی شناخت کروانا۔</a:t>
            </a:r>
            <a:endParaRPr sz="3200">
              <a:latin typeface="Arial"/>
              <a:ea typeface="Arial"/>
              <a:cs typeface="Arial"/>
              <a:sym typeface="Arial"/>
            </a:endParaRPr>
          </a:p>
        </p:txBody>
      </p:sp>
      <p:pic>
        <p:nvPicPr>
          <p:cNvPr descr="Climate poses threat to ancient culture | News | Eco-Business | Asia Pacific" id="732" name="Google Shape;732;p66"/>
          <p:cNvPicPr preferRelativeResize="0"/>
          <p:nvPr/>
        </p:nvPicPr>
        <p:blipFill rotWithShape="1">
          <a:blip r:embed="rId3">
            <a:alphaModFix/>
          </a:blip>
          <a:srcRect b="0" l="0" r="0" t="0"/>
          <a:stretch/>
        </p:blipFill>
        <p:spPr>
          <a:xfrm>
            <a:off x="6360160" y="3668174"/>
            <a:ext cx="4729844" cy="2133600"/>
          </a:xfrm>
          <a:prstGeom prst="rect">
            <a:avLst/>
          </a:prstGeom>
          <a:noFill/>
          <a:ln>
            <a:noFill/>
          </a:ln>
        </p:spPr>
      </p:pic>
      <p:pic>
        <p:nvPicPr>
          <p:cNvPr descr="78 Pak Culture ideas | pakistani culture, pakistan culture, culture" id="733" name="Google Shape;733;p66"/>
          <p:cNvPicPr preferRelativeResize="0"/>
          <p:nvPr/>
        </p:nvPicPr>
        <p:blipFill rotWithShape="1">
          <a:blip r:embed="rId4">
            <a:alphaModFix/>
          </a:blip>
          <a:srcRect b="0" l="0" r="0" t="0"/>
          <a:stretch/>
        </p:blipFill>
        <p:spPr>
          <a:xfrm>
            <a:off x="1314787" y="3668174"/>
            <a:ext cx="4273420" cy="2133600"/>
          </a:xfrm>
          <a:prstGeom prst="rect">
            <a:avLst/>
          </a:prstGeom>
          <a:noFill/>
          <a:ln>
            <a:noFill/>
          </a:ln>
        </p:spPr>
      </p:pic>
      <p:sp>
        <p:nvSpPr>
          <p:cNvPr id="734" name="Google Shape;734;p66"/>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56</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67"/>
          <p:cNvSpPr txBox="1"/>
          <p:nvPr/>
        </p:nvSpPr>
        <p:spPr>
          <a:xfrm>
            <a:off x="1178917" y="125248"/>
            <a:ext cx="11262579" cy="741165"/>
          </a:xfrm>
          <a:prstGeom prst="rect">
            <a:avLst/>
          </a:prstGeom>
          <a:noFill/>
          <a:ln>
            <a:noFill/>
          </a:ln>
        </p:spPr>
        <p:txBody>
          <a:bodyPr anchorCtr="0" anchor="t" bIns="0" lIns="0" spcFirstLastPara="1" rIns="0" wrap="square" tIns="12700">
            <a:spAutoFit/>
          </a:bodyPr>
          <a:lstStyle/>
          <a:p>
            <a:pPr indent="0" lvl="0" marL="12700" marR="0" rtl="1" algn="l">
              <a:lnSpc>
                <a:spcPct val="150000"/>
              </a:lnSpc>
              <a:spcBef>
                <a:spcPts val="0"/>
              </a:spcBef>
              <a:spcAft>
                <a:spcPts val="0"/>
              </a:spcAft>
              <a:buNone/>
            </a:pPr>
            <a:r>
              <a:rPr lang="en-US" sz="3600">
                <a:solidFill>
                  <a:srgbClr val="000000"/>
                </a:solidFill>
                <a:latin typeface="Arial"/>
                <a:ea typeface="Arial"/>
                <a:cs typeface="Arial"/>
                <a:sym typeface="Arial"/>
              </a:rPr>
              <a:t>Cultural festivities and rituals of my Community</a:t>
            </a:r>
            <a:endParaRPr sz="3600">
              <a:solidFill>
                <a:srgbClr val="000000"/>
              </a:solidFill>
              <a:latin typeface="Arial"/>
              <a:ea typeface="Arial"/>
              <a:cs typeface="Arial"/>
              <a:sym typeface="Arial"/>
            </a:endParaRPr>
          </a:p>
        </p:txBody>
      </p:sp>
      <p:sp>
        <p:nvSpPr>
          <p:cNvPr id="741" name="Google Shape;741;p67"/>
          <p:cNvSpPr txBox="1"/>
          <p:nvPr/>
        </p:nvSpPr>
        <p:spPr>
          <a:xfrm>
            <a:off x="213656" y="1745812"/>
            <a:ext cx="2402796" cy="2348463"/>
          </a:xfrm>
          <a:prstGeom prst="rect">
            <a:avLst/>
          </a:prstGeom>
          <a:solidFill>
            <a:srgbClr val="E2E8D9"/>
          </a:solidFill>
          <a:ln>
            <a:noFill/>
          </a:ln>
        </p:spPr>
        <p:txBody>
          <a:bodyPr anchorCtr="0" anchor="t" bIns="0" lIns="0" spcFirstLastPara="1" rIns="0" wrap="square" tIns="117475">
            <a:spAutoFit/>
          </a:bodyPr>
          <a:lstStyle/>
          <a:p>
            <a:pPr indent="0" lvl="0" marL="71755" marR="172720" rtl="0" algn="r">
              <a:lnSpc>
                <a:spcPct val="101800"/>
              </a:lnSpc>
              <a:spcBef>
                <a:spcPts val="0"/>
              </a:spcBef>
              <a:spcAft>
                <a:spcPts val="0"/>
              </a:spcAft>
              <a:buNone/>
            </a:pPr>
            <a:r>
              <a:rPr lang="en-US" sz="2000">
                <a:solidFill>
                  <a:srgbClr val="000000"/>
                </a:solidFill>
                <a:latin typeface="Arial"/>
                <a:ea typeface="Arial"/>
                <a:cs typeface="Arial"/>
                <a:sym typeface="Arial"/>
              </a:rPr>
              <a:t>مندرجہ ذیل سرگرمیاں بچوں کی مدد کر دسکتی ہیں:</a:t>
            </a:r>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ان کی اپنی ثقافتوں کو بہتر جانیں۔</a:t>
            </a:r>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مثبت اور منفی ثقافتی طریقوں کو سمجھیں۔</a:t>
            </a:r>
            <a:endParaRPr/>
          </a:p>
          <a:p>
            <a:pPr indent="0" lvl="0" marL="71755" marR="172720" rtl="0" algn="r">
              <a:lnSpc>
                <a:spcPct val="101800"/>
              </a:lnSpc>
              <a:spcBef>
                <a:spcPts val="925"/>
              </a:spcBef>
              <a:spcAft>
                <a:spcPts val="0"/>
              </a:spcAft>
              <a:buNone/>
            </a:pPr>
            <a:r>
              <a:rPr lang="en-US" sz="2000">
                <a:solidFill>
                  <a:srgbClr val="000000"/>
                </a:solidFill>
                <a:latin typeface="Arial"/>
                <a:ea typeface="Arial"/>
                <a:cs typeface="Arial"/>
                <a:sym typeface="Arial"/>
              </a:rPr>
              <a:t>ثقافتی شناخت کا اظہار کریں۔</a:t>
            </a:r>
            <a:endParaRPr sz="2000">
              <a:solidFill>
                <a:srgbClr val="000000"/>
              </a:solidFill>
              <a:latin typeface="Arial"/>
              <a:ea typeface="Arial"/>
              <a:cs typeface="Arial"/>
              <a:sym typeface="Arial"/>
            </a:endParaRPr>
          </a:p>
        </p:txBody>
      </p:sp>
      <p:sp>
        <p:nvSpPr>
          <p:cNvPr id="742" name="Google Shape;742;p67"/>
          <p:cNvSpPr txBox="1"/>
          <p:nvPr/>
        </p:nvSpPr>
        <p:spPr>
          <a:xfrm>
            <a:off x="7824397" y="852711"/>
            <a:ext cx="3575117" cy="382156"/>
          </a:xfrm>
          <a:prstGeom prst="rect">
            <a:avLst/>
          </a:prstGeom>
          <a:noFill/>
          <a:ln>
            <a:noFill/>
          </a:ln>
        </p:spPr>
        <p:txBody>
          <a:bodyPr anchorCtr="0" anchor="t" bIns="0" lIns="0" spcFirstLastPara="1" rIns="0" wrap="square" tIns="12700">
            <a:spAutoFit/>
          </a:bodyPr>
          <a:lstStyle/>
          <a:p>
            <a:pPr indent="0" lvl="0" marL="12700" marR="0" rtl="0" algn="r">
              <a:spcBef>
                <a:spcPts val="0"/>
              </a:spcBef>
              <a:spcAft>
                <a:spcPts val="0"/>
              </a:spcAft>
              <a:buNone/>
            </a:pPr>
            <a:r>
              <a:rPr lang="en-US" sz="2400">
                <a:solidFill>
                  <a:srgbClr val="000000"/>
                </a:solidFill>
                <a:latin typeface="Arial"/>
                <a:ea typeface="Arial"/>
                <a:cs typeface="Arial"/>
                <a:sym typeface="Arial"/>
              </a:rPr>
              <a:t>سیکھنے کی </a:t>
            </a:r>
            <a:r>
              <a:rPr b="1" lang="en-US" sz="2400">
                <a:solidFill>
                  <a:srgbClr val="000000"/>
                </a:solidFill>
                <a:latin typeface="Arial"/>
                <a:ea typeface="Arial"/>
                <a:cs typeface="Arial"/>
                <a:sym typeface="Arial"/>
              </a:rPr>
              <a:t>سرگرمی</a:t>
            </a:r>
            <a:r>
              <a:rPr lang="en-US" sz="2400">
                <a:solidFill>
                  <a:srgbClr val="000000"/>
                </a:solidFill>
                <a:latin typeface="Arial"/>
                <a:ea typeface="Arial"/>
                <a:cs typeface="Arial"/>
                <a:sym typeface="Arial"/>
              </a:rPr>
              <a:t> ایک: 'تہواروں کا کیلنڈر</a:t>
            </a:r>
            <a:r>
              <a:rPr lang="en-US" sz="2000">
                <a:solidFill>
                  <a:srgbClr val="000000"/>
                </a:solidFill>
                <a:latin typeface="Arial"/>
                <a:ea typeface="Arial"/>
                <a:cs typeface="Arial"/>
                <a:sym typeface="Arial"/>
              </a:rPr>
              <a:t>'</a:t>
            </a:r>
            <a:endParaRPr sz="2000">
              <a:solidFill>
                <a:srgbClr val="000000"/>
              </a:solidFill>
              <a:latin typeface="Arial"/>
              <a:ea typeface="Arial"/>
              <a:cs typeface="Arial"/>
              <a:sym typeface="Arial"/>
            </a:endParaRPr>
          </a:p>
        </p:txBody>
      </p:sp>
      <p:sp>
        <p:nvSpPr>
          <p:cNvPr id="743" name="Google Shape;743;p67"/>
          <p:cNvSpPr txBox="1"/>
          <p:nvPr/>
        </p:nvSpPr>
        <p:spPr>
          <a:xfrm>
            <a:off x="1901227" y="1747229"/>
            <a:ext cx="9498287" cy="2372444"/>
          </a:xfrm>
          <a:prstGeom prst="rect">
            <a:avLst/>
          </a:prstGeom>
          <a:noFill/>
          <a:ln>
            <a:noFill/>
          </a:ln>
        </p:spPr>
        <p:txBody>
          <a:bodyPr anchorCtr="0" anchor="t" bIns="0" lIns="0" spcFirstLastPara="1" rIns="0" wrap="square" tIns="12700">
            <a:spAutoFit/>
          </a:bodyPr>
          <a:lstStyle/>
          <a:p>
            <a:pPr indent="0" lvl="0" marL="253365" marR="31750" rtl="0" algn="r">
              <a:lnSpc>
                <a:spcPct val="150000"/>
              </a:lnSpc>
              <a:spcBef>
                <a:spcPts val="0"/>
              </a:spcBef>
              <a:spcAft>
                <a:spcPts val="0"/>
              </a:spcAft>
              <a:buNone/>
            </a:pPr>
            <a:r>
              <a:rPr lang="en-US" sz="2000">
                <a:solidFill>
                  <a:srgbClr val="000000"/>
                </a:solidFill>
                <a:latin typeface="Arial"/>
                <a:ea typeface="Arial"/>
                <a:cs typeface="Arial"/>
                <a:sym typeface="Arial"/>
              </a:rPr>
              <a:t>سیکھنا: سمجھیں کہ کیلنڈر کیا ہے اور تہواروں کا کیلنڈر کیسے تیار کیا جائے۔</a:t>
            </a:r>
            <a:endParaRPr/>
          </a:p>
          <a:p>
            <a:pPr indent="0" lvl="0" marL="253365" marR="31750" rtl="0" algn="r">
              <a:lnSpc>
                <a:spcPct val="150000"/>
              </a:lnSpc>
              <a:spcBef>
                <a:spcPts val="100"/>
              </a:spcBef>
              <a:spcAft>
                <a:spcPts val="0"/>
              </a:spcAft>
              <a:buNone/>
            </a:pPr>
            <a:r>
              <a:rPr lang="en-US" sz="2000">
                <a:solidFill>
                  <a:srgbClr val="000000"/>
                </a:solidFill>
                <a:latin typeface="Arial"/>
                <a:ea typeface="Arial"/>
                <a:cs typeface="Arial"/>
                <a:sym typeface="Arial"/>
              </a:rPr>
              <a:t>مرحلہ 1: وضاحت کریں۔ تہوار وہ دن یا ادوار ہیں جو ہم مناتے ہیں۔ شاگردوں سے پوچھیں: کیا آپ ان تہواروں کی مثال دے سکتے ہیں جو ہم  مناتے ہیں؟</a:t>
            </a:r>
            <a:endParaRPr/>
          </a:p>
          <a:p>
            <a:pPr indent="0" lvl="0" marL="253365" marR="31750" rtl="0" algn="r">
              <a:lnSpc>
                <a:spcPct val="150000"/>
              </a:lnSpc>
              <a:spcBef>
                <a:spcPts val="100"/>
              </a:spcBef>
              <a:spcAft>
                <a:spcPts val="0"/>
              </a:spcAft>
              <a:buNone/>
            </a:pPr>
            <a:r>
              <a:rPr lang="en-US" sz="2000">
                <a:solidFill>
                  <a:srgbClr val="000000"/>
                </a:solidFill>
                <a:latin typeface="Arial"/>
                <a:ea typeface="Arial"/>
                <a:cs typeface="Arial"/>
                <a:sym typeface="Arial"/>
              </a:rPr>
              <a:t>مرحلہ 2: شاگردوں سے ان تہواروں کی فہرست بنانے کو کہیں جو وہ اپنے خاندانوں میں مناتے ہیں۔</a:t>
            </a:r>
            <a:endParaRPr/>
          </a:p>
          <a:p>
            <a:pPr indent="0" lvl="0" marL="253365" marR="31750" rtl="0" algn="r">
              <a:lnSpc>
                <a:spcPct val="150000"/>
              </a:lnSpc>
              <a:spcBef>
                <a:spcPts val="100"/>
              </a:spcBef>
              <a:spcAft>
                <a:spcPts val="0"/>
              </a:spcAft>
              <a:buNone/>
            </a:pPr>
            <a:r>
              <a:rPr lang="en-US" sz="2000">
                <a:solidFill>
                  <a:srgbClr val="000000"/>
                </a:solidFill>
                <a:latin typeface="Arial"/>
                <a:ea typeface="Arial"/>
                <a:cs typeface="Arial"/>
                <a:sym typeface="Arial"/>
              </a:rPr>
              <a:t>مرحلہ 3: وضاحت کریں۔ تہواروں کا تعلق مذہب، سیاسی یا ذاتی  تقریبات  سے ہو سکتا ہے</a:t>
            </a:r>
            <a:endParaRPr/>
          </a:p>
          <a:p>
            <a:pPr indent="0" lvl="0" marL="253365" marR="31750" rtl="0" algn="r">
              <a:lnSpc>
                <a:spcPct val="150000"/>
              </a:lnSpc>
              <a:spcBef>
                <a:spcPts val="100"/>
              </a:spcBef>
              <a:spcAft>
                <a:spcPts val="0"/>
              </a:spcAft>
              <a:buNone/>
            </a:pPr>
            <a:r>
              <a:rPr lang="en-US" sz="2000">
                <a:solidFill>
                  <a:srgbClr val="000000"/>
                </a:solidFill>
                <a:latin typeface="Arial"/>
                <a:ea typeface="Arial"/>
                <a:cs typeface="Arial"/>
                <a:sym typeface="Arial"/>
              </a:rPr>
              <a:t>مرحلہ 4: وضاحت کریں۔ کیلنڈر دنوں کو منظم کرنے اور وقت گننے کا ایک نظام ہے۔</a:t>
            </a:r>
            <a:endParaRPr sz="2000">
              <a:solidFill>
                <a:srgbClr val="000000"/>
              </a:solidFill>
              <a:latin typeface="Arial"/>
              <a:ea typeface="Arial"/>
              <a:cs typeface="Arial"/>
              <a:sym typeface="Arial"/>
            </a:endParaRPr>
          </a:p>
        </p:txBody>
      </p:sp>
      <p:sp>
        <p:nvSpPr>
          <p:cNvPr id="744" name="Google Shape;744;p67"/>
          <p:cNvSpPr txBox="1"/>
          <p:nvPr/>
        </p:nvSpPr>
        <p:spPr>
          <a:xfrm>
            <a:off x="213654" y="4407613"/>
            <a:ext cx="11262579" cy="1815305"/>
          </a:xfrm>
          <a:prstGeom prst="rect">
            <a:avLst/>
          </a:prstGeom>
          <a:noFill/>
          <a:ln>
            <a:noFill/>
          </a:ln>
        </p:spPr>
        <p:txBody>
          <a:bodyPr anchorCtr="0" anchor="t" bIns="0" lIns="0" spcFirstLastPara="1" rIns="0" wrap="square" tIns="12700">
            <a:spAutoFit/>
          </a:bodyPr>
          <a:lstStyle/>
          <a:p>
            <a:pPr indent="0" lvl="0" marL="254000" marR="30480" rtl="0" algn="r">
              <a:lnSpc>
                <a:spcPct val="150000"/>
              </a:lnSpc>
              <a:spcBef>
                <a:spcPts val="0"/>
              </a:spcBef>
              <a:spcAft>
                <a:spcPts val="0"/>
              </a:spcAft>
              <a:buNone/>
            </a:pPr>
            <a:r>
              <a:rPr b="1" lang="en-US" sz="2000">
                <a:solidFill>
                  <a:srgbClr val="000000"/>
                </a:solidFill>
                <a:latin typeface="Arial"/>
                <a:ea typeface="Arial"/>
                <a:cs typeface="Arial"/>
                <a:sym typeface="Arial"/>
              </a:rPr>
              <a:t>مرحلہ ۵</a:t>
            </a:r>
            <a:r>
              <a:rPr lang="en-US" sz="2000">
                <a:solidFill>
                  <a:srgbClr val="000000"/>
                </a:solidFill>
                <a:latin typeface="Arial"/>
                <a:ea typeface="Arial"/>
                <a:cs typeface="Arial"/>
                <a:sym typeface="Arial"/>
              </a:rPr>
              <a:t>: شاگردوں سے کہیں کہ وہ دنوں کو منظم کرنے اور وقت گننے کے لیے اپنے ثقافتی نظام کی تحقیق کریں۔ ہم اپنی ثقافت میں وقت کیسے گنتے ہیں؟ کیا ہمارے پاس وقت گننے کے مختلف طریقے ہیں؟ شاگردوں کے ساتھ تبادلہ خیال کریں۔</a:t>
            </a:r>
            <a:endParaRPr/>
          </a:p>
          <a:p>
            <a:pPr indent="0" lvl="0" marL="254000" marR="30480" rtl="0" algn="r">
              <a:lnSpc>
                <a:spcPct val="150000"/>
              </a:lnSpc>
              <a:spcBef>
                <a:spcPts val="100"/>
              </a:spcBef>
              <a:spcAft>
                <a:spcPts val="0"/>
              </a:spcAft>
              <a:buNone/>
            </a:pPr>
            <a:r>
              <a:rPr lang="en-US" sz="2000">
                <a:solidFill>
                  <a:srgbClr val="000000"/>
                </a:solidFill>
                <a:latin typeface="Arial"/>
                <a:ea typeface="Arial"/>
                <a:cs typeface="Arial"/>
                <a:sym typeface="Arial"/>
              </a:rPr>
              <a:t>مرحلہ 6: ہر سیکھنے کا گروپ فیصلہ کرے گا کہ کون سی تصویر ہر مہینے یا مدت کی نمائندگی کرتی ہے اور کیلنڈر میں کن تہواروں کو ریکارڈ کیا جانا چاہیے۔ طلباء کے لیے تصویروں اور اہم واقعات کے ساتھ تعلیمی سال کا کیلنڈر تیار کریں۔</a:t>
            </a:r>
            <a:endParaRPr sz="2000">
              <a:solidFill>
                <a:srgbClr val="000000"/>
              </a:solidFill>
              <a:latin typeface="Arial"/>
              <a:ea typeface="Arial"/>
              <a:cs typeface="Arial"/>
              <a:sym typeface="Arial"/>
            </a:endParaRPr>
          </a:p>
        </p:txBody>
      </p:sp>
      <p:sp>
        <p:nvSpPr>
          <p:cNvPr id="745" name="Google Shape;745;p67"/>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56</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68"/>
          <p:cNvSpPr txBox="1"/>
          <p:nvPr/>
        </p:nvSpPr>
        <p:spPr>
          <a:xfrm>
            <a:off x="223844" y="2912664"/>
            <a:ext cx="4236396" cy="3234860"/>
          </a:xfrm>
          <a:prstGeom prst="rect">
            <a:avLst/>
          </a:prstGeom>
          <a:solidFill>
            <a:srgbClr val="FDEEF6"/>
          </a:solidFill>
          <a:ln>
            <a:noFill/>
          </a:ln>
        </p:spPr>
        <p:txBody>
          <a:bodyPr anchorCtr="0" anchor="t" bIns="0" lIns="0" spcFirstLastPara="1" rIns="0" wrap="square" tIns="117475">
            <a:spAutoFit/>
          </a:bodyPr>
          <a:lstStyle/>
          <a:p>
            <a:pPr indent="0" lvl="0" marL="71755" marR="172720" rtl="0" algn="r">
              <a:lnSpc>
                <a:spcPct val="150000"/>
              </a:lnSpc>
              <a:spcBef>
                <a:spcPts val="0"/>
              </a:spcBef>
              <a:spcAft>
                <a:spcPts val="0"/>
              </a:spcAft>
              <a:buNone/>
            </a:pPr>
            <a:r>
              <a:rPr lang="en-US" sz="2400">
                <a:solidFill>
                  <a:srgbClr val="000000"/>
                </a:solidFill>
                <a:latin typeface="Arial"/>
                <a:ea typeface="Arial"/>
                <a:cs typeface="Arial"/>
                <a:sym typeface="Arial"/>
              </a:rPr>
              <a:t>مندرجہ ذیل سرگرمیاں بچوں کی مدد کر دسکتی ہیں:</a:t>
            </a:r>
            <a:endParaRPr/>
          </a:p>
          <a:p>
            <a:pPr indent="0" lvl="0" marL="71755" marR="172720" rtl="0" algn="r">
              <a:lnSpc>
                <a:spcPct val="150000"/>
              </a:lnSpc>
              <a:spcBef>
                <a:spcPts val="925"/>
              </a:spcBef>
              <a:spcAft>
                <a:spcPts val="0"/>
              </a:spcAft>
              <a:buNone/>
            </a:pPr>
            <a:r>
              <a:rPr lang="en-US" sz="2400">
                <a:solidFill>
                  <a:srgbClr val="000000"/>
                </a:solidFill>
                <a:latin typeface="Arial"/>
                <a:ea typeface="Arial"/>
                <a:cs typeface="Arial"/>
                <a:sym typeface="Arial"/>
              </a:rPr>
              <a:t>دقیانوسی تصورات اور تعصب سے آگاہ رہیں</a:t>
            </a:r>
            <a:endParaRPr/>
          </a:p>
          <a:p>
            <a:pPr indent="0" lvl="0" marL="71755" marR="172720" rtl="0" algn="r">
              <a:lnSpc>
                <a:spcPct val="150000"/>
              </a:lnSpc>
              <a:spcBef>
                <a:spcPts val="925"/>
              </a:spcBef>
              <a:spcAft>
                <a:spcPts val="0"/>
              </a:spcAft>
              <a:buNone/>
            </a:pPr>
            <a:r>
              <a:rPr lang="en-US" sz="2400">
                <a:solidFill>
                  <a:srgbClr val="000000"/>
                </a:solidFill>
                <a:latin typeface="Arial"/>
                <a:ea typeface="Arial"/>
                <a:cs typeface="Arial"/>
                <a:sym typeface="Arial"/>
              </a:rPr>
              <a:t>مواصلات کی مہارت پر غور کریں۔</a:t>
            </a:r>
            <a:endParaRPr/>
          </a:p>
          <a:p>
            <a:pPr indent="0" lvl="0" marL="71755" marR="172720" rtl="0" algn="r">
              <a:lnSpc>
                <a:spcPct val="150000"/>
              </a:lnSpc>
              <a:spcBef>
                <a:spcPts val="925"/>
              </a:spcBef>
              <a:spcAft>
                <a:spcPts val="0"/>
              </a:spcAft>
              <a:buNone/>
            </a:pPr>
            <a:r>
              <a:rPr lang="en-US" sz="2400">
                <a:solidFill>
                  <a:srgbClr val="000000"/>
                </a:solidFill>
                <a:latin typeface="Arial"/>
                <a:ea typeface="Arial"/>
                <a:cs typeface="Arial"/>
                <a:sym typeface="Arial"/>
              </a:rPr>
              <a:t>مثبت تنازعات کے حل اور امن کی تعمیر سے متعلق امن اور مفاہمت کے تصورات کو سمجھیں۔</a:t>
            </a:r>
            <a:endParaRPr sz="2400">
              <a:solidFill>
                <a:srgbClr val="000000"/>
              </a:solidFill>
              <a:latin typeface="Arial"/>
              <a:ea typeface="Arial"/>
              <a:cs typeface="Arial"/>
              <a:sym typeface="Arial"/>
            </a:endParaRPr>
          </a:p>
        </p:txBody>
      </p:sp>
      <p:sp>
        <p:nvSpPr>
          <p:cNvPr id="751" name="Google Shape;751;p68"/>
          <p:cNvSpPr txBox="1"/>
          <p:nvPr/>
        </p:nvSpPr>
        <p:spPr>
          <a:xfrm>
            <a:off x="396240" y="1454340"/>
            <a:ext cx="11485362" cy="1074653"/>
          </a:xfrm>
          <a:prstGeom prst="rect">
            <a:avLst/>
          </a:prstGeom>
          <a:noFill/>
          <a:ln>
            <a:noFill/>
          </a:ln>
        </p:spPr>
        <p:txBody>
          <a:bodyPr anchorCtr="0" anchor="t" bIns="0" lIns="0" spcFirstLastPara="1" rIns="0" wrap="square" tIns="12700">
            <a:spAutoFit/>
          </a:bodyPr>
          <a:lstStyle/>
          <a:p>
            <a:pPr indent="0" lvl="0" marL="12700" marR="5080" rtl="1" algn="r">
              <a:lnSpc>
                <a:spcPct val="150000"/>
              </a:lnSpc>
              <a:spcBef>
                <a:spcPts val="0"/>
              </a:spcBef>
              <a:spcAft>
                <a:spcPts val="0"/>
              </a:spcAft>
              <a:buNone/>
            </a:pPr>
            <a:r>
              <a:rPr lang="en-US" sz="2400">
                <a:solidFill>
                  <a:srgbClr val="000000"/>
                </a:solidFill>
                <a:latin typeface="Arial"/>
                <a:ea typeface="Arial"/>
                <a:cs typeface="Arial"/>
                <a:sym typeface="Arial"/>
              </a:rPr>
              <a:t>ساتواں موضوع ‘Peace and Reconciliation processes in my community' کا مقصد دقیانوسی تصورات اور تعصبات  ، موثر  اظہار خیال ،  تنازعات  کا مثبت حل اور امن  قائم  کرنے کے بارے میں آگاہی پیدا کرنا ہے۔</a:t>
            </a:r>
            <a:endParaRPr sz="2400">
              <a:solidFill>
                <a:srgbClr val="000000"/>
              </a:solidFill>
              <a:latin typeface="Arial"/>
              <a:ea typeface="Arial"/>
              <a:cs typeface="Arial"/>
              <a:sym typeface="Arial"/>
            </a:endParaRPr>
          </a:p>
        </p:txBody>
      </p:sp>
      <p:pic>
        <p:nvPicPr>
          <p:cNvPr descr="The Grand Jirga in Mingora, Pakistan — Peace Insight" id="752" name="Google Shape;752;p68"/>
          <p:cNvPicPr preferRelativeResize="0"/>
          <p:nvPr/>
        </p:nvPicPr>
        <p:blipFill rotWithShape="1">
          <a:blip r:embed="rId3">
            <a:alphaModFix/>
          </a:blip>
          <a:srcRect b="0" l="0" r="0" t="0"/>
          <a:stretch/>
        </p:blipFill>
        <p:spPr>
          <a:xfrm>
            <a:off x="4834298" y="3302000"/>
            <a:ext cx="6814549" cy="2311774"/>
          </a:xfrm>
          <a:prstGeom prst="rect">
            <a:avLst/>
          </a:prstGeom>
          <a:noFill/>
          <a:ln>
            <a:noFill/>
          </a:ln>
        </p:spPr>
      </p:pic>
      <p:sp>
        <p:nvSpPr>
          <p:cNvPr id="753" name="Google Shape;753;p68"/>
          <p:cNvSpPr txBox="1"/>
          <p:nvPr>
            <p:ph type="title"/>
          </p:nvPr>
        </p:nvSpPr>
        <p:spPr>
          <a:xfrm>
            <a:off x="3860800" y="-31058"/>
            <a:ext cx="3701732" cy="1280890"/>
          </a:xfrm>
          <a:prstGeom prst="rect">
            <a:avLst/>
          </a:prstGeom>
          <a:solidFill>
            <a:srgbClr val="E2E8D9"/>
          </a:solidFill>
          <a:ln>
            <a:noFill/>
          </a:ln>
        </p:spPr>
        <p:txBody>
          <a:bodyPr anchorCtr="0" anchor="t" bIns="45700" lIns="91425" spcFirstLastPara="1" rIns="91425" wrap="square" tIns="45700">
            <a:normAutofit/>
          </a:bodyPr>
          <a:lstStyle/>
          <a:p>
            <a:pPr indent="0" lvl="0" marL="0" rtl="0" algn="ctr">
              <a:lnSpc>
                <a:spcPct val="150000"/>
              </a:lnSpc>
              <a:spcBef>
                <a:spcPts val="0"/>
              </a:spcBef>
              <a:spcAft>
                <a:spcPts val="0"/>
              </a:spcAft>
              <a:buClr>
                <a:srgbClr val="262626"/>
              </a:buClr>
              <a:buSzPts val="4800"/>
              <a:buFont typeface="Arial"/>
              <a:buNone/>
            </a:pPr>
            <a:r>
              <a:rPr lang="en-US" sz="4800">
                <a:latin typeface="Arial"/>
                <a:ea typeface="Arial"/>
                <a:cs typeface="Arial"/>
                <a:sym typeface="Arial"/>
              </a:rPr>
              <a:t>ساتواں موضوع</a:t>
            </a:r>
            <a:endParaRPr sz="2400">
              <a:latin typeface="Arial"/>
              <a:ea typeface="Arial"/>
              <a:cs typeface="Arial"/>
              <a:sym typeface="Arial"/>
            </a:endParaRPr>
          </a:p>
        </p:txBody>
      </p:sp>
      <p:sp>
        <p:nvSpPr>
          <p:cNvPr id="754" name="Google Shape;754;p68"/>
          <p:cNvSpPr/>
          <p:nvPr/>
        </p:nvSpPr>
        <p:spPr>
          <a:xfrm>
            <a:off x="180026" y="786806"/>
            <a:ext cx="12186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Pg No. 60</a:t>
            </a:r>
            <a:endParaRPr sz="20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69"/>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ctr">
              <a:lnSpc>
                <a:spcPct val="100000"/>
              </a:lnSpc>
              <a:spcBef>
                <a:spcPts val="0"/>
              </a:spcBef>
              <a:spcAft>
                <a:spcPts val="0"/>
              </a:spcAft>
              <a:buClr>
                <a:srgbClr val="E5007C"/>
              </a:buClr>
              <a:buSzPts val="3600"/>
              <a:buFont typeface="Arial"/>
              <a:buNone/>
            </a:pPr>
            <a:r>
              <a:rPr b="1" lang="en-US">
                <a:solidFill>
                  <a:srgbClr val="E5007C"/>
                </a:solidFill>
                <a:latin typeface="Arial"/>
                <a:ea typeface="Arial"/>
                <a:cs typeface="Arial"/>
                <a:sym typeface="Arial"/>
              </a:rPr>
              <a:t>'ہم چیزوں کو کیسے دیکھتے ہیں؟'</a:t>
            </a:r>
            <a:br>
              <a:rPr lang="en-US">
                <a:latin typeface="Trebuchet MS"/>
                <a:ea typeface="Trebuchet MS"/>
                <a:cs typeface="Trebuchet MS"/>
                <a:sym typeface="Trebuchet MS"/>
              </a:rPr>
            </a:br>
            <a:r>
              <a:rPr lang="en-US">
                <a:latin typeface="Trebuchet MS"/>
                <a:ea typeface="Trebuchet MS"/>
                <a:cs typeface="Trebuchet MS"/>
                <a:sym typeface="Trebuchet MS"/>
              </a:rPr>
              <a:t>How do we see things?</a:t>
            </a:r>
            <a:endParaRPr/>
          </a:p>
        </p:txBody>
      </p:sp>
      <p:sp>
        <p:nvSpPr>
          <p:cNvPr id="761" name="Google Shape;761;p69"/>
          <p:cNvSpPr txBox="1"/>
          <p:nvPr>
            <p:ph idx="1" type="body"/>
          </p:nvPr>
        </p:nvSpPr>
        <p:spPr>
          <a:xfrm>
            <a:off x="1012177" y="1905000"/>
            <a:ext cx="10149840" cy="4656182"/>
          </a:xfrm>
          <a:prstGeom prst="rect">
            <a:avLst/>
          </a:prstGeom>
          <a:noFill/>
          <a:ln>
            <a:noFill/>
          </a:ln>
        </p:spPr>
        <p:txBody>
          <a:bodyPr anchorCtr="0" anchor="t" bIns="45700" lIns="91425" spcFirstLastPara="1" rIns="91425" wrap="square" tIns="45700">
            <a:noAutofit/>
          </a:bodyPr>
          <a:lstStyle/>
          <a:p>
            <a:pPr indent="0" lvl="0" marL="0" rtl="0" algn="r">
              <a:lnSpc>
                <a:spcPct val="150000"/>
              </a:lnSpc>
              <a:spcBef>
                <a:spcPts val="0"/>
              </a:spcBef>
              <a:spcAft>
                <a:spcPts val="0"/>
              </a:spcAft>
              <a:buSzPts val="3200"/>
              <a:buNone/>
            </a:pPr>
            <a:r>
              <a:rPr lang="en-US" sz="3200">
                <a:latin typeface="Arial"/>
                <a:ea typeface="Arial"/>
                <a:cs typeface="Arial"/>
                <a:sym typeface="Arial"/>
              </a:rPr>
              <a:t>ایک سرگرمی کروائی جائے ، جس میں تختہ سیاہ پر دو خطوط بنائے جائیں ، اور بچوں سے ان  خطوط کا موازنہ کروایا جائے کہ ان دونوں میں کیا فرق نظر آرہا ہے۔ اس سرگرمی سے بچوں میں پہچان اور موازنے کی صلاحیت پیدا ہوگی۔ </a:t>
            </a:r>
            <a:endParaRPr sz="3200">
              <a:latin typeface="Arial"/>
              <a:ea typeface="Arial"/>
              <a:cs typeface="Arial"/>
              <a:sym typeface="Arial"/>
            </a:endParaRPr>
          </a:p>
        </p:txBody>
      </p:sp>
      <p:sp>
        <p:nvSpPr>
          <p:cNvPr id="762" name="Google Shape;762;p69"/>
          <p:cNvSpPr/>
          <p:nvPr/>
        </p:nvSpPr>
        <p:spPr>
          <a:xfrm>
            <a:off x="1906712" y="4520745"/>
            <a:ext cx="2884699" cy="1805394"/>
          </a:xfrm>
          <a:custGeom>
            <a:rect b="b" l="l" r="r" t="t"/>
            <a:pathLst>
              <a:path extrusionOk="0" h="332105" w="880745">
                <a:moveTo>
                  <a:pt x="80137" y="51739"/>
                </a:moveTo>
                <a:lnTo>
                  <a:pt x="800138" y="51739"/>
                </a:lnTo>
              </a:path>
              <a:path extrusionOk="0" h="332105" w="880745">
                <a:moveTo>
                  <a:pt x="0" y="0"/>
                </a:moveTo>
                <a:lnTo>
                  <a:pt x="79260" y="53035"/>
                </a:lnTo>
                <a:lnTo>
                  <a:pt x="1447" y="103339"/>
                </a:lnTo>
              </a:path>
              <a:path extrusionOk="0" h="332105" w="880745">
                <a:moveTo>
                  <a:pt x="720890" y="228320"/>
                </a:moveTo>
                <a:lnTo>
                  <a:pt x="800138" y="281368"/>
                </a:lnTo>
                <a:lnTo>
                  <a:pt x="722325" y="331673"/>
                </a:lnTo>
              </a:path>
              <a:path extrusionOk="0" h="332105" w="880745">
                <a:moveTo>
                  <a:pt x="880287" y="0"/>
                </a:moveTo>
                <a:lnTo>
                  <a:pt x="801039" y="53035"/>
                </a:lnTo>
                <a:lnTo>
                  <a:pt x="878852" y="103339"/>
                </a:lnTo>
              </a:path>
              <a:path extrusionOk="0" h="332105" w="880745">
                <a:moveTo>
                  <a:pt x="159385" y="228320"/>
                </a:moveTo>
                <a:lnTo>
                  <a:pt x="80137" y="281355"/>
                </a:lnTo>
                <a:lnTo>
                  <a:pt x="157949" y="331660"/>
                </a:lnTo>
              </a:path>
              <a:path extrusionOk="0" h="332105" w="880745">
                <a:moveTo>
                  <a:pt x="80137" y="279996"/>
                </a:moveTo>
                <a:lnTo>
                  <a:pt x="800138" y="279996"/>
                </a:lnTo>
              </a:path>
            </a:pathLst>
          </a:custGeom>
          <a:noFill/>
          <a:ln cap="flat" cmpd="sng" w="1015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763" name="Google Shape;763;p69"/>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60</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70"/>
          <p:cNvSpPr txBox="1"/>
          <p:nvPr/>
        </p:nvSpPr>
        <p:spPr>
          <a:xfrm>
            <a:off x="653235" y="2639309"/>
            <a:ext cx="3105550" cy="3673442"/>
          </a:xfrm>
          <a:prstGeom prst="rect">
            <a:avLst/>
          </a:prstGeom>
          <a:solidFill>
            <a:srgbClr val="E2E8D9"/>
          </a:solidFill>
          <a:ln>
            <a:noFill/>
          </a:ln>
        </p:spPr>
        <p:txBody>
          <a:bodyPr anchorCtr="0" anchor="t" bIns="0" lIns="0" spcFirstLastPara="1" rIns="0" wrap="square" tIns="117475">
            <a:spAutoFit/>
          </a:bodyPr>
          <a:lstStyle/>
          <a:p>
            <a:pPr indent="0" lvl="0" marL="71755" marR="172720" rtl="0" algn="r">
              <a:lnSpc>
                <a:spcPct val="150000"/>
              </a:lnSpc>
              <a:spcBef>
                <a:spcPts val="0"/>
              </a:spcBef>
              <a:spcAft>
                <a:spcPts val="0"/>
              </a:spcAft>
              <a:buNone/>
            </a:pPr>
            <a:r>
              <a:rPr lang="en-US" sz="2400">
                <a:solidFill>
                  <a:srgbClr val="000000"/>
                </a:solidFill>
                <a:latin typeface="Arial"/>
                <a:ea typeface="Arial"/>
                <a:cs typeface="Arial"/>
                <a:sym typeface="Arial"/>
              </a:rPr>
              <a:t>مندرجہ ذیل سرگرمیاں بچوں کی مدد کر سکتی ہیں:</a:t>
            </a:r>
            <a:endParaRPr/>
          </a:p>
          <a:p>
            <a:pPr indent="0" lvl="0" marL="71754" marR="103504" rtl="0" algn="r">
              <a:lnSpc>
                <a:spcPct val="150000"/>
              </a:lnSpc>
              <a:spcBef>
                <a:spcPts val="570"/>
              </a:spcBef>
              <a:spcAft>
                <a:spcPts val="0"/>
              </a:spcAft>
              <a:buNone/>
            </a:pPr>
            <a:r>
              <a:rPr lang="en-US" sz="2400">
                <a:solidFill>
                  <a:srgbClr val="000000"/>
                </a:solidFill>
                <a:latin typeface="Arial"/>
                <a:ea typeface="Arial"/>
                <a:cs typeface="Arial"/>
                <a:sym typeface="Arial"/>
              </a:rPr>
              <a:t>ہاتھ سے نقشہ کھینچنے کا طریقہ جانیں۔</a:t>
            </a:r>
            <a:endParaRPr/>
          </a:p>
          <a:p>
            <a:pPr indent="0" lvl="0" marL="71754" marR="103504" rtl="0" algn="r">
              <a:lnSpc>
                <a:spcPct val="150000"/>
              </a:lnSpc>
              <a:spcBef>
                <a:spcPts val="570"/>
              </a:spcBef>
              <a:spcAft>
                <a:spcPts val="0"/>
              </a:spcAft>
              <a:buNone/>
            </a:pPr>
            <a:r>
              <a:rPr lang="en-US" sz="2400">
                <a:solidFill>
                  <a:srgbClr val="000000"/>
                </a:solidFill>
                <a:latin typeface="Arial"/>
                <a:ea typeface="Arial"/>
                <a:cs typeface="Arial"/>
                <a:sym typeface="Arial"/>
              </a:rPr>
              <a:t>اہم براعظموں کی شناخت کریں۔</a:t>
            </a:r>
            <a:endParaRPr/>
          </a:p>
          <a:p>
            <a:pPr indent="0" lvl="0" marL="71754" marR="103504" rtl="0" algn="r">
              <a:lnSpc>
                <a:spcPct val="150000"/>
              </a:lnSpc>
              <a:spcBef>
                <a:spcPts val="570"/>
              </a:spcBef>
              <a:spcAft>
                <a:spcPts val="0"/>
              </a:spcAft>
              <a:buNone/>
            </a:pPr>
            <a:r>
              <a:rPr lang="en-US" sz="2400">
                <a:solidFill>
                  <a:srgbClr val="000000"/>
                </a:solidFill>
                <a:latin typeface="Arial"/>
                <a:ea typeface="Arial"/>
                <a:cs typeface="Arial"/>
                <a:sym typeface="Arial"/>
              </a:rPr>
              <a:t>اپنے براعظم کی ریاستوں/قوموں کو جانیں۔</a:t>
            </a:r>
            <a:endParaRPr sz="2400">
              <a:solidFill>
                <a:srgbClr val="000000"/>
              </a:solidFill>
              <a:latin typeface="Arial"/>
              <a:ea typeface="Arial"/>
              <a:cs typeface="Arial"/>
              <a:sym typeface="Arial"/>
            </a:endParaRPr>
          </a:p>
        </p:txBody>
      </p:sp>
      <p:sp>
        <p:nvSpPr>
          <p:cNvPr id="770" name="Google Shape;770;p70"/>
          <p:cNvSpPr txBox="1"/>
          <p:nvPr/>
        </p:nvSpPr>
        <p:spPr>
          <a:xfrm>
            <a:off x="233680" y="1595120"/>
            <a:ext cx="11470639" cy="1165191"/>
          </a:xfrm>
          <a:prstGeom prst="rect">
            <a:avLst/>
          </a:prstGeom>
          <a:noFill/>
          <a:ln>
            <a:noFill/>
          </a:ln>
        </p:spPr>
        <p:txBody>
          <a:bodyPr anchorCtr="0" anchor="t" bIns="0" lIns="0" spcFirstLastPara="1" rIns="0" wrap="square" tIns="12700">
            <a:spAutoFit/>
          </a:bodyPr>
          <a:lstStyle/>
          <a:p>
            <a:pPr indent="0" lvl="0" marL="12700" marR="5080" rtl="1" algn="r">
              <a:lnSpc>
                <a:spcPct val="116700"/>
              </a:lnSpc>
              <a:spcBef>
                <a:spcPts val="0"/>
              </a:spcBef>
              <a:spcAft>
                <a:spcPts val="0"/>
              </a:spcAft>
              <a:buNone/>
            </a:pPr>
            <a:r>
              <a:rPr lang="en-US" sz="3200">
                <a:solidFill>
                  <a:srgbClr val="000000"/>
                </a:solidFill>
                <a:latin typeface="Arial"/>
                <a:ea typeface="Arial"/>
                <a:cs typeface="Arial"/>
                <a:sym typeface="Arial"/>
              </a:rPr>
              <a:t>آٹھواں موضوع ”The Geography of My Community' کا مقصد  بچوں کی اپنی کمیونٹی سے آغاز کرتے ہوئے  زمینی  جغرافیہ (ماحول) اور سیاسی جغرافیہ (ممالک/قوم) کے بنیادی تصورات کو دریافت کرنا ہے۔ </a:t>
            </a:r>
            <a:endParaRPr sz="3200">
              <a:solidFill>
                <a:srgbClr val="000000"/>
              </a:solidFill>
              <a:latin typeface="Arial"/>
              <a:ea typeface="Arial"/>
              <a:cs typeface="Arial"/>
              <a:sym typeface="Arial"/>
            </a:endParaRPr>
          </a:p>
        </p:txBody>
      </p:sp>
      <p:pic>
        <p:nvPicPr>
          <p:cNvPr descr="Pakistan | Culture, Facts &amp; Pakistan Travel | CountryReports -  CountryReports" id="771" name="Google Shape;771;p70"/>
          <p:cNvPicPr preferRelativeResize="0"/>
          <p:nvPr/>
        </p:nvPicPr>
        <p:blipFill rotWithShape="1">
          <a:blip r:embed="rId3">
            <a:alphaModFix/>
          </a:blip>
          <a:srcRect b="0" l="0" r="0" t="0"/>
          <a:stretch/>
        </p:blipFill>
        <p:spPr>
          <a:xfrm>
            <a:off x="5168744" y="3343558"/>
            <a:ext cx="6456201" cy="2655972"/>
          </a:xfrm>
          <a:prstGeom prst="rect">
            <a:avLst/>
          </a:prstGeom>
          <a:noFill/>
          <a:ln>
            <a:noFill/>
          </a:ln>
        </p:spPr>
      </p:pic>
      <p:sp>
        <p:nvSpPr>
          <p:cNvPr id="772" name="Google Shape;772;p70"/>
          <p:cNvSpPr txBox="1"/>
          <p:nvPr>
            <p:ph type="title"/>
          </p:nvPr>
        </p:nvSpPr>
        <p:spPr>
          <a:xfrm>
            <a:off x="4958079" y="111725"/>
            <a:ext cx="1961515" cy="1143000"/>
          </a:xfrm>
          <a:prstGeom prst="rect">
            <a:avLst/>
          </a:prstGeom>
          <a:solidFill>
            <a:srgbClr val="E2E8D9"/>
          </a:solid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262626"/>
              </a:buClr>
              <a:buSzPct val="100000"/>
              <a:buFont typeface="Arial"/>
              <a:buNone/>
            </a:pPr>
            <a:r>
              <a:rPr lang="en-US" sz="3600">
                <a:latin typeface="Arial"/>
                <a:ea typeface="Arial"/>
                <a:cs typeface="Arial"/>
                <a:sym typeface="Arial"/>
              </a:rPr>
              <a:t>آٹھواں موضوع</a:t>
            </a:r>
            <a:endParaRPr sz="3600">
              <a:latin typeface="Arial"/>
              <a:ea typeface="Arial"/>
              <a:cs typeface="Arial"/>
              <a:sym typeface="Arial"/>
            </a:endParaRPr>
          </a:p>
        </p:txBody>
      </p:sp>
      <p:sp>
        <p:nvSpPr>
          <p:cNvPr id="773" name="Google Shape;773;p70"/>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64</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71"/>
          <p:cNvSpPr txBox="1"/>
          <p:nvPr>
            <p:ph type="title"/>
          </p:nvPr>
        </p:nvSpPr>
        <p:spPr>
          <a:xfrm>
            <a:off x="3026664" y="474207"/>
            <a:ext cx="7069328" cy="13255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3600"/>
              <a:buFont typeface="Arial"/>
              <a:buNone/>
            </a:pPr>
            <a:r>
              <a:rPr b="1" lang="en-US">
                <a:latin typeface="Arial"/>
                <a:ea typeface="Arial"/>
                <a:cs typeface="Arial"/>
                <a:sym typeface="Arial"/>
              </a:rPr>
              <a:t>Physical Map of My Community</a:t>
            </a:r>
            <a:br>
              <a:rPr lang="en-US">
                <a:latin typeface="Trebuchet MS"/>
                <a:ea typeface="Trebuchet MS"/>
                <a:cs typeface="Trebuchet MS"/>
                <a:sym typeface="Trebuchet MS"/>
              </a:rPr>
            </a:br>
            <a:endParaRPr/>
          </a:p>
        </p:txBody>
      </p:sp>
      <p:sp>
        <p:nvSpPr>
          <p:cNvPr id="779" name="Google Shape;779;p71"/>
          <p:cNvSpPr txBox="1"/>
          <p:nvPr>
            <p:ph idx="1" type="body"/>
          </p:nvPr>
        </p:nvSpPr>
        <p:spPr>
          <a:xfrm>
            <a:off x="4185920" y="1690688"/>
            <a:ext cx="7278052" cy="4271555"/>
          </a:xfrm>
          <a:prstGeom prst="rect">
            <a:avLst/>
          </a:prstGeom>
          <a:noFill/>
          <a:ln>
            <a:noFill/>
          </a:ln>
        </p:spPr>
        <p:txBody>
          <a:bodyPr anchorCtr="0" anchor="t" bIns="45700" lIns="91425" spcFirstLastPara="1" rIns="91425" wrap="square" tIns="45700">
            <a:normAutofit/>
          </a:bodyPr>
          <a:lstStyle/>
          <a:p>
            <a:pPr indent="0" lvl="0" marL="0" rtl="0" algn="r">
              <a:lnSpc>
                <a:spcPct val="150000"/>
              </a:lnSpc>
              <a:spcBef>
                <a:spcPts val="0"/>
              </a:spcBef>
              <a:spcAft>
                <a:spcPts val="0"/>
              </a:spcAft>
              <a:buSzPts val="1800"/>
              <a:buNone/>
            </a:pPr>
            <a:r>
              <a:rPr lang="en-US">
                <a:latin typeface="Arial"/>
                <a:ea typeface="Arial"/>
                <a:cs typeface="Arial"/>
                <a:sym typeface="Arial"/>
              </a:rPr>
              <a:t>اس سرگرمی میں بچوں کو آسان طریقو ں سے نقشہ بنانے کا طریقہ سکھایاجائے گا۔ اس کے لیے بچوں کو پہلے نقشہ کے بارے میں تعارف کروایا جائے ، جس میں انہیں نقشے کے ضروری حصوں کے بارے میں بتایا جائے۔ اب ان کے گروپ بنا کر بچوں کو اپنے اپنے علاقے کا نقشہ بنانے کی سرگرمی کروائی جائے، جس کے لیے وہ کسی بھی گتے، کاغذ یا کسی بھی ڈبے کا استعمال کر سکتے ہیں۔ </a:t>
            </a:r>
            <a:endParaRPr/>
          </a:p>
          <a:p>
            <a:pPr indent="0" lvl="0" marL="0" rtl="0" algn="r">
              <a:lnSpc>
                <a:spcPct val="150000"/>
              </a:lnSpc>
              <a:spcBef>
                <a:spcPts val="1000"/>
              </a:spcBef>
              <a:spcAft>
                <a:spcPts val="0"/>
              </a:spcAft>
              <a:buSzPts val="1800"/>
              <a:buNone/>
            </a:pPr>
            <a:r>
              <a:rPr lang="en-US">
                <a:latin typeface="Arial"/>
                <a:ea typeface="Arial"/>
                <a:cs typeface="Arial"/>
                <a:sym typeface="Arial"/>
              </a:rPr>
              <a:t>ٹیچر بچوں کے کام کا جائزہ لے اور انہیں اسے کلاس کے سامنے پیش کرنے کی دعوت دے۔</a:t>
            </a:r>
            <a:endParaRPr>
              <a:latin typeface="Arial"/>
              <a:ea typeface="Arial"/>
              <a:cs typeface="Arial"/>
              <a:sym typeface="Arial"/>
            </a:endParaRPr>
          </a:p>
        </p:txBody>
      </p:sp>
      <p:pic>
        <p:nvPicPr>
          <p:cNvPr descr="Nifty Neighborhood on crayola.com | Map crafts, Map activities,  Kindergarten drawing" id="780" name="Google Shape;780;p71"/>
          <p:cNvPicPr preferRelativeResize="0"/>
          <p:nvPr/>
        </p:nvPicPr>
        <p:blipFill rotWithShape="1">
          <a:blip r:embed="rId3">
            <a:alphaModFix/>
          </a:blip>
          <a:srcRect b="0" l="0" r="0" t="0"/>
          <a:stretch/>
        </p:blipFill>
        <p:spPr>
          <a:xfrm>
            <a:off x="399546" y="1799770"/>
            <a:ext cx="3491734" cy="3849189"/>
          </a:xfrm>
          <a:prstGeom prst="rect">
            <a:avLst/>
          </a:prstGeom>
          <a:noFill/>
          <a:ln>
            <a:noFill/>
          </a:ln>
        </p:spPr>
      </p:pic>
      <p:sp>
        <p:nvSpPr>
          <p:cNvPr id="781" name="Google Shape;781;p71"/>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64</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72"/>
          <p:cNvSpPr txBox="1"/>
          <p:nvPr/>
        </p:nvSpPr>
        <p:spPr>
          <a:xfrm>
            <a:off x="589279" y="1239268"/>
            <a:ext cx="3176763" cy="3075970"/>
          </a:xfrm>
          <a:prstGeom prst="rect">
            <a:avLst/>
          </a:prstGeom>
          <a:solidFill>
            <a:srgbClr val="E2E8D9"/>
          </a:solidFill>
          <a:ln>
            <a:noFill/>
          </a:ln>
        </p:spPr>
        <p:txBody>
          <a:bodyPr anchorCtr="0" anchor="t" bIns="0" lIns="0" spcFirstLastPara="1" rIns="0" wrap="square" tIns="117475">
            <a:spAutoFit/>
          </a:bodyPr>
          <a:lstStyle/>
          <a:p>
            <a:pPr indent="0" lvl="0" marL="71755" marR="172720" rtl="0" algn="r">
              <a:lnSpc>
                <a:spcPct val="150000"/>
              </a:lnSpc>
              <a:spcBef>
                <a:spcPts val="0"/>
              </a:spcBef>
              <a:spcAft>
                <a:spcPts val="0"/>
              </a:spcAft>
              <a:buNone/>
            </a:pPr>
            <a:r>
              <a:rPr lang="en-US" sz="2800">
                <a:solidFill>
                  <a:srgbClr val="000000"/>
                </a:solidFill>
                <a:latin typeface="Arial"/>
                <a:ea typeface="Arial"/>
                <a:cs typeface="Arial"/>
                <a:sym typeface="Arial"/>
              </a:rPr>
              <a:t>مندرجہ ذیل سرگرمیاں بچوں کی مدد کر سکتی ہیں:</a:t>
            </a:r>
            <a:endParaRPr/>
          </a:p>
          <a:p>
            <a:pPr indent="0" lvl="0" marL="71755" marR="172720" rtl="0" algn="r">
              <a:lnSpc>
                <a:spcPct val="101800"/>
              </a:lnSpc>
              <a:spcBef>
                <a:spcPts val="925"/>
              </a:spcBef>
              <a:spcAft>
                <a:spcPts val="0"/>
              </a:spcAft>
              <a:buNone/>
            </a:pPr>
            <a:r>
              <a:rPr lang="en-US" sz="2800">
                <a:solidFill>
                  <a:srgbClr val="000000"/>
                </a:solidFill>
                <a:latin typeface="Arial"/>
                <a:ea typeface="Arial"/>
                <a:cs typeface="Arial"/>
                <a:sym typeface="Arial"/>
              </a:rPr>
              <a:t>معاش کے تصور کو سمجھیں۔</a:t>
            </a:r>
            <a:endParaRPr/>
          </a:p>
          <a:p>
            <a:pPr indent="0" lvl="0" marL="71755" marR="172720" rtl="0" algn="r">
              <a:lnSpc>
                <a:spcPct val="101800"/>
              </a:lnSpc>
              <a:spcBef>
                <a:spcPts val="925"/>
              </a:spcBef>
              <a:spcAft>
                <a:spcPts val="0"/>
              </a:spcAft>
              <a:buNone/>
            </a:pPr>
            <a:r>
              <a:rPr lang="en-US" sz="2800">
                <a:solidFill>
                  <a:srgbClr val="000000"/>
                </a:solidFill>
                <a:latin typeface="Arial"/>
                <a:ea typeface="Arial"/>
                <a:cs typeface="Arial"/>
                <a:sym typeface="Arial"/>
              </a:rPr>
              <a:t>قدرتی وسائل کے تصور کو سمجھیں۔</a:t>
            </a:r>
            <a:endParaRPr/>
          </a:p>
          <a:p>
            <a:pPr indent="0" lvl="0" marL="71755" marR="172720" rtl="0" algn="r">
              <a:lnSpc>
                <a:spcPct val="101800"/>
              </a:lnSpc>
              <a:spcBef>
                <a:spcPts val="925"/>
              </a:spcBef>
              <a:spcAft>
                <a:spcPts val="0"/>
              </a:spcAft>
              <a:buNone/>
            </a:pPr>
            <a:r>
              <a:rPr lang="en-US" sz="2800">
                <a:solidFill>
                  <a:srgbClr val="000000"/>
                </a:solidFill>
                <a:latin typeface="Arial"/>
                <a:ea typeface="Arial"/>
                <a:cs typeface="Arial"/>
                <a:sym typeface="Arial"/>
              </a:rPr>
              <a:t>کمیونٹی معاش کا نقشہ</a:t>
            </a:r>
            <a:endParaRPr sz="2800">
              <a:solidFill>
                <a:srgbClr val="000000"/>
              </a:solidFill>
              <a:latin typeface="Arial"/>
              <a:ea typeface="Arial"/>
              <a:cs typeface="Arial"/>
              <a:sym typeface="Arial"/>
            </a:endParaRPr>
          </a:p>
        </p:txBody>
      </p:sp>
      <p:sp>
        <p:nvSpPr>
          <p:cNvPr id="788" name="Google Shape;788;p72"/>
          <p:cNvSpPr txBox="1"/>
          <p:nvPr/>
        </p:nvSpPr>
        <p:spPr>
          <a:xfrm>
            <a:off x="3766042" y="1143000"/>
            <a:ext cx="8290559" cy="2610971"/>
          </a:xfrm>
          <a:prstGeom prst="rect">
            <a:avLst/>
          </a:prstGeom>
          <a:noFill/>
          <a:ln>
            <a:noFill/>
          </a:ln>
        </p:spPr>
        <p:txBody>
          <a:bodyPr anchorCtr="0" anchor="t" bIns="0" lIns="0" spcFirstLastPara="1" rIns="0" wrap="square" tIns="12700">
            <a:spAutoFit/>
          </a:bodyPr>
          <a:lstStyle/>
          <a:p>
            <a:pPr indent="0" lvl="0" marL="12700" marR="5080" rtl="0" algn="r">
              <a:lnSpc>
                <a:spcPct val="150000"/>
              </a:lnSpc>
              <a:spcBef>
                <a:spcPts val="0"/>
              </a:spcBef>
              <a:spcAft>
                <a:spcPts val="0"/>
              </a:spcAft>
              <a:buNone/>
            </a:pPr>
            <a:r>
              <a:t/>
            </a:r>
            <a:endParaRPr sz="2800">
              <a:solidFill>
                <a:srgbClr val="000000"/>
              </a:solidFill>
              <a:latin typeface="Arial"/>
              <a:ea typeface="Arial"/>
              <a:cs typeface="Arial"/>
              <a:sym typeface="Arial"/>
            </a:endParaRPr>
          </a:p>
          <a:p>
            <a:pPr indent="0" lvl="0" marL="12700" marR="5080" rtl="0" algn="r">
              <a:lnSpc>
                <a:spcPct val="150000"/>
              </a:lnSpc>
              <a:spcBef>
                <a:spcPts val="100"/>
              </a:spcBef>
              <a:spcAft>
                <a:spcPts val="0"/>
              </a:spcAft>
              <a:buNone/>
            </a:pPr>
            <a:r>
              <a:rPr lang="en-US" sz="2800">
                <a:solidFill>
                  <a:srgbClr val="000000"/>
                </a:solidFill>
                <a:latin typeface="Arial"/>
                <a:ea typeface="Arial"/>
                <a:cs typeface="Arial"/>
                <a:sym typeface="Arial"/>
              </a:rPr>
              <a:t>نواں موضوع کا  مقصد ایک معاشرے کے ذریعہ معاش اور وسائل کے بنیادی تصورات کو  دریافت کرنا ہے۔ یہ موضوع قدرتی وسائل کے تحفظ اور  معاشرے میں روزگار کے مواقع پر بات چیت کے لیے بنیادیں تیار کرتا ہے۔</a:t>
            </a:r>
            <a:endParaRPr sz="2800">
              <a:solidFill>
                <a:srgbClr val="000000"/>
              </a:solidFill>
              <a:latin typeface="Arial"/>
              <a:ea typeface="Arial"/>
              <a:cs typeface="Arial"/>
              <a:sym typeface="Arial"/>
            </a:endParaRPr>
          </a:p>
        </p:txBody>
      </p:sp>
      <p:pic>
        <p:nvPicPr>
          <p:cNvPr descr="Alternative Sources of Income for Farmers - SmartAgriPost | Smart Agri Post  | Worldwide Agriculture News | Smart Agriculture Forum" id="789" name="Google Shape;789;p72"/>
          <p:cNvPicPr preferRelativeResize="0"/>
          <p:nvPr/>
        </p:nvPicPr>
        <p:blipFill rotWithShape="1">
          <a:blip r:embed="rId3">
            <a:alphaModFix/>
          </a:blip>
          <a:srcRect b="0" l="0" r="0" t="0"/>
          <a:stretch/>
        </p:blipFill>
        <p:spPr>
          <a:xfrm>
            <a:off x="1495187" y="4417319"/>
            <a:ext cx="3810192" cy="1915693"/>
          </a:xfrm>
          <a:prstGeom prst="rect">
            <a:avLst/>
          </a:prstGeom>
          <a:noFill/>
          <a:ln>
            <a:noFill/>
          </a:ln>
        </p:spPr>
      </p:pic>
      <p:pic>
        <p:nvPicPr>
          <p:cNvPr descr="Economic Livelihood | World Vision Singapore" id="790" name="Google Shape;790;p72"/>
          <p:cNvPicPr preferRelativeResize="0"/>
          <p:nvPr/>
        </p:nvPicPr>
        <p:blipFill rotWithShape="1">
          <a:blip r:embed="rId4">
            <a:alphaModFix/>
          </a:blip>
          <a:srcRect b="0" l="0" r="0" t="0"/>
          <a:stretch/>
        </p:blipFill>
        <p:spPr>
          <a:xfrm>
            <a:off x="6521892" y="4417319"/>
            <a:ext cx="3665674" cy="1910931"/>
          </a:xfrm>
          <a:prstGeom prst="rect">
            <a:avLst/>
          </a:prstGeom>
          <a:noFill/>
          <a:ln>
            <a:noFill/>
          </a:ln>
        </p:spPr>
      </p:pic>
      <p:sp>
        <p:nvSpPr>
          <p:cNvPr id="791" name="Google Shape;791;p72"/>
          <p:cNvSpPr txBox="1"/>
          <p:nvPr>
            <p:ph type="title"/>
          </p:nvPr>
        </p:nvSpPr>
        <p:spPr>
          <a:xfrm>
            <a:off x="4775200" y="0"/>
            <a:ext cx="2021840" cy="1143000"/>
          </a:xfrm>
          <a:prstGeom prst="rect">
            <a:avLst/>
          </a:prstGeom>
          <a:solidFill>
            <a:srgbClr val="E2E8D9"/>
          </a:solidFill>
          <a:ln>
            <a:noFill/>
          </a:ln>
        </p:spPr>
        <p:txBody>
          <a:bodyPr anchorCtr="0" anchor="t" bIns="45700" lIns="91425" spcFirstLastPara="1" rIns="91425" wrap="square" tIns="45700">
            <a:normAutofit fontScale="90000"/>
          </a:bodyPr>
          <a:lstStyle/>
          <a:p>
            <a:pPr indent="0" lvl="0" marL="0" rtl="0" algn="r">
              <a:spcBef>
                <a:spcPts val="0"/>
              </a:spcBef>
              <a:spcAft>
                <a:spcPts val="0"/>
              </a:spcAft>
              <a:buClr>
                <a:srgbClr val="262626"/>
              </a:buClr>
              <a:buSzPct val="100000"/>
              <a:buFont typeface="Arial"/>
              <a:buNone/>
            </a:pPr>
            <a:r>
              <a:rPr lang="en-US">
                <a:latin typeface="Arial"/>
                <a:ea typeface="Arial"/>
                <a:cs typeface="Arial"/>
                <a:sym typeface="Arial"/>
              </a:rPr>
              <a:t>نواں موضوع</a:t>
            </a:r>
            <a:endParaRPr>
              <a:latin typeface="Arial"/>
              <a:ea typeface="Arial"/>
              <a:cs typeface="Arial"/>
              <a:sym typeface="Arial"/>
            </a:endParaRPr>
          </a:p>
        </p:txBody>
      </p:sp>
      <p:sp>
        <p:nvSpPr>
          <p:cNvPr id="792" name="Google Shape;792;p72"/>
          <p:cNvSpPr/>
          <p:nvPr/>
        </p:nvSpPr>
        <p:spPr>
          <a:xfrm>
            <a:off x="3825925" y="1143000"/>
            <a:ext cx="52501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000000"/>
                </a:solidFill>
                <a:latin typeface="Arial"/>
                <a:ea typeface="Arial"/>
                <a:cs typeface="Arial"/>
                <a:sym typeface="Arial"/>
              </a:rPr>
              <a:t>The Livelihood of My Community</a:t>
            </a:r>
            <a:endParaRPr b="1" sz="2800">
              <a:solidFill>
                <a:srgbClr val="000000"/>
              </a:solidFill>
              <a:latin typeface="Arial"/>
              <a:ea typeface="Arial"/>
              <a:cs typeface="Arial"/>
              <a:sym typeface="Arial"/>
            </a:endParaRPr>
          </a:p>
        </p:txBody>
      </p:sp>
      <p:sp>
        <p:nvSpPr>
          <p:cNvPr id="793" name="Google Shape;793;p72"/>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66</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73"/>
          <p:cNvSpPr txBox="1"/>
          <p:nvPr>
            <p:ph type="title"/>
          </p:nvPr>
        </p:nvSpPr>
        <p:spPr>
          <a:xfrm>
            <a:off x="259080" y="1"/>
            <a:ext cx="10847284" cy="924674"/>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262626"/>
              </a:buClr>
              <a:buSzPct val="100000"/>
              <a:buFont typeface="Arial"/>
              <a:buNone/>
            </a:pPr>
            <a:r>
              <a:rPr b="1" lang="en-US" sz="4000">
                <a:latin typeface="Arial"/>
                <a:ea typeface="Arial"/>
                <a:cs typeface="Arial"/>
                <a:sym typeface="Arial"/>
              </a:rPr>
              <a:t>'روزی کے تصور کو تلاش کرنا‘</a:t>
            </a:r>
            <a:br>
              <a:rPr b="1" lang="en-US" sz="4000">
                <a:latin typeface="Arial"/>
                <a:ea typeface="Arial"/>
                <a:cs typeface="Arial"/>
                <a:sym typeface="Arial"/>
              </a:rPr>
            </a:br>
            <a:r>
              <a:rPr b="1" lang="en-US">
                <a:latin typeface="Arial"/>
                <a:ea typeface="Arial"/>
                <a:cs typeface="Arial"/>
                <a:sym typeface="Arial"/>
              </a:rPr>
              <a:t>Explore the Concept of Livelihood</a:t>
            </a:r>
            <a:endParaRPr/>
          </a:p>
        </p:txBody>
      </p:sp>
      <p:sp>
        <p:nvSpPr>
          <p:cNvPr id="800" name="Google Shape;800;p73"/>
          <p:cNvSpPr txBox="1"/>
          <p:nvPr>
            <p:ph idx="1" type="body"/>
          </p:nvPr>
        </p:nvSpPr>
        <p:spPr>
          <a:xfrm>
            <a:off x="259080" y="838200"/>
            <a:ext cx="11808824" cy="2888342"/>
          </a:xfrm>
          <a:prstGeom prst="rect">
            <a:avLst/>
          </a:prstGeom>
          <a:noFill/>
          <a:ln>
            <a:noFill/>
          </a:ln>
        </p:spPr>
        <p:txBody>
          <a:bodyPr anchorCtr="0" anchor="t" bIns="45700" lIns="91425" spcFirstLastPara="1" rIns="91425" wrap="square" tIns="45700">
            <a:noAutofit/>
          </a:bodyPr>
          <a:lstStyle/>
          <a:p>
            <a:pPr indent="0" lvl="0" marL="0" rtl="0" algn="r">
              <a:lnSpc>
                <a:spcPct val="150000"/>
              </a:lnSpc>
              <a:spcBef>
                <a:spcPts val="0"/>
              </a:spcBef>
              <a:spcAft>
                <a:spcPts val="0"/>
              </a:spcAft>
              <a:buSzPts val="2400"/>
              <a:buNone/>
            </a:pPr>
            <a:r>
              <a:rPr lang="en-US" sz="2400">
                <a:latin typeface="Arial"/>
                <a:ea typeface="Arial"/>
                <a:cs typeface="Arial"/>
                <a:sym typeface="Arial"/>
              </a:rPr>
              <a:t>سکھانا</a:t>
            </a:r>
            <a:r>
              <a:rPr lang="en-US" sz="2000">
                <a:latin typeface="Arial"/>
                <a:ea typeface="Arial"/>
                <a:cs typeface="Arial"/>
                <a:sym typeface="Arial"/>
              </a:rPr>
              <a:t>: معاش اور ذرائع آمدن سے متعلق بنیادی تصورات کو سمجھیں۔</a:t>
            </a:r>
            <a:endParaRPr/>
          </a:p>
          <a:p>
            <a:pPr indent="0" lvl="0" marL="0" rtl="0" algn="r">
              <a:lnSpc>
                <a:spcPct val="150000"/>
              </a:lnSpc>
              <a:spcBef>
                <a:spcPts val="1000"/>
              </a:spcBef>
              <a:spcAft>
                <a:spcPts val="0"/>
              </a:spcAft>
              <a:buSzPts val="2000"/>
              <a:buNone/>
            </a:pPr>
            <a:r>
              <a:rPr lang="en-US" sz="2000">
                <a:latin typeface="Arial"/>
                <a:ea typeface="Arial"/>
                <a:cs typeface="Arial"/>
                <a:sym typeface="Arial"/>
              </a:rPr>
              <a:t>مرحلہ 1: بچوں سے اخذ کروانا ۔ شاگردوں سے پوچھیں: کیا آپ لفظ ‘ذریعہ معاش' کے معنی جانتے ہیں؟</a:t>
            </a:r>
            <a:endParaRPr/>
          </a:p>
          <a:p>
            <a:pPr indent="0" lvl="0" marL="0" rtl="0" algn="r">
              <a:lnSpc>
                <a:spcPct val="150000"/>
              </a:lnSpc>
              <a:spcBef>
                <a:spcPts val="1000"/>
              </a:spcBef>
              <a:spcAft>
                <a:spcPts val="0"/>
              </a:spcAft>
              <a:buSzPts val="2000"/>
              <a:buNone/>
            </a:pPr>
            <a:r>
              <a:rPr lang="en-US" sz="2000">
                <a:latin typeface="Arial"/>
                <a:ea typeface="Arial"/>
                <a:cs typeface="Arial"/>
                <a:sym typeface="Arial"/>
              </a:rPr>
              <a:t>مرحلہ 2: وضاحت کریں۔ ذریعہ معاش   زندگی گزارنے  اور روزی روٹی حاصل کرنے کو کہتے ہیں۔</a:t>
            </a:r>
            <a:endParaRPr/>
          </a:p>
          <a:p>
            <a:pPr indent="0" lvl="0" marL="0" rtl="0" algn="r">
              <a:lnSpc>
                <a:spcPct val="150000"/>
              </a:lnSpc>
              <a:spcBef>
                <a:spcPts val="1000"/>
              </a:spcBef>
              <a:spcAft>
                <a:spcPts val="0"/>
              </a:spcAft>
              <a:buSzPts val="2000"/>
              <a:buNone/>
            </a:pPr>
            <a:r>
              <a:rPr lang="en-US" sz="2000">
                <a:latin typeface="Arial"/>
                <a:ea typeface="Arial"/>
                <a:cs typeface="Arial"/>
                <a:sym typeface="Arial"/>
              </a:rPr>
              <a:t>مرحلہ 3: وضاحت کریں۔ کمیونٹی کا ذریعہ معاش کمیونٹی میں دستیاب کاروباری مواقع یا آمدنی پیدا کرنے والی سرگرمیوں پر مبنی ہے۔</a:t>
            </a:r>
            <a:endParaRPr/>
          </a:p>
          <a:p>
            <a:pPr indent="0" lvl="0" marL="0" rtl="0" algn="r">
              <a:lnSpc>
                <a:spcPct val="150000"/>
              </a:lnSpc>
              <a:spcBef>
                <a:spcPts val="1000"/>
              </a:spcBef>
              <a:spcAft>
                <a:spcPts val="0"/>
              </a:spcAft>
              <a:buSzPts val="2000"/>
              <a:buNone/>
            </a:pPr>
            <a:r>
              <a:rPr lang="en-US" sz="2000">
                <a:latin typeface="Arial"/>
                <a:ea typeface="Arial"/>
                <a:cs typeface="Arial"/>
                <a:sym typeface="Arial"/>
              </a:rPr>
              <a:t>مرحلہ 4: شاگردوں سے پوچھیں: اپنی کمیونٹی میں موجود آمدنی پیدا کرنے والی سرگرمیوں کی  مثالیں دیں۔</a:t>
            </a:r>
            <a:endParaRPr/>
          </a:p>
          <a:p>
            <a:pPr indent="0" lvl="0" marL="0" rtl="0" algn="r">
              <a:lnSpc>
                <a:spcPct val="150000"/>
              </a:lnSpc>
              <a:spcBef>
                <a:spcPts val="1000"/>
              </a:spcBef>
              <a:spcAft>
                <a:spcPts val="0"/>
              </a:spcAft>
              <a:buSzPts val="2000"/>
              <a:buNone/>
            </a:pPr>
            <a:r>
              <a:rPr lang="en-US" sz="2000">
                <a:latin typeface="Arial"/>
                <a:ea typeface="Arial"/>
                <a:cs typeface="Arial"/>
                <a:sym typeface="Arial"/>
              </a:rPr>
              <a:t> مرحلہ 5: شاگردوں سے پوچھیں: ہماری کمیونٹی کے بارے میں سوچیں، ہمیں کس قسم کے کاروبار مل سکتے ہیں؟</a:t>
            </a:r>
            <a:endParaRPr/>
          </a:p>
          <a:p>
            <a:pPr indent="0" lvl="0" marL="0" rtl="0" algn="r">
              <a:lnSpc>
                <a:spcPct val="150000"/>
              </a:lnSpc>
              <a:spcBef>
                <a:spcPts val="1000"/>
              </a:spcBef>
              <a:spcAft>
                <a:spcPts val="0"/>
              </a:spcAft>
              <a:buSzPts val="2000"/>
              <a:buNone/>
            </a:pPr>
            <a:r>
              <a:rPr lang="en-US" sz="2000">
                <a:latin typeface="Arial"/>
                <a:ea typeface="Arial"/>
                <a:cs typeface="Arial"/>
                <a:sym typeface="Arial"/>
              </a:rPr>
              <a:t>مرحلہ 6: شاگردوں سے پوچھیں: اساتذہ، نرسوں، ڈاکٹروں، اور حکومت کے لیے کام کرنے والے لوگوں کی مثال لیں — آپ کی رائے میں، وہ کس قسم کے کاروبار میں ہیں؟</a:t>
            </a:r>
            <a:endParaRPr/>
          </a:p>
          <a:p>
            <a:pPr indent="0" lvl="0" marL="0" rtl="0" algn="r">
              <a:lnSpc>
                <a:spcPct val="150000"/>
              </a:lnSpc>
              <a:spcBef>
                <a:spcPts val="1000"/>
              </a:spcBef>
              <a:spcAft>
                <a:spcPts val="0"/>
              </a:spcAft>
              <a:buSzPts val="2000"/>
              <a:buNone/>
            </a:pPr>
            <a:r>
              <a:rPr lang="en-US" sz="2000">
                <a:latin typeface="Arial"/>
                <a:ea typeface="Arial"/>
                <a:cs typeface="Arial"/>
                <a:sym typeface="Arial"/>
              </a:rPr>
              <a:t>مرحلہ 7: شاگردوں سے پوچھیں: آپ کی رائے میں، 'عوامی خدمات' کے لیے کس کو ادائیگی کرنی چاہیے؟</a:t>
            </a:r>
            <a:endParaRPr/>
          </a:p>
          <a:p>
            <a:pPr indent="0" lvl="0" marL="0" rtl="0" algn="r">
              <a:lnSpc>
                <a:spcPct val="150000"/>
              </a:lnSpc>
              <a:spcBef>
                <a:spcPts val="1000"/>
              </a:spcBef>
              <a:spcAft>
                <a:spcPts val="0"/>
              </a:spcAft>
              <a:buSzPts val="2000"/>
              <a:buNone/>
            </a:pPr>
            <a:r>
              <a:rPr lang="en-US" sz="2000">
                <a:latin typeface="Arial"/>
                <a:ea typeface="Arial"/>
                <a:cs typeface="Arial"/>
                <a:sym typeface="Arial"/>
              </a:rPr>
              <a:t>مرحلہ 8: شاگردوں سے پوچھیں: آپ کی رائے میں، گلوکار، فٹبالرز اور موسیقار کس قسم کے کاروبار میں ہیں؟</a:t>
            </a:r>
            <a:endParaRPr sz="2000">
              <a:latin typeface="Arial"/>
              <a:ea typeface="Arial"/>
              <a:cs typeface="Arial"/>
              <a:sym typeface="Arial"/>
            </a:endParaRPr>
          </a:p>
        </p:txBody>
      </p:sp>
      <p:sp>
        <p:nvSpPr>
          <p:cNvPr id="801" name="Google Shape;801;p73"/>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66</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74"/>
          <p:cNvSpPr txBox="1"/>
          <p:nvPr/>
        </p:nvSpPr>
        <p:spPr>
          <a:xfrm>
            <a:off x="358134" y="1631657"/>
            <a:ext cx="3646726" cy="2625462"/>
          </a:xfrm>
          <a:prstGeom prst="rect">
            <a:avLst/>
          </a:prstGeom>
          <a:solidFill>
            <a:srgbClr val="E2E8D9"/>
          </a:solidFill>
          <a:ln>
            <a:noFill/>
          </a:ln>
        </p:spPr>
        <p:txBody>
          <a:bodyPr anchorCtr="0" anchor="t" bIns="0" lIns="0" spcFirstLastPara="1" rIns="0" wrap="square" tIns="117475">
            <a:spAutoFit/>
          </a:bodyPr>
          <a:lstStyle/>
          <a:p>
            <a:pPr indent="0" lvl="0" marL="71755" marR="172720" rtl="1" algn="r">
              <a:lnSpc>
                <a:spcPct val="101800"/>
              </a:lnSpc>
              <a:spcBef>
                <a:spcPts val="0"/>
              </a:spcBef>
              <a:spcAft>
                <a:spcPts val="0"/>
              </a:spcAft>
              <a:buNone/>
            </a:pPr>
            <a:r>
              <a:rPr lang="en-US" sz="2000">
                <a:solidFill>
                  <a:srgbClr val="000000"/>
                </a:solidFill>
                <a:latin typeface="Arial"/>
                <a:ea typeface="Arial"/>
                <a:cs typeface="Arial"/>
                <a:sym typeface="Arial"/>
              </a:rPr>
              <a:t>مندرجہ ذیل سرگرمیاں بچوں کی مدد کر سکتی ہیں:</a:t>
            </a:r>
            <a:endParaRPr/>
          </a:p>
          <a:p>
            <a:pPr indent="0" lvl="0" marL="71755" marR="172720" rtl="1" algn="r">
              <a:lnSpc>
                <a:spcPct val="150000"/>
              </a:lnSpc>
              <a:spcBef>
                <a:spcPts val="925"/>
              </a:spcBef>
              <a:spcAft>
                <a:spcPts val="0"/>
              </a:spcAft>
              <a:buNone/>
            </a:pPr>
            <a:r>
              <a:rPr lang="en-US" sz="2000">
                <a:solidFill>
                  <a:srgbClr val="000000"/>
                </a:solidFill>
                <a:latin typeface="Arial"/>
                <a:ea typeface="Arial"/>
                <a:cs typeface="Arial"/>
                <a:sym typeface="Arial"/>
              </a:rPr>
              <a:t>طلباء کی اپنی کمیونٹی میں صحت کے فروغ کی سرگرمیوں کی منصوبہ بندی کرنے کا طریقہ سیکھیں۔</a:t>
            </a:r>
            <a:endParaRPr/>
          </a:p>
          <a:p>
            <a:pPr indent="0" lvl="0" marL="71755" marR="172720" rtl="1" algn="r">
              <a:lnSpc>
                <a:spcPct val="150000"/>
              </a:lnSpc>
              <a:spcBef>
                <a:spcPts val="925"/>
              </a:spcBef>
              <a:spcAft>
                <a:spcPts val="0"/>
              </a:spcAft>
              <a:buNone/>
            </a:pPr>
            <a:r>
              <a:rPr lang="en-US" sz="2000">
                <a:solidFill>
                  <a:srgbClr val="000000"/>
                </a:solidFill>
                <a:latin typeface="Arial"/>
                <a:ea typeface="Arial"/>
                <a:cs typeface="Arial"/>
                <a:sym typeface="Arial"/>
              </a:rPr>
              <a:t>کیڑوں کو روکنے اور علاج کرنے کا طریقہ سمجھیں۔</a:t>
            </a:r>
            <a:endParaRPr/>
          </a:p>
          <a:p>
            <a:pPr indent="0" lvl="0" marL="71755" marR="172720" rtl="1" algn="r">
              <a:lnSpc>
                <a:spcPct val="150000"/>
              </a:lnSpc>
              <a:spcBef>
                <a:spcPts val="925"/>
              </a:spcBef>
              <a:spcAft>
                <a:spcPts val="0"/>
              </a:spcAft>
              <a:buNone/>
            </a:pPr>
            <a:r>
              <a:rPr lang="en-US" sz="2000">
                <a:solidFill>
                  <a:srgbClr val="000000"/>
                </a:solidFill>
                <a:latin typeface="Arial"/>
                <a:ea typeface="Arial"/>
                <a:cs typeface="Arial"/>
                <a:sym typeface="Arial"/>
              </a:rPr>
              <a:t>اسہال کو روکنے اور علاج کرنے کا طریقہ سمجھیں۔</a:t>
            </a:r>
            <a:endParaRPr sz="2000">
              <a:solidFill>
                <a:srgbClr val="000000"/>
              </a:solidFill>
              <a:latin typeface="Arial"/>
              <a:ea typeface="Arial"/>
              <a:cs typeface="Arial"/>
              <a:sym typeface="Arial"/>
            </a:endParaRPr>
          </a:p>
        </p:txBody>
      </p:sp>
      <p:sp>
        <p:nvSpPr>
          <p:cNvPr id="808" name="Google Shape;808;p74"/>
          <p:cNvSpPr txBox="1"/>
          <p:nvPr/>
        </p:nvSpPr>
        <p:spPr>
          <a:xfrm>
            <a:off x="4197097" y="1799615"/>
            <a:ext cx="7799832" cy="1674817"/>
          </a:xfrm>
          <a:prstGeom prst="rect">
            <a:avLst/>
          </a:prstGeom>
          <a:noFill/>
          <a:ln>
            <a:noFill/>
          </a:ln>
        </p:spPr>
        <p:txBody>
          <a:bodyPr anchorCtr="0" anchor="t" bIns="0" lIns="0" spcFirstLastPara="1" rIns="0" wrap="square" tIns="12700">
            <a:spAutoFit/>
          </a:bodyPr>
          <a:lstStyle/>
          <a:p>
            <a:pPr indent="0" lvl="0" marL="12700" marR="5080" rtl="1" algn="just">
              <a:lnSpc>
                <a:spcPct val="150000"/>
              </a:lnSpc>
              <a:spcBef>
                <a:spcPts val="0"/>
              </a:spcBef>
              <a:spcAft>
                <a:spcPts val="0"/>
              </a:spcAft>
              <a:buNone/>
            </a:pPr>
            <a:r>
              <a:rPr lang="en-US" sz="2400">
                <a:solidFill>
                  <a:srgbClr val="000000"/>
                </a:solidFill>
                <a:latin typeface="Arial"/>
                <a:ea typeface="Arial"/>
                <a:cs typeface="Arial"/>
                <a:sym typeface="Arial"/>
              </a:rPr>
              <a:t>دسویں موضوع Health Promotion in My Community ' کا مقصد اپنے معاشرے میں موجود 'صحت کے خطرات' کی چھان بین کرنا اور زندگی بچانے والے اہم پیغامات کی نشاندہی کرنا ہے جو بچوں اور کمیونٹی کے درمیان پیش  کیے جا سکتے ہیں۔</a:t>
            </a:r>
            <a:endParaRPr sz="2400">
              <a:solidFill>
                <a:srgbClr val="000000"/>
              </a:solidFill>
              <a:latin typeface="Arial"/>
              <a:ea typeface="Arial"/>
              <a:cs typeface="Arial"/>
              <a:sym typeface="Arial"/>
            </a:endParaRPr>
          </a:p>
        </p:txBody>
      </p:sp>
      <p:pic>
        <p:nvPicPr>
          <p:cNvPr descr="National Center for Health Promotion and Disease Prevention Home" id="809" name="Google Shape;809;p74"/>
          <p:cNvPicPr preferRelativeResize="0"/>
          <p:nvPr/>
        </p:nvPicPr>
        <p:blipFill rotWithShape="1">
          <a:blip r:embed="rId3">
            <a:alphaModFix/>
          </a:blip>
          <a:srcRect b="0" l="0" r="0" t="0"/>
          <a:stretch/>
        </p:blipFill>
        <p:spPr>
          <a:xfrm>
            <a:off x="4347879" y="3759236"/>
            <a:ext cx="6059299" cy="2248833"/>
          </a:xfrm>
          <a:prstGeom prst="rect">
            <a:avLst/>
          </a:prstGeom>
          <a:noFill/>
          <a:ln>
            <a:noFill/>
          </a:ln>
        </p:spPr>
      </p:pic>
      <p:sp>
        <p:nvSpPr>
          <p:cNvPr id="810" name="Google Shape;810;p74"/>
          <p:cNvSpPr txBox="1"/>
          <p:nvPr>
            <p:ph type="title"/>
          </p:nvPr>
        </p:nvSpPr>
        <p:spPr>
          <a:xfrm>
            <a:off x="3629025" y="274638"/>
            <a:ext cx="8229600" cy="1143000"/>
          </a:xfrm>
          <a:prstGeom prst="rect">
            <a:avLst/>
          </a:prstGeom>
          <a:solidFill>
            <a:srgbClr val="E2E8D9"/>
          </a:solid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3600"/>
              <a:buFont typeface="Arial"/>
              <a:buNone/>
            </a:pPr>
            <a:r>
              <a:rPr lang="en-US">
                <a:latin typeface="Arial"/>
                <a:ea typeface="Arial"/>
                <a:cs typeface="Arial"/>
                <a:sym typeface="Arial"/>
              </a:rPr>
              <a:t>دسواں موضوع</a:t>
            </a:r>
            <a:endParaRPr>
              <a:latin typeface="Arial"/>
              <a:ea typeface="Arial"/>
              <a:cs typeface="Arial"/>
              <a:sym typeface="Arial"/>
            </a:endParaRPr>
          </a:p>
        </p:txBody>
      </p:sp>
      <p:sp>
        <p:nvSpPr>
          <p:cNvPr id="811" name="Google Shape;811;p74"/>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70</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75"/>
          <p:cNvSpPr txBox="1"/>
          <p:nvPr>
            <p:ph type="title"/>
          </p:nvPr>
        </p:nvSpPr>
        <p:spPr>
          <a:xfrm>
            <a:off x="2423107" y="362852"/>
            <a:ext cx="8911687" cy="1280890"/>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100000"/>
              </a:lnSpc>
              <a:spcBef>
                <a:spcPts val="0"/>
              </a:spcBef>
              <a:spcAft>
                <a:spcPts val="0"/>
              </a:spcAft>
              <a:buClr>
                <a:srgbClr val="262626"/>
              </a:buClr>
              <a:buSzPct val="100000"/>
              <a:buFont typeface="Arial Black"/>
              <a:buNone/>
            </a:pPr>
            <a:br>
              <a:rPr b="1" lang="en-US" sz="3100">
                <a:latin typeface="Arial Black"/>
                <a:ea typeface="Arial Black"/>
                <a:cs typeface="Arial Black"/>
                <a:sym typeface="Arial Black"/>
              </a:rPr>
            </a:br>
            <a:r>
              <a:rPr b="1" lang="en-US" sz="3100">
                <a:solidFill>
                  <a:srgbClr val="E5007C"/>
                </a:solidFill>
                <a:latin typeface="Arial Black"/>
                <a:ea typeface="Arial Black"/>
                <a:cs typeface="Arial Black"/>
                <a:sym typeface="Arial Black"/>
              </a:rPr>
              <a:t>‘Planning health promotion activities in  the pupils’ own community’</a:t>
            </a:r>
            <a:br>
              <a:rPr b="1" lang="en-US" sz="3100">
                <a:solidFill>
                  <a:srgbClr val="E5007C"/>
                </a:solidFill>
                <a:latin typeface="Arial Black"/>
                <a:ea typeface="Arial Black"/>
                <a:cs typeface="Arial Black"/>
                <a:sym typeface="Arial Black"/>
              </a:rPr>
            </a:br>
            <a:r>
              <a:rPr b="1" lang="en-US" sz="4000">
                <a:solidFill>
                  <a:srgbClr val="E5007C"/>
                </a:solidFill>
                <a:latin typeface="Arial"/>
                <a:ea typeface="Arial"/>
                <a:cs typeface="Arial"/>
                <a:sym typeface="Arial"/>
              </a:rPr>
              <a:t>طلباء میں صحت کے فروغ کی منصوبہ بندی</a:t>
            </a:r>
            <a:br>
              <a:rPr lang="en-US">
                <a:latin typeface="Trebuchet MS"/>
                <a:ea typeface="Trebuchet MS"/>
                <a:cs typeface="Trebuchet MS"/>
                <a:sym typeface="Trebuchet MS"/>
              </a:rPr>
            </a:br>
            <a:endParaRPr/>
          </a:p>
        </p:txBody>
      </p:sp>
      <p:sp>
        <p:nvSpPr>
          <p:cNvPr id="818" name="Google Shape;818;p75"/>
          <p:cNvSpPr txBox="1"/>
          <p:nvPr>
            <p:ph idx="1" type="body"/>
          </p:nvPr>
        </p:nvSpPr>
        <p:spPr>
          <a:xfrm>
            <a:off x="1689587" y="2250040"/>
            <a:ext cx="9778449" cy="3171324"/>
          </a:xfrm>
          <a:prstGeom prst="rect">
            <a:avLst/>
          </a:prstGeom>
          <a:noFill/>
          <a:ln>
            <a:noFill/>
          </a:ln>
        </p:spPr>
        <p:txBody>
          <a:bodyPr anchorCtr="0" anchor="t" bIns="45700" lIns="91425" spcFirstLastPara="1" rIns="91425" wrap="square" tIns="45700">
            <a:normAutofit/>
          </a:bodyPr>
          <a:lstStyle/>
          <a:p>
            <a:pPr indent="-342900" lvl="0" marL="342900" rtl="1" algn="r">
              <a:lnSpc>
                <a:spcPct val="150000"/>
              </a:lnSpc>
              <a:spcBef>
                <a:spcPts val="0"/>
              </a:spcBef>
              <a:spcAft>
                <a:spcPts val="0"/>
              </a:spcAft>
              <a:buSzPts val="1800"/>
              <a:buChar char="🠶"/>
            </a:pPr>
            <a:r>
              <a:rPr b="1" lang="en-US">
                <a:latin typeface="Arial"/>
                <a:ea typeface="Arial"/>
                <a:cs typeface="Arial"/>
                <a:sym typeface="Arial"/>
              </a:rPr>
              <a:t>صحت کے فروغ کی سرگرمیوں کی منصوبہ بندی۔</a:t>
            </a:r>
            <a:endParaRPr b="1">
              <a:latin typeface="Arial"/>
              <a:ea typeface="Arial"/>
              <a:cs typeface="Arial"/>
              <a:sym typeface="Arial"/>
            </a:endParaRPr>
          </a:p>
          <a:p>
            <a:pPr indent="-342900" lvl="0" marL="342900" marR="5080" rtl="1" algn="r">
              <a:lnSpc>
                <a:spcPct val="150000"/>
              </a:lnSpc>
              <a:spcBef>
                <a:spcPts val="1000"/>
              </a:spcBef>
              <a:spcAft>
                <a:spcPts val="0"/>
              </a:spcAft>
              <a:buSzPts val="1800"/>
              <a:buChar char="🠶"/>
            </a:pPr>
            <a:r>
              <a:rPr b="1" lang="en-US">
                <a:latin typeface="Arial"/>
                <a:ea typeface="Arial"/>
                <a:cs typeface="Arial"/>
                <a:sym typeface="Arial"/>
              </a:rPr>
              <a:t>معاشرے کے سر کردہ لوگوں کے ساتھ نشست کا اہتمام کرنا</a:t>
            </a:r>
            <a:endParaRPr b="1">
              <a:latin typeface="Arial"/>
              <a:ea typeface="Arial"/>
              <a:cs typeface="Arial"/>
              <a:sym typeface="Arial"/>
            </a:endParaRPr>
          </a:p>
          <a:p>
            <a:pPr indent="-342900" lvl="0" marL="342900" rtl="1" algn="r">
              <a:lnSpc>
                <a:spcPct val="150000"/>
              </a:lnSpc>
              <a:spcBef>
                <a:spcPts val="200"/>
              </a:spcBef>
              <a:spcAft>
                <a:spcPts val="0"/>
              </a:spcAft>
              <a:buSzPts val="1800"/>
              <a:buChar char="🠶"/>
            </a:pPr>
            <a:r>
              <a:rPr b="1" lang="en-US">
                <a:latin typeface="Arial"/>
                <a:ea typeface="Arial"/>
                <a:cs typeface="Arial"/>
                <a:sym typeface="Arial"/>
              </a:rPr>
              <a:t>صحت کے موضوعات کے متعلق فہرست بنائی جائے جس میں بڑے اور بچے دونوں محسوس کرتے ہوں۔ </a:t>
            </a:r>
            <a:endParaRPr/>
          </a:p>
          <a:p>
            <a:pPr indent="-342900" lvl="0" marL="342900" rtl="1" algn="r">
              <a:lnSpc>
                <a:spcPct val="150000"/>
              </a:lnSpc>
              <a:spcBef>
                <a:spcPts val="200"/>
              </a:spcBef>
              <a:spcAft>
                <a:spcPts val="0"/>
              </a:spcAft>
              <a:buSzPts val="1800"/>
              <a:buChar char="🠶"/>
            </a:pPr>
            <a:r>
              <a:rPr b="1" lang="en-US">
                <a:latin typeface="Arial"/>
                <a:ea typeface="Arial"/>
                <a:cs typeface="Arial"/>
                <a:sym typeface="Arial"/>
              </a:rPr>
              <a:t>فیصلہ کریں کے کس موضوع پر بات کی جائے۔</a:t>
            </a:r>
            <a:endParaRPr/>
          </a:p>
          <a:p>
            <a:pPr indent="-342900" lvl="0" marL="342900" rtl="1" algn="r">
              <a:lnSpc>
                <a:spcPct val="150000"/>
              </a:lnSpc>
              <a:spcBef>
                <a:spcPts val="200"/>
              </a:spcBef>
              <a:spcAft>
                <a:spcPts val="0"/>
              </a:spcAft>
              <a:buSzPts val="1800"/>
              <a:buChar char="🠶"/>
            </a:pPr>
            <a:r>
              <a:rPr b="1" lang="en-US">
                <a:latin typeface="Arial"/>
                <a:ea typeface="Arial"/>
                <a:cs typeface="Arial"/>
                <a:sym typeface="Arial"/>
              </a:rPr>
              <a:t>مشیروں کے ساتھ بات چیت کروائیں۔</a:t>
            </a:r>
            <a:endParaRPr b="1">
              <a:latin typeface="Arial"/>
              <a:ea typeface="Arial"/>
              <a:cs typeface="Arial"/>
              <a:sym typeface="Arial"/>
            </a:endParaRPr>
          </a:p>
          <a:p>
            <a:pPr indent="0" lvl="0" marL="0" rtl="0" algn="l">
              <a:spcBef>
                <a:spcPts val="1000"/>
              </a:spcBef>
              <a:spcAft>
                <a:spcPts val="0"/>
              </a:spcAft>
              <a:buSzPts val="1800"/>
              <a:buNone/>
            </a:pPr>
            <a:r>
              <a:t/>
            </a:r>
            <a:endParaRPr/>
          </a:p>
        </p:txBody>
      </p:sp>
      <p:pic>
        <p:nvPicPr>
          <p:cNvPr descr="What the Coronavirus Will Do to Kids - The Atlantic" id="819" name="Google Shape;819;p75"/>
          <p:cNvPicPr preferRelativeResize="0"/>
          <p:nvPr/>
        </p:nvPicPr>
        <p:blipFill rotWithShape="1">
          <a:blip r:embed="rId3">
            <a:alphaModFix/>
          </a:blip>
          <a:srcRect b="0" l="0" r="0" t="0"/>
          <a:stretch/>
        </p:blipFill>
        <p:spPr>
          <a:xfrm>
            <a:off x="502793" y="3904488"/>
            <a:ext cx="4097664" cy="2011680"/>
          </a:xfrm>
          <a:prstGeom prst="rect">
            <a:avLst/>
          </a:prstGeom>
          <a:noFill/>
          <a:ln>
            <a:noFill/>
          </a:ln>
        </p:spPr>
      </p:pic>
      <p:sp>
        <p:nvSpPr>
          <p:cNvPr id="820" name="Google Shape;820;p75"/>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70</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graphicFrame>
        <p:nvGraphicFramePr>
          <p:cNvPr id="825" name="Google Shape;825;p76"/>
          <p:cNvGraphicFramePr/>
          <p:nvPr/>
        </p:nvGraphicFramePr>
        <p:xfrm>
          <a:off x="1632857" y="1179202"/>
          <a:ext cx="3000000" cy="3000000"/>
        </p:xfrm>
        <a:graphic>
          <a:graphicData uri="http://schemas.openxmlformats.org/drawingml/2006/table">
            <a:tbl>
              <a:tblPr bandRow="1" firstRow="1">
                <a:noFill/>
                <a:tableStyleId>{5C5DEC66-55C3-4048-B2BC-69627B451C18}</a:tableStyleId>
              </a:tblPr>
              <a:tblGrid>
                <a:gridCol w="8117625"/>
              </a:tblGrid>
              <a:tr h="361350">
                <a:tc>
                  <a:txBody>
                    <a:bodyPr/>
                    <a:lstStyle/>
                    <a:p>
                      <a:pPr indent="0" lvl="0" marL="71755" marR="0" rtl="0" algn="l">
                        <a:lnSpc>
                          <a:spcPct val="100000"/>
                        </a:lnSpc>
                        <a:spcBef>
                          <a:spcPts val="0"/>
                        </a:spcBef>
                        <a:spcAft>
                          <a:spcPts val="0"/>
                        </a:spcAft>
                        <a:buNone/>
                      </a:pPr>
                      <a:r>
                        <a:rPr b="1" lang="en-US" sz="2200">
                          <a:solidFill>
                            <a:srgbClr val="FFFFFF"/>
                          </a:solidFill>
                          <a:latin typeface="Arial"/>
                          <a:ea typeface="Arial"/>
                          <a:cs typeface="Arial"/>
                          <a:sym typeface="Arial"/>
                        </a:rPr>
                        <a:t>Checklist 3: Health promotion activities in the community</a:t>
                      </a:r>
                      <a:endParaRPr sz="2200">
                        <a:latin typeface="Arial"/>
                        <a:ea typeface="Arial"/>
                        <a:cs typeface="Arial"/>
                        <a:sym typeface="Arial"/>
                      </a:endParaRPr>
                    </a:p>
                  </a:txBody>
                  <a:tcPr marT="4317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5007C"/>
                    </a:solidFill>
                  </a:tcPr>
                </a:tc>
              </a:tr>
              <a:tr h="527250">
                <a:tc>
                  <a:txBody>
                    <a:bodyPr/>
                    <a:lstStyle/>
                    <a:p>
                      <a:pPr indent="-144145" lvl="0" marL="215900" marR="391795" rtl="1" algn="r">
                        <a:lnSpc>
                          <a:spcPct val="150000"/>
                        </a:lnSpc>
                        <a:spcBef>
                          <a:spcPts val="0"/>
                        </a:spcBef>
                        <a:spcAft>
                          <a:spcPts val="0"/>
                        </a:spcAft>
                        <a:buClr>
                          <a:schemeClr val="dk1"/>
                        </a:buClr>
                        <a:buSzPts val="2200"/>
                        <a:buFont typeface="Arial"/>
                        <a:buChar char="•"/>
                      </a:pPr>
                      <a:r>
                        <a:rPr lang="en-US" sz="2200">
                          <a:latin typeface="Arial"/>
                          <a:ea typeface="Arial"/>
                          <a:cs typeface="Arial"/>
                          <a:sym typeface="Arial"/>
                        </a:rPr>
                        <a:t>کیا مشاورتی</a:t>
                      </a:r>
                      <a:r>
                        <a:rPr lang="en-US" sz="2200">
                          <a:latin typeface="Arial"/>
                          <a:ea typeface="Arial"/>
                          <a:cs typeface="Arial"/>
                          <a:sym typeface="Arial"/>
                        </a:rPr>
                        <a:t> حلقہ </a:t>
                      </a:r>
                      <a:r>
                        <a:rPr lang="en-US" sz="2200">
                          <a:latin typeface="Arial"/>
                          <a:ea typeface="Arial"/>
                          <a:cs typeface="Arial"/>
                          <a:sym typeface="Arial"/>
                        </a:rPr>
                        <a:t>نے اس بات کو یقینی بنایا ہے کہ مقامی حکام سرگرمیوں سے باخبر اور منظور ہیں؟</a:t>
                      </a:r>
                      <a:endParaRPr sz="2200">
                        <a:latin typeface="Arial"/>
                        <a:ea typeface="Arial"/>
                        <a:cs typeface="Arial"/>
                        <a:sym typeface="Arial"/>
                      </a:endParaRPr>
                    </a:p>
                  </a:txBody>
                  <a:tcPr marT="4572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2E8D9"/>
                    </a:solidFill>
                  </a:tcPr>
                </a:tc>
              </a:tr>
              <a:tr h="368500">
                <a:tc>
                  <a:txBody>
                    <a:bodyPr/>
                    <a:lstStyle/>
                    <a:p>
                      <a:pPr indent="-144780" lvl="0" marL="215900" marR="0" rtl="1" algn="r">
                        <a:lnSpc>
                          <a:spcPct val="150000"/>
                        </a:lnSpc>
                        <a:spcBef>
                          <a:spcPts val="0"/>
                        </a:spcBef>
                        <a:spcAft>
                          <a:spcPts val="0"/>
                        </a:spcAft>
                        <a:buClr>
                          <a:schemeClr val="dk1"/>
                        </a:buClr>
                        <a:buSzPts val="2200"/>
                        <a:buFont typeface="Arial"/>
                        <a:buChar char="•"/>
                      </a:pPr>
                      <a:r>
                        <a:rPr lang="en-US" sz="2200">
                          <a:latin typeface="Arial"/>
                          <a:ea typeface="Arial"/>
                          <a:cs typeface="Arial"/>
                          <a:sym typeface="Arial"/>
                        </a:rPr>
                        <a:t>کیا سرگرمیوں کے لیے درکار تمام وسائل دستیاب ہیں؟</a:t>
                      </a:r>
                      <a:endParaRPr sz="2200">
                        <a:latin typeface="Arial"/>
                        <a:ea typeface="Arial"/>
                        <a:cs typeface="Arial"/>
                        <a:sym typeface="Arial"/>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2E8D9"/>
                    </a:solidFill>
                  </a:tcPr>
                </a:tc>
              </a:tr>
              <a:tr h="368500">
                <a:tc>
                  <a:txBody>
                    <a:bodyPr/>
                    <a:lstStyle/>
                    <a:p>
                      <a:pPr indent="-144780" lvl="0" marL="215900" marR="0" rtl="1" algn="r">
                        <a:lnSpc>
                          <a:spcPct val="150000"/>
                        </a:lnSpc>
                        <a:spcBef>
                          <a:spcPts val="0"/>
                        </a:spcBef>
                        <a:spcAft>
                          <a:spcPts val="0"/>
                        </a:spcAft>
                        <a:buClr>
                          <a:schemeClr val="dk1"/>
                        </a:buClr>
                        <a:buSzPts val="2200"/>
                        <a:buFont typeface="Arial"/>
                        <a:buChar char="•"/>
                      </a:pPr>
                      <a:r>
                        <a:rPr lang="en-US" sz="2200">
                          <a:latin typeface="Arial"/>
                          <a:ea typeface="Arial"/>
                          <a:cs typeface="Arial"/>
                          <a:sym typeface="Arial"/>
                        </a:rPr>
                        <a:t>کیا آپ نے سرگرمیوں کے مقاصد پر کام کیا ہے؟</a:t>
                      </a:r>
                      <a:endParaRPr sz="2200">
                        <a:latin typeface="Arial"/>
                        <a:ea typeface="Arial"/>
                        <a:cs typeface="Arial"/>
                        <a:sym typeface="Arial"/>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2E8D9"/>
                    </a:solidFill>
                  </a:tcPr>
                </a:tc>
              </a:tr>
              <a:tr h="652300">
                <a:tc>
                  <a:txBody>
                    <a:bodyPr/>
                    <a:lstStyle/>
                    <a:p>
                      <a:pPr indent="-144145" lvl="0" marL="215900" marR="265430" rtl="1" algn="r">
                        <a:lnSpc>
                          <a:spcPct val="150000"/>
                        </a:lnSpc>
                        <a:spcBef>
                          <a:spcPts val="0"/>
                        </a:spcBef>
                        <a:spcAft>
                          <a:spcPts val="0"/>
                        </a:spcAft>
                        <a:buClr>
                          <a:schemeClr val="dk1"/>
                        </a:buClr>
                        <a:buSzPts val="2200"/>
                        <a:buFont typeface="Arial"/>
                        <a:buChar char="•"/>
                      </a:pPr>
                      <a:r>
                        <a:rPr lang="en-US" sz="2200">
                          <a:latin typeface="Arial"/>
                          <a:ea typeface="Arial"/>
                          <a:cs typeface="Arial"/>
                          <a:sym typeface="Arial"/>
                        </a:rPr>
                        <a:t>کیا آپ کو موضوع کے متعلق </a:t>
                      </a:r>
                      <a:r>
                        <a:rPr lang="en-US" sz="2200">
                          <a:latin typeface="Arial"/>
                          <a:ea typeface="Arial"/>
                          <a:cs typeface="Arial"/>
                          <a:sym typeface="Arial"/>
                        </a:rPr>
                        <a:t> معلومات </a:t>
                      </a:r>
                      <a:r>
                        <a:rPr lang="en-US" sz="2200">
                          <a:latin typeface="Arial"/>
                          <a:ea typeface="Arial"/>
                          <a:cs typeface="Arial"/>
                          <a:sym typeface="Arial"/>
                        </a:rPr>
                        <a:t>ہے؟ اگر نہیں، تو کیا آپ نے دستیاب ماہرین (مثلاً، ہیلتھ ورکرز) کو شامل کیا ہے؟</a:t>
                      </a:r>
                      <a:endParaRPr sz="2200">
                        <a:latin typeface="Arial"/>
                        <a:ea typeface="Arial"/>
                        <a:cs typeface="Arial"/>
                        <a:sym typeface="Arial"/>
                      </a:endParaRPr>
                    </a:p>
                  </a:txBody>
                  <a:tcPr marT="4572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2E8D9"/>
                    </a:solidFill>
                  </a:tcPr>
                </a:tc>
              </a:tr>
              <a:tr h="527250">
                <a:tc>
                  <a:txBody>
                    <a:bodyPr/>
                    <a:lstStyle/>
                    <a:p>
                      <a:pPr indent="-144145" lvl="0" marL="215900" marR="189230" rtl="1" algn="r">
                        <a:lnSpc>
                          <a:spcPct val="150000"/>
                        </a:lnSpc>
                        <a:spcBef>
                          <a:spcPts val="0"/>
                        </a:spcBef>
                        <a:spcAft>
                          <a:spcPts val="0"/>
                        </a:spcAft>
                        <a:buClr>
                          <a:schemeClr val="dk1"/>
                        </a:buClr>
                        <a:buSzPts val="2200"/>
                        <a:buFont typeface="Arial"/>
                        <a:buChar char="•"/>
                      </a:pPr>
                      <a:r>
                        <a:rPr lang="en-US" sz="2200">
                          <a:latin typeface="Arial"/>
                          <a:ea typeface="Arial"/>
                          <a:cs typeface="Arial"/>
                          <a:sym typeface="Arial"/>
                        </a:rPr>
                        <a:t>کیا آپ نے ممکنہ مسائل کو روکنے کے لیے مرحلہ وار سرگرمیوں کی منصوبہ بندی کی ہے؟</a:t>
                      </a:r>
                      <a:endParaRPr sz="2200">
                        <a:latin typeface="Arial"/>
                        <a:ea typeface="Arial"/>
                        <a:cs typeface="Arial"/>
                        <a:sym typeface="Arial"/>
                      </a:endParaRPr>
                    </a:p>
                  </a:txBody>
                  <a:tcPr marT="4572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2E8D9"/>
                    </a:solidFill>
                  </a:tcPr>
                </a:tc>
              </a:tr>
              <a:tr h="368500">
                <a:tc>
                  <a:txBody>
                    <a:bodyPr/>
                    <a:lstStyle/>
                    <a:p>
                      <a:pPr indent="-144780" lvl="0" marL="215900" marR="0" rtl="1" algn="r">
                        <a:lnSpc>
                          <a:spcPct val="150000"/>
                        </a:lnSpc>
                        <a:spcBef>
                          <a:spcPts val="0"/>
                        </a:spcBef>
                        <a:spcAft>
                          <a:spcPts val="0"/>
                        </a:spcAft>
                        <a:buClr>
                          <a:schemeClr val="dk1"/>
                        </a:buClr>
                        <a:buSzPts val="2200"/>
                        <a:buFont typeface="Arial"/>
                        <a:buChar char="•"/>
                      </a:pPr>
                      <a:r>
                        <a:rPr lang="en-US" sz="2200">
                          <a:latin typeface="Arial"/>
                          <a:ea typeface="Arial"/>
                          <a:cs typeface="Arial"/>
                          <a:sym typeface="Arial"/>
                        </a:rPr>
                        <a:t>کیا آپ کے پاس سرگرمیاں تیار کرنے کے لیے امداد کافی ہے؟</a:t>
                      </a:r>
                      <a:endParaRPr sz="2200">
                        <a:latin typeface="Arial"/>
                        <a:ea typeface="Arial"/>
                        <a:cs typeface="Arial"/>
                        <a:sym typeface="Arial"/>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2E8D9"/>
                    </a:solidFill>
                  </a:tcPr>
                </a:tc>
              </a:tr>
              <a:tr h="368500">
                <a:tc>
                  <a:txBody>
                    <a:bodyPr/>
                    <a:lstStyle/>
                    <a:p>
                      <a:pPr indent="-144780" lvl="0" marL="215900" marR="0" rtl="1" algn="r">
                        <a:lnSpc>
                          <a:spcPct val="150000"/>
                        </a:lnSpc>
                        <a:spcBef>
                          <a:spcPts val="0"/>
                        </a:spcBef>
                        <a:spcAft>
                          <a:spcPts val="0"/>
                        </a:spcAft>
                        <a:buClr>
                          <a:schemeClr val="dk1"/>
                        </a:buClr>
                        <a:buSzPts val="2200"/>
                        <a:buFont typeface="Arial"/>
                        <a:buChar char="•"/>
                      </a:pPr>
                      <a:r>
                        <a:rPr lang="en-US" sz="2200">
                          <a:latin typeface="Arial"/>
                          <a:ea typeface="Arial"/>
                          <a:cs typeface="Arial"/>
                          <a:sym typeface="Arial"/>
                        </a:rPr>
                        <a:t>سرگرمیوں سے حاصل ہونے والا تجربہ بچوں کی مدد کیسے کرے گا؟</a:t>
                      </a:r>
                      <a:endParaRPr sz="2200">
                        <a:latin typeface="Arial"/>
                        <a:ea typeface="Arial"/>
                        <a:cs typeface="Arial"/>
                        <a:sym typeface="Arial"/>
                      </a:endParaRPr>
                    </a:p>
                  </a:txBody>
                  <a:tcPr marT="482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2E8D9"/>
                    </a:solidFill>
                  </a:tcPr>
                </a:tc>
              </a:tr>
            </a:tbl>
          </a:graphicData>
        </a:graphic>
      </p:graphicFrame>
    </p:spTree>
  </p:cSld>
  <p:clrMapOvr>
    <a:masterClrMapping/>
  </p:clrMapOvr>
  <p:transition spd="slow" p14:dur="1500">
    <p:split orient="vert"/>
  </p:transition>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77"/>
          <p:cNvSpPr txBox="1"/>
          <p:nvPr/>
        </p:nvSpPr>
        <p:spPr>
          <a:xfrm>
            <a:off x="4258195" y="1653471"/>
            <a:ext cx="6877228" cy="2182649"/>
          </a:xfrm>
          <a:prstGeom prst="rect">
            <a:avLst/>
          </a:prstGeom>
          <a:noFill/>
          <a:ln>
            <a:noFill/>
          </a:ln>
        </p:spPr>
        <p:txBody>
          <a:bodyPr anchorCtr="0" anchor="t" bIns="0" lIns="0" spcFirstLastPara="1" rIns="0" wrap="square" tIns="12700">
            <a:spAutoFit/>
          </a:bodyPr>
          <a:lstStyle/>
          <a:p>
            <a:pPr indent="0" lvl="0" marL="12700" marR="5080" rtl="1" algn="just">
              <a:lnSpc>
                <a:spcPct val="150000"/>
              </a:lnSpc>
              <a:spcBef>
                <a:spcPts val="0"/>
              </a:spcBef>
              <a:spcAft>
                <a:spcPts val="0"/>
              </a:spcAft>
              <a:buNone/>
            </a:pPr>
            <a:r>
              <a:rPr lang="en-US" sz="2400">
                <a:solidFill>
                  <a:srgbClr val="000000"/>
                </a:solidFill>
                <a:latin typeface="Arial"/>
                <a:ea typeface="Arial"/>
                <a:cs typeface="Arial"/>
                <a:sym typeface="Arial"/>
              </a:rPr>
              <a:t>گیارواں موضوع Water Sanitation and Hygiene in My Community ' کا مقصد اپنی معاشرے میں موجود 'پانی اور صفائی کے خطرات' کی چھان بین کرنا اور زندگی بچانے والے اہم پیغامات کی نشاندہی کرنا ہے جو بچوں اور کمیونٹی کو فراہم  کیے جا سکتے ہیں۔</a:t>
            </a:r>
            <a:endParaRPr sz="2400">
              <a:solidFill>
                <a:srgbClr val="000000"/>
              </a:solidFill>
              <a:latin typeface="Arial"/>
              <a:ea typeface="Arial"/>
              <a:cs typeface="Arial"/>
              <a:sym typeface="Arial"/>
            </a:endParaRPr>
          </a:p>
        </p:txBody>
      </p:sp>
      <p:sp>
        <p:nvSpPr>
          <p:cNvPr id="832" name="Google Shape;832;p77"/>
          <p:cNvSpPr txBox="1"/>
          <p:nvPr/>
        </p:nvSpPr>
        <p:spPr>
          <a:xfrm>
            <a:off x="287664" y="1351583"/>
            <a:ext cx="3646726" cy="2311530"/>
          </a:xfrm>
          <a:prstGeom prst="rect">
            <a:avLst/>
          </a:prstGeom>
          <a:solidFill>
            <a:srgbClr val="E2E8D9"/>
          </a:solidFill>
          <a:ln>
            <a:noFill/>
          </a:ln>
        </p:spPr>
        <p:txBody>
          <a:bodyPr anchorCtr="0" anchor="t" bIns="0" lIns="0" spcFirstLastPara="1" rIns="0" wrap="square" tIns="117475">
            <a:spAutoFit/>
          </a:bodyPr>
          <a:lstStyle/>
          <a:p>
            <a:pPr indent="0" lvl="0" marL="71755" marR="172720" rtl="1" algn="r">
              <a:spcBef>
                <a:spcPts val="0"/>
              </a:spcBef>
              <a:spcAft>
                <a:spcPts val="0"/>
              </a:spcAft>
              <a:buNone/>
            </a:pPr>
            <a:r>
              <a:rPr lang="en-US" sz="2000">
                <a:solidFill>
                  <a:srgbClr val="000000"/>
                </a:solidFill>
                <a:latin typeface="Arial"/>
                <a:ea typeface="Arial"/>
                <a:cs typeface="Arial"/>
                <a:sym typeface="Arial"/>
              </a:rPr>
              <a:t>مندرجہ ذیل سرگرمیاں بچوں کی مدد کر سکتی ہیں:</a:t>
            </a:r>
            <a:endParaRPr/>
          </a:p>
          <a:p>
            <a:pPr indent="-342900" lvl="0" marL="414655" marR="172720" rtl="1" algn="r">
              <a:spcBef>
                <a:spcPts val="925"/>
              </a:spcBef>
              <a:spcAft>
                <a:spcPts val="0"/>
              </a:spcAft>
              <a:buClr>
                <a:srgbClr val="000000"/>
              </a:buClr>
              <a:buSzPts val="2000"/>
              <a:buFont typeface="Arial"/>
              <a:buChar char="•"/>
            </a:pPr>
            <a:r>
              <a:rPr lang="en-US" sz="2000">
                <a:solidFill>
                  <a:srgbClr val="000000"/>
                </a:solidFill>
                <a:latin typeface="Arial"/>
                <a:ea typeface="Arial"/>
                <a:cs typeface="Arial"/>
                <a:sym typeface="Arial"/>
              </a:rPr>
              <a:t>محفوظ پانی تک رسائی کے بارے میں بنیادی اصول جانیں۔</a:t>
            </a:r>
            <a:endParaRPr/>
          </a:p>
          <a:p>
            <a:pPr indent="-342900" lvl="0" marL="414655" marR="172720" rtl="1" algn="r">
              <a:spcBef>
                <a:spcPts val="925"/>
              </a:spcBef>
              <a:spcAft>
                <a:spcPts val="0"/>
              </a:spcAft>
              <a:buClr>
                <a:srgbClr val="000000"/>
              </a:buClr>
              <a:buSzPts val="2000"/>
              <a:buFont typeface="Arial"/>
              <a:buChar char="•"/>
            </a:pPr>
            <a:r>
              <a:rPr lang="en-US" sz="2000">
                <a:solidFill>
                  <a:srgbClr val="000000"/>
                </a:solidFill>
                <a:latin typeface="Arial"/>
                <a:ea typeface="Arial"/>
                <a:cs typeface="Arial"/>
                <a:sym typeface="Arial"/>
              </a:rPr>
              <a:t>صفائی کے بنیادی اصولوں کو سمجھیں۔</a:t>
            </a:r>
            <a:endParaRPr/>
          </a:p>
          <a:p>
            <a:pPr indent="-342900" lvl="0" marL="414655" marR="172720" rtl="1" algn="r">
              <a:spcBef>
                <a:spcPts val="925"/>
              </a:spcBef>
              <a:spcAft>
                <a:spcPts val="0"/>
              </a:spcAft>
              <a:buClr>
                <a:srgbClr val="000000"/>
              </a:buClr>
              <a:buSzPts val="2000"/>
              <a:buFont typeface="Arial"/>
              <a:buChar char="•"/>
            </a:pPr>
            <a:r>
              <a:rPr lang="en-US" sz="2000">
                <a:solidFill>
                  <a:srgbClr val="000000"/>
                </a:solidFill>
                <a:latin typeface="Arial"/>
                <a:ea typeface="Arial"/>
                <a:cs typeface="Arial"/>
                <a:sym typeface="Arial"/>
              </a:rPr>
              <a:t> خاندان، دوستوں اور کمیونٹی کے ساتھ اہم پیغامات کا اشتراک کریں۔</a:t>
            </a:r>
            <a:endParaRPr sz="2000">
              <a:solidFill>
                <a:srgbClr val="000000"/>
              </a:solidFill>
              <a:latin typeface="Arial"/>
              <a:ea typeface="Arial"/>
              <a:cs typeface="Arial"/>
              <a:sym typeface="Arial"/>
            </a:endParaRPr>
          </a:p>
        </p:txBody>
      </p:sp>
      <p:pic>
        <p:nvPicPr>
          <p:cNvPr descr="11 key lessons about water, sanitation and hygiene in schools | UNICEF" id="833" name="Google Shape;833;p77"/>
          <p:cNvPicPr preferRelativeResize="0"/>
          <p:nvPr/>
        </p:nvPicPr>
        <p:blipFill rotWithShape="1">
          <a:blip r:embed="rId3">
            <a:alphaModFix/>
          </a:blip>
          <a:srcRect b="0" l="0" r="0" t="0"/>
          <a:stretch/>
        </p:blipFill>
        <p:spPr>
          <a:xfrm>
            <a:off x="1624470" y="4205303"/>
            <a:ext cx="3921247" cy="2360671"/>
          </a:xfrm>
          <a:prstGeom prst="rect">
            <a:avLst/>
          </a:prstGeom>
          <a:noFill/>
          <a:ln>
            <a:noFill/>
          </a:ln>
        </p:spPr>
      </p:pic>
      <p:pic>
        <p:nvPicPr>
          <p:cNvPr descr="Water, Sanitation &amp; Environmentally-related Hygiene | Hygiene | Healthy  Water | CDC" id="834" name="Google Shape;834;p77"/>
          <p:cNvPicPr preferRelativeResize="0"/>
          <p:nvPr/>
        </p:nvPicPr>
        <p:blipFill rotWithShape="1">
          <a:blip r:embed="rId4">
            <a:alphaModFix/>
          </a:blip>
          <a:srcRect b="0" l="0" r="0" t="0"/>
          <a:stretch/>
        </p:blipFill>
        <p:spPr>
          <a:xfrm>
            <a:off x="5545717" y="4205303"/>
            <a:ext cx="3921246" cy="2360671"/>
          </a:xfrm>
          <a:prstGeom prst="rect">
            <a:avLst/>
          </a:prstGeom>
          <a:noFill/>
          <a:ln>
            <a:noFill/>
          </a:ln>
        </p:spPr>
      </p:pic>
      <p:sp>
        <p:nvSpPr>
          <p:cNvPr id="835" name="Google Shape;835;p77"/>
          <p:cNvSpPr txBox="1"/>
          <p:nvPr>
            <p:ph type="title"/>
          </p:nvPr>
        </p:nvSpPr>
        <p:spPr>
          <a:xfrm>
            <a:off x="3171825" y="141288"/>
            <a:ext cx="8229600" cy="1143000"/>
          </a:xfrm>
          <a:prstGeom prst="rect">
            <a:avLst/>
          </a:prstGeom>
          <a:solidFill>
            <a:srgbClr val="E2E8D9"/>
          </a:solid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262626"/>
              </a:buClr>
              <a:buSzPct val="100000"/>
              <a:buFont typeface="Tahoma"/>
              <a:buNone/>
            </a:pPr>
            <a:r>
              <a:rPr lang="en-US">
                <a:latin typeface="Tahoma"/>
                <a:ea typeface="Tahoma"/>
                <a:cs typeface="Tahoma"/>
                <a:sym typeface="Tahoma"/>
              </a:rPr>
              <a:t>Theme Eleven</a:t>
            </a:r>
            <a:br>
              <a:rPr lang="en-US">
                <a:latin typeface="Tahoma"/>
                <a:ea typeface="Tahoma"/>
                <a:cs typeface="Tahoma"/>
                <a:sym typeface="Tahoma"/>
              </a:rPr>
            </a:br>
            <a:r>
              <a:rPr lang="en-US">
                <a:latin typeface="Arial"/>
                <a:ea typeface="Arial"/>
                <a:cs typeface="Arial"/>
                <a:sym typeface="Arial"/>
              </a:rPr>
              <a:t>گیارواں موضوع</a:t>
            </a:r>
            <a:endParaRPr>
              <a:latin typeface="Arial"/>
              <a:ea typeface="Arial"/>
              <a:cs typeface="Arial"/>
              <a:sym typeface="Arial"/>
            </a:endParaRPr>
          </a:p>
        </p:txBody>
      </p:sp>
      <p:sp>
        <p:nvSpPr>
          <p:cNvPr id="836" name="Google Shape;836;p77"/>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74</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78"/>
          <p:cNvSpPr txBox="1"/>
          <p:nvPr>
            <p:ph type="title"/>
          </p:nvPr>
        </p:nvSpPr>
        <p:spPr>
          <a:xfrm>
            <a:off x="2592925" y="-127313"/>
            <a:ext cx="8911687" cy="1280890"/>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150000"/>
              </a:lnSpc>
              <a:spcBef>
                <a:spcPts val="0"/>
              </a:spcBef>
              <a:spcAft>
                <a:spcPts val="0"/>
              </a:spcAft>
              <a:buClr>
                <a:srgbClr val="262626"/>
              </a:buClr>
              <a:buSzPct val="100000"/>
              <a:buFont typeface="Arial Black"/>
              <a:buNone/>
            </a:pPr>
            <a:br>
              <a:rPr b="1" lang="en-US" sz="3100">
                <a:latin typeface="Arial Black"/>
                <a:ea typeface="Arial Black"/>
                <a:cs typeface="Arial Black"/>
                <a:sym typeface="Arial Black"/>
              </a:rPr>
            </a:br>
            <a:r>
              <a:rPr b="1" lang="en-US" sz="3100">
                <a:solidFill>
                  <a:srgbClr val="E5007C"/>
                </a:solidFill>
                <a:latin typeface="Arial Black"/>
                <a:ea typeface="Arial Black"/>
                <a:cs typeface="Arial Black"/>
                <a:sym typeface="Arial Black"/>
              </a:rPr>
              <a:t>‘Safe water’</a:t>
            </a:r>
            <a:br>
              <a:rPr b="1" lang="en-US" sz="3100">
                <a:solidFill>
                  <a:srgbClr val="E5007C"/>
                </a:solidFill>
                <a:latin typeface="Arial Black"/>
                <a:ea typeface="Arial Black"/>
                <a:cs typeface="Arial Black"/>
                <a:sym typeface="Arial Black"/>
              </a:rPr>
            </a:br>
            <a:r>
              <a:rPr b="1" lang="en-US">
                <a:solidFill>
                  <a:srgbClr val="E5007C"/>
                </a:solidFill>
                <a:latin typeface="Arial"/>
                <a:ea typeface="Arial"/>
                <a:cs typeface="Arial"/>
                <a:sym typeface="Arial"/>
              </a:rPr>
              <a:t>محفوظ پانی</a:t>
            </a:r>
            <a:br>
              <a:rPr lang="en-US">
                <a:latin typeface="Trebuchet MS"/>
                <a:ea typeface="Trebuchet MS"/>
                <a:cs typeface="Trebuchet MS"/>
                <a:sym typeface="Trebuchet MS"/>
              </a:rPr>
            </a:br>
            <a:endParaRPr/>
          </a:p>
        </p:txBody>
      </p:sp>
      <p:sp>
        <p:nvSpPr>
          <p:cNvPr id="843" name="Google Shape;843;p78"/>
          <p:cNvSpPr txBox="1"/>
          <p:nvPr>
            <p:ph idx="1" type="body"/>
          </p:nvPr>
        </p:nvSpPr>
        <p:spPr>
          <a:xfrm>
            <a:off x="838200" y="1825625"/>
            <a:ext cx="10515600" cy="4053967"/>
          </a:xfrm>
          <a:prstGeom prst="rect">
            <a:avLst/>
          </a:prstGeom>
          <a:noFill/>
          <a:ln>
            <a:noFill/>
          </a:ln>
        </p:spPr>
        <p:txBody>
          <a:bodyPr anchorCtr="0" anchor="t" bIns="45700" lIns="91425" spcFirstLastPara="1" rIns="91425" wrap="square" tIns="45700">
            <a:normAutofit fontScale="92500" lnSpcReduction="10000"/>
          </a:bodyPr>
          <a:lstStyle/>
          <a:p>
            <a:pPr indent="-12700" lvl="0" marL="12700" rtl="1" algn="just">
              <a:lnSpc>
                <a:spcPct val="150000"/>
              </a:lnSpc>
              <a:spcBef>
                <a:spcPts val="0"/>
              </a:spcBef>
              <a:spcAft>
                <a:spcPts val="0"/>
              </a:spcAft>
              <a:buSzPct val="100000"/>
              <a:buChar char="🠶"/>
            </a:pPr>
            <a:r>
              <a:rPr b="1" lang="en-US" sz="2400">
                <a:latin typeface="Arial"/>
                <a:ea typeface="Arial"/>
                <a:cs typeface="Arial"/>
                <a:sym typeface="Arial"/>
              </a:rPr>
              <a:t>سیکھنا: محفوظ پانی کے بارے میں بنیادی تصورات کو سمجھیں۔</a:t>
            </a:r>
            <a:endParaRPr/>
          </a:p>
          <a:p>
            <a:pPr indent="-12700" lvl="0" marL="12700" rtl="1" algn="just">
              <a:lnSpc>
                <a:spcPct val="150000"/>
              </a:lnSpc>
              <a:spcBef>
                <a:spcPts val="300"/>
              </a:spcBef>
              <a:spcAft>
                <a:spcPts val="0"/>
              </a:spcAft>
              <a:buSzPct val="100000"/>
              <a:buChar char="🠶"/>
            </a:pPr>
            <a:r>
              <a:rPr b="1" lang="en-US" sz="2400">
                <a:latin typeface="Arial"/>
                <a:ea typeface="Arial"/>
                <a:cs typeface="Arial"/>
                <a:sym typeface="Arial"/>
              </a:rPr>
              <a:t>مرحلہ 1: موضوع کا تعارف کروائیں۔ شاگردوں سے پوچھیں: آپ کی رائے میں محفوظ پانی کیا ہے؟</a:t>
            </a:r>
            <a:endParaRPr/>
          </a:p>
          <a:p>
            <a:pPr indent="-12700" lvl="0" marL="12700" rtl="1" algn="just">
              <a:lnSpc>
                <a:spcPct val="150000"/>
              </a:lnSpc>
              <a:spcBef>
                <a:spcPts val="300"/>
              </a:spcBef>
              <a:spcAft>
                <a:spcPts val="0"/>
              </a:spcAft>
              <a:buSzPct val="100000"/>
              <a:buChar char="🠶"/>
            </a:pPr>
            <a:r>
              <a:rPr b="1" lang="en-US" sz="2400">
                <a:latin typeface="Arial"/>
                <a:ea typeface="Arial"/>
                <a:cs typeface="Arial"/>
                <a:sym typeface="Arial"/>
              </a:rPr>
              <a:t>مرحلہ 2: وضاحت کریں۔ پینے کے لیے محفوظ پانی وہ پانی ہے جو جراثیم سے آلودہ نہیں ہے جو آپ کو بیمار کر سکتا ہے۔</a:t>
            </a:r>
            <a:endParaRPr/>
          </a:p>
          <a:p>
            <a:pPr indent="-12700" lvl="0" marL="12700" rtl="1" algn="just">
              <a:lnSpc>
                <a:spcPct val="150000"/>
              </a:lnSpc>
              <a:spcBef>
                <a:spcPts val="300"/>
              </a:spcBef>
              <a:spcAft>
                <a:spcPts val="0"/>
              </a:spcAft>
              <a:buSzPct val="100000"/>
              <a:buChar char="🠶"/>
            </a:pPr>
            <a:r>
              <a:rPr b="1" lang="en-US" sz="2400">
                <a:latin typeface="Arial"/>
                <a:ea typeface="Arial"/>
                <a:cs typeface="Arial"/>
                <a:sym typeface="Arial"/>
              </a:rPr>
              <a:t>مرحلہ 3: شاگردوں سے پوچھیں: پینے کے لیے پانی کو محفوظ رکھنے کے لیے ہم کیا کر سکتے ہیں؟</a:t>
            </a:r>
            <a:endParaRPr/>
          </a:p>
          <a:p>
            <a:pPr indent="-12700" lvl="0" marL="12700" rtl="1" algn="just">
              <a:lnSpc>
                <a:spcPct val="150000"/>
              </a:lnSpc>
              <a:spcBef>
                <a:spcPts val="300"/>
              </a:spcBef>
              <a:spcAft>
                <a:spcPts val="0"/>
              </a:spcAft>
              <a:buSzPct val="100000"/>
              <a:buChar char="🠶"/>
            </a:pPr>
            <a:r>
              <a:rPr b="1" lang="en-US" sz="2400">
                <a:latin typeface="Arial"/>
                <a:ea typeface="Arial"/>
                <a:cs typeface="Arial"/>
                <a:sym typeface="Arial"/>
              </a:rPr>
              <a:t>مرحلہ 4: وضاحت کریں۔</a:t>
            </a:r>
            <a:endParaRPr/>
          </a:p>
          <a:p>
            <a:pPr indent="-12700" lvl="0" marL="12700" rtl="1" algn="just">
              <a:lnSpc>
                <a:spcPct val="150000"/>
              </a:lnSpc>
              <a:spcBef>
                <a:spcPts val="300"/>
              </a:spcBef>
              <a:spcAft>
                <a:spcPts val="0"/>
              </a:spcAft>
              <a:buSzPct val="100000"/>
              <a:buChar char="🠶"/>
            </a:pPr>
            <a:r>
              <a:rPr b="1" lang="en-US" sz="2400">
                <a:latin typeface="Arial"/>
                <a:ea typeface="Arial"/>
                <a:cs typeface="Arial"/>
                <a:sym typeface="Arial"/>
              </a:rPr>
              <a:t>مرحلہ 5: ہر سیکھنے والے گروپ سے ایک تصویر  بنانے کے کو کہیں جو یہ دکھائے کہ پانی کو  اپنے معاشرے  میں کیسے محفوظ رکھا جائے۔</a:t>
            </a:r>
            <a:endParaRPr/>
          </a:p>
        </p:txBody>
      </p:sp>
      <p:sp>
        <p:nvSpPr>
          <p:cNvPr id="844" name="Google Shape;844;p78"/>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74</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sp>
        <p:nvSpPr>
          <p:cNvPr id="850" name="Google Shape;850;p79"/>
          <p:cNvSpPr txBox="1"/>
          <p:nvPr/>
        </p:nvSpPr>
        <p:spPr>
          <a:xfrm>
            <a:off x="270421" y="1529697"/>
            <a:ext cx="3180195" cy="2662396"/>
          </a:xfrm>
          <a:prstGeom prst="rect">
            <a:avLst/>
          </a:prstGeom>
          <a:solidFill>
            <a:srgbClr val="E2E8D9"/>
          </a:solidFill>
          <a:ln>
            <a:noFill/>
          </a:ln>
        </p:spPr>
        <p:txBody>
          <a:bodyPr anchorCtr="0" anchor="t" bIns="0" lIns="0" spcFirstLastPara="1" rIns="0" wrap="square" tIns="117475">
            <a:spAutoFit/>
          </a:bodyPr>
          <a:lstStyle/>
          <a:p>
            <a:pPr indent="0" lvl="0" marL="71755" marR="172720" rtl="1" algn="r">
              <a:lnSpc>
                <a:spcPct val="101800"/>
              </a:lnSpc>
              <a:spcBef>
                <a:spcPts val="0"/>
              </a:spcBef>
              <a:spcAft>
                <a:spcPts val="0"/>
              </a:spcAft>
              <a:buNone/>
            </a:pPr>
            <a:r>
              <a:rPr lang="en-US" sz="2000">
                <a:solidFill>
                  <a:srgbClr val="000000"/>
                </a:solidFill>
                <a:latin typeface="Arial"/>
                <a:ea typeface="Arial"/>
                <a:cs typeface="Arial"/>
                <a:sym typeface="Arial"/>
              </a:rPr>
              <a:t>مندرجہ ذیل سرگرمیاں بچوں کی مدد کر سکتی ہیں:</a:t>
            </a:r>
            <a:endParaRPr/>
          </a:p>
          <a:p>
            <a:pPr indent="-342900" lvl="0" marL="414655" marR="172720" rtl="1" algn="r">
              <a:lnSpc>
                <a:spcPct val="101800"/>
              </a:lnSpc>
              <a:spcBef>
                <a:spcPts val="925"/>
              </a:spcBef>
              <a:spcAft>
                <a:spcPts val="0"/>
              </a:spcAft>
              <a:buClr>
                <a:srgbClr val="000000"/>
              </a:buClr>
              <a:buSzPts val="2000"/>
              <a:buFont typeface="Arial"/>
              <a:buChar char="•"/>
            </a:pPr>
            <a:r>
              <a:rPr lang="en-US" sz="2000">
                <a:solidFill>
                  <a:srgbClr val="000000"/>
                </a:solidFill>
                <a:latin typeface="Arial"/>
                <a:ea typeface="Arial"/>
                <a:cs typeface="Arial"/>
                <a:sym typeface="Arial"/>
              </a:rPr>
              <a:t>آفات اور خطرے میں کمی کے بارے میں اہم مسائل کو سمجھیں۔</a:t>
            </a:r>
            <a:endParaRPr/>
          </a:p>
          <a:p>
            <a:pPr indent="-342900" lvl="0" marL="414655" marR="172720" rtl="1" algn="r">
              <a:lnSpc>
                <a:spcPct val="101800"/>
              </a:lnSpc>
              <a:spcBef>
                <a:spcPts val="925"/>
              </a:spcBef>
              <a:spcAft>
                <a:spcPts val="0"/>
              </a:spcAft>
              <a:buClr>
                <a:srgbClr val="000000"/>
              </a:buClr>
              <a:buSzPts val="2000"/>
              <a:buFont typeface="Arial"/>
              <a:buChar char="•"/>
            </a:pPr>
            <a:r>
              <a:rPr lang="en-US" sz="2000">
                <a:solidFill>
                  <a:srgbClr val="000000"/>
                </a:solidFill>
                <a:latin typeface="Arial"/>
                <a:ea typeface="Arial"/>
                <a:cs typeface="Arial"/>
                <a:sym typeface="Arial"/>
              </a:rPr>
              <a:t>بارودی سرنگوں اور دھماکہ خیز مواد کے بارے میں اہم مسائل کو سمجھیں۔</a:t>
            </a:r>
            <a:endParaRPr/>
          </a:p>
          <a:p>
            <a:pPr indent="-342900" lvl="0" marL="414655" marR="172720" rtl="1" algn="r">
              <a:lnSpc>
                <a:spcPct val="101800"/>
              </a:lnSpc>
              <a:spcBef>
                <a:spcPts val="925"/>
              </a:spcBef>
              <a:spcAft>
                <a:spcPts val="0"/>
              </a:spcAft>
              <a:buClr>
                <a:srgbClr val="000000"/>
              </a:buClr>
              <a:buSzPts val="2000"/>
              <a:buFont typeface="Arial"/>
              <a:buChar char="•"/>
            </a:pPr>
            <a:r>
              <a:rPr lang="en-US" sz="2000">
                <a:solidFill>
                  <a:srgbClr val="000000"/>
                </a:solidFill>
                <a:latin typeface="Arial"/>
                <a:ea typeface="Arial"/>
                <a:cs typeface="Arial"/>
                <a:sym typeface="Arial"/>
              </a:rPr>
              <a:t>سیکھنے کے ماحول میں حفاظت کو نافذ اور مضبوط کریں۔</a:t>
            </a:r>
            <a:endParaRPr sz="2000">
              <a:solidFill>
                <a:srgbClr val="000000"/>
              </a:solidFill>
              <a:latin typeface="Arial"/>
              <a:ea typeface="Arial"/>
              <a:cs typeface="Arial"/>
              <a:sym typeface="Arial"/>
            </a:endParaRPr>
          </a:p>
        </p:txBody>
      </p:sp>
      <p:sp>
        <p:nvSpPr>
          <p:cNvPr id="851" name="Google Shape;851;p79"/>
          <p:cNvSpPr txBox="1"/>
          <p:nvPr/>
        </p:nvSpPr>
        <p:spPr>
          <a:xfrm>
            <a:off x="3450616" y="1792511"/>
            <a:ext cx="7555796" cy="1951816"/>
          </a:xfrm>
          <a:prstGeom prst="rect">
            <a:avLst/>
          </a:prstGeom>
          <a:noFill/>
          <a:ln>
            <a:noFill/>
          </a:ln>
        </p:spPr>
        <p:txBody>
          <a:bodyPr anchorCtr="0" anchor="t" bIns="0" lIns="0" spcFirstLastPara="1" rIns="0" wrap="square" tIns="12700">
            <a:spAutoFit/>
          </a:bodyPr>
          <a:lstStyle/>
          <a:p>
            <a:pPr indent="0" lvl="0" marL="12700" marR="5080" rtl="1" algn="r">
              <a:lnSpc>
                <a:spcPct val="150000"/>
              </a:lnSpc>
              <a:spcBef>
                <a:spcPts val="0"/>
              </a:spcBef>
              <a:spcAft>
                <a:spcPts val="0"/>
              </a:spcAft>
              <a:buNone/>
            </a:pPr>
            <a:r>
              <a:rPr lang="en-US" sz="2800">
                <a:solidFill>
                  <a:srgbClr val="000000"/>
                </a:solidFill>
                <a:latin typeface="Arial"/>
                <a:ea typeface="Arial"/>
                <a:cs typeface="Arial"/>
                <a:sym typeface="Arial"/>
              </a:rPr>
              <a:t>بارویں موضوع کا مقصد  Disaster Risk Reductionآگاہی، اور اسکول کے لیے حفاظتی منصوبوں کے حوالے سے جان بچانے والے پیغامات کی شناخت اور ان پیغمات کو عمل میں لانا ہے۔</a:t>
            </a:r>
            <a:endParaRPr sz="2800">
              <a:solidFill>
                <a:srgbClr val="000000"/>
              </a:solidFill>
              <a:latin typeface="Arial"/>
              <a:ea typeface="Arial"/>
              <a:cs typeface="Arial"/>
              <a:sym typeface="Arial"/>
            </a:endParaRPr>
          </a:p>
        </p:txBody>
      </p:sp>
      <p:sp>
        <p:nvSpPr>
          <p:cNvPr id="852" name="Google Shape;852;p79"/>
          <p:cNvSpPr txBox="1"/>
          <p:nvPr/>
        </p:nvSpPr>
        <p:spPr>
          <a:xfrm>
            <a:off x="4831765" y="2013566"/>
            <a:ext cx="5217304" cy="228268"/>
          </a:xfrm>
          <a:prstGeom prst="rect">
            <a:avLst/>
          </a:prstGeom>
          <a:noFill/>
          <a:ln>
            <a:noFill/>
          </a:ln>
        </p:spPr>
        <p:txBody>
          <a:bodyPr anchorCtr="0" anchor="t" bIns="0" lIns="0" spcFirstLastPara="1" rIns="0" wrap="square" tIns="12700">
            <a:spAutoFit/>
          </a:bodyPr>
          <a:lstStyle/>
          <a:p>
            <a:pPr indent="0" lvl="0" marL="12700" marR="0" rtl="0" algn="l">
              <a:spcBef>
                <a:spcPts val="0"/>
              </a:spcBef>
              <a:spcAft>
                <a:spcPts val="0"/>
              </a:spcAft>
              <a:buNone/>
            </a:pPr>
            <a:r>
              <a:rPr b="1" lang="en-US" sz="1400">
                <a:solidFill>
                  <a:srgbClr val="E5007C"/>
                </a:solidFill>
                <a:latin typeface="Trebuchet MS"/>
                <a:ea typeface="Trebuchet MS"/>
                <a:cs typeface="Trebuchet MS"/>
                <a:sym typeface="Trebuchet MS"/>
              </a:rPr>
              <a:t>’</a:t>
            </a:r>
            <a:endParaRPr sz="1400">
              <a:solidFill>
                <a:srgbClr val="000000"/>
              </a:solidFill>
              <a:latin typeface="Trebuchet MS"/>
              <a:ea typeface="Trebuchet MS"/>
              <a:cs typeface="Trebuchet MS"/>
              <a:sym typeface="Trebuchet MS"/>
            </a:endParaRPr>
          </a:p>
        </p:txBody>
      </p:sp>
      <p:pic>
        <p:nvPicPr>
          <p:cNvPr descr="Wellbeing as the Desired Human Outcome for Disaster Risk Reduction: A  Proposal from the Education Sector | by Ananda Galappatti | Medium" id="853" name="Google Shape;853;p79"/>
          <p:cNvPicPr preferRelativeResize="0"/>
          <p:nvPr/>
        </p:nvPicPr>
        <p:blipFill rotWithShape="1">
          <a:blip r:embed="rId3">
            <a:alphaModFix/>
          </a:blip>
          <a:srcRect b="0" l="0" r="0" t="0"/>
          <a:stretch/>
        </p:blipFill>
        <p:spPr>
          <a:xfrm>
            <a:off x="2331619" y="5106256"/>
            <a:ext cx="3410464" cy="1686656"/>
          </a:xfrm>
          <a:prstGeom prst="rect">
            <a:avLst/>
          </a:prstGeom>
          <a:noFill/>
          <a:ln>
            <a:noFill/>
          </a:ln>
        </p:spPr>
      </p:pic>
      <p:pic>
        <p:nvPicPr>
          <p:cNvPr descr="How do we tell the story of Disaster Risk Reduction? | UNDP Office in Geneva" id="854" name="Google Shape;854;p79"/>
          <p:cNvPicPr preferRelativeResize="0"/>
          <p:nvPr/>
        </p:nvPicPr>
        <p:blipFill rotWithShape="1">
          <a:blip r:embed="rId4">
            <a:alphaModFix/>
          </a:blip>
          <a:srcRect b="0" l="0" r="0" t="0"/>
          <a:stretch/>
        </p:blipFill>
        <p:spPr>
          <a:xfrm>
            <a:off x="6180635" y="4328749"/>
            <a:ext cx="3410464" cy="2269509"/>
          </a:xfrm>
          <a:prstGeom prst="rect">
            <a:avLst/>
          </a:prstGeom>
          <a:noFill/>
          <a:ln>
            <a:noFill/>
          </a:ln>
        </p:spPr>
      </p:pic>
      <p:sp>
        <p:nvSpPr>
          <p:cNvPr id="855" name="Google Shape;855;p79"/>
          <p:cNvSpPr txBox="1"/>
          <p:nvPr>
            <p:ph type="title"/>
          </p:nvPr>
        </p:nvSpPr>
        <p:spPr>
          <a:xfrm>
            <a:off x="2705100" y="65088"/>
            <a:ext cx="8229600" cy="1143000"/>
          </a:xfrm>
          <a:prstGeom prst="rect">
            <a:avLst/>
          </a:prstGeom>
          <a:solidFill>
            <a:srgbClr val="E2E8D9"/>
          </a:solidFill>
          <a:ln>
            <a:noFill/>
          </a:ln>
        </p:spPr>
        <p:txBody>
          <a:bodyPr anchorCtr="0" anchor="t" bIns="45700" lIns="91425" spcFirstLastPara="1" rIns="91425" wrap="square" tIns="45700">
            <a:normAutofit fontScale="90000"/>
          </a:bodyPr>
          <a:lstStyle/>
          <a:p>
            <a:pPr indent="0" lvl="0" marL="0" rtl="0" algn="ctr">
              <a:lnSpc>
                <a:spcPct val="100000"/>
              </a:lnSpc>
              <a:spcBef>
                <a:spcPts val="0"/>
              </a:spcBef>
              <a:spcAft>
                <a:spcPts val="0"/>
              </a:spcAft>
              <a:buClr>
                <a:srgbClr val="262626"/>
              </a:buClr>
              <a:buSzPct val="100000"/>
              <a:buFont typeface="Arial"/>
              <a:buNone/>
            </a:pPr>
            <a:r>
              <a:rPr lang="en-US">
                <a:latin typeface="Arial"/>
                <a:ea typeface="Arial"/>
                <a:cs typeface="Arial"/>
                <a:sym typeface="Arial"/>
              </a:rPr>
              <a:t>Theme Twelve</a:t>
            </a:r>
            <a:br>
              <a:rPr lang="en-US">
                <a:latin typeface="Arial"/>
                <a:ea typeface="Arial"/>
                <a:cs typeface="Arial"/>
                <a:sym typeface="Arial"/>
              </a:rPr>
            </a:br>
            <a:r>
              <a:rPr lang="en-US">
                <a:latin typeface="Arial"/>
                <a:ea typeface="Arial"/>
                <a:cs typeface="Arial"/>
                <a:sym typeface="Arial"/>
              </a:rPr>
              <a:t>بارواں موضوع</a:t>
            </a:r>
            <a:r>
              <a:rPr lang="en-US">
                <a:latin typeface="Tahoma"/>
                <a:ea typeface="Tahoma"/>
                <a:cs typeface="Tahoma"/>
                <a:sym typeface="Tahoma"/>
              </a:rPr>
              <a:t> </a:t>
            </a:r>
            <a:endParaRPr/>
          </a:p>
        </p:txBody>
      </p:sp>
      <p:sp>
        <p:nvSpPr>
          <p:cNvPr id="856" name="Google Shape;856;p79"/>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79</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80"/>
          <p:cNvSpPr txBox="1"/>
          <p:nvPr>
            <p:ph type="title"/>
          </p:nvPr>
        </p:nvSpPr>
        <p:spPr>
          <a:xfrm>
            <a:off x="2517169" y="71919"/>
            <a:ext cx="8987443" cy="1222625"/>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E5007C"/>
              </a:buClr>
              <a:buSzPts val="3600"/>
              <a:buFont typeface="Arial"/>
              <a:buNone/>
            </a:pPr>
            <a:r>
              <a:rPr b="1" lang="en-US" sz="3600">
                <a:solidFill>
                  <a:srgbClr val="E5007C"/>
                </a:solidFill>
                <a:latin typeface="Arial"/>
                <a:ea typeface="Arial"/>
                <a:cs typeface="Arial"/>
                <a:sym typeface="Arial"/>
              </a:rPr>
              <a:t>Group Environment Project</a:t>
            </a:r>
            <a:br>
              <a:rPr b="1" lang="en-US" sz="3600">
                <a:solidFill>
                  <a:srgbClr val="E5007C"/>
                </a:solidFill>
                <a:latin typeface="Arial"/>
                <a:ea typeface="Arial"/>
                <a:cs typeface="Arial"/>
                <a:sym typeface="Arial"/>
              </a:rPr>
            </a:br>
            <a:r>
              <a:rPr b="1" lang="en-US" sz="3600">
                <a:solidFill>
                  <a:srgbClr val="E5007C"/>
                </a:solidFill>
                <a:latin typeface="Arial"/>
                <a:ea typeface="Arial"/>
                <a:cs typeface="Arial"/>
                <a:sym typeface="Arial"/>
              </a:rPr>
              <a:t>مجموعی ماحولیاتی منصوبہ</a:t>
            </a:r>
            <a:endParaRPr sz="3600">
              <a:latin typeface="Arial"/>
              <a:ea typeface="Arial"/>
              <a:cs typeface="Arial"/>
              <a:sym typeface="Arial"/>
            </a:endParaRPr>
          </a:p>
        </p:txBody>
      </p:sp>
      <p:sp>
        <p:nvSpPr>
          <p:cNvPr id="863" name="Google Shape;863;p80"/>
          <p:cNvSpPr txBox="1"/>
          <p:nvPr>
            <p:ph idx="1" type="body"/>
          </p:nvPr>
        </p:nvSpPr>
        <p:spPr>
          <a:xfrm>
            <a:off x="687388" y="1192823"/>
            <a:ext cx="10182670" cy="4174705"/>
          </a:xfrm>
          <a:prstGeom prst="rect">
            <a:avLst/>
          </a:prstGeom>
          <a:noFill/>
          <a:ln>
            <a:noFill/>
          </a:ln>
        </p:spPr>
        <p:txBody>
          <a:bodyPr anchorCtr="0" anchor="t" bIns="45700" lIns="91425" spcFirstLastPara="1" rIns="91425" wrap="square" tIns="45700">
            <a:noAutofit/>
          </a:bodyPr>
          <a:lstStyle/>
          <a:p>
            <a:pPr indent="-12700" lvl="0" marL="12700" marR="5080" rtl="1" algn="r">
              <a:lnSpc>
                <a:spcPct val="200000"/>
              </a:lnSpc>
              <a:spcBef>
                <a:spcPts val="0"/>
              </a:spcBef>
              <a:spcAft>
                <a:spcPts val="0"/>
              </a:spcAft>
              <a:buSzPts val="2000"/>
              <a:buChar char="🠶"/>
            </a:pPr>
            <a:r>
              <a:rPr b="1" lang="en-US" sz="2000">
                <a:latin typeface="Arial"/>
                <a:ea typeface="Arial"/>
                <a:cs typeface="Arial"/>
                <a:sym typeface="Arial"/>
              </a:rPr>
              <a:t>سیکھنا: بچوں کی حوصلہ افزائی کریں کہ وہ اپنے ارد گرد کے ماحول کو دریافت کریں اور خود کو مانوس کریں۔ مسئلہ حل کرنے کی مہارتیں تیار کریں۔</a:t>
            </a:r>
            <a:endParaRPr/>
          </a:p>
          <a:p>
            <a:pPr indent="-12700" lvl="0" marL="12700" marR="5080" rtl="1" algn="r">
              <a:lnSpc>
                <a:spcPct val="200000"/>
              </a:lnSpc>
              <a:spcBef>
                <a:spcPts val="100"/>
              </a:spcBef>
              <a:spcAft>
                <a:spcPts val="0"/>
              </a:spcAft>
              <a:buSzPts val="2000"/>
              <a:buChar char="🠶"/>
            </a:pPr>
            <a:r>
              <a:rPr b="1" lang="en-US" sz="2000">
                <a:latin typeface="Arial"/>
                <a:ea typeface="Arial"/>
                <a:cs typeface="Arial"/>
                <a:sym typeface="Arial"/>
              </a:rPr>
              <a:t>مرحلہ 1: شاگردوں کو سیکھنے کے گروپس میں تقسیم کریں۔ ہر سیکھنے والے گروپ سے پوچھیں کہ وہ آپس میں کیا مشاہدہ کرتے ہیں۔</a:t>
            </a:r>
            <a:endParaRPr/>
          </a:p>
          <a:p>
            <a:pPr indent="-12700" lvl="0" marL="12700" marR="5080" rtl="1" algn="r">
              <a:lnSpc>
                <a:spcPct val="200000"/>
              </a:lnSpc>
              <a:spcBef>
                <a:spcPts val="100"/>
              </a:spcBef>
              <a:spcAft>
                <a:spcPts val="0"/>
              </a:spcAft>
              <a:buSzPts val="2000"/>
              <a:buChar char="🠶"/>
            </a:pPr>
            <a:r>
              <a:rPr b="1" lang="en-US" sz="2000">
                <a:latin typeface="Arial"/>
                <a:ea typeface="Arial"/>
                <a:cs typeface="Arial"/>
                <a:sym typeface="Arial"/>
              </a:rPr>
              <a:t>مرحلہ 2: بحث کریں: اس قدرتی آفت کے دوران کیا ہوا جس نے ہماری کمیونٹی کو متاثر کیا؟</a:t>
            </a:r>
            <a:endParaRPr/>
          </a:p>
          <a:p>
            <a:pPr indent="-12700" lvl="0" marL="12700" marR="5080" rtl="1" algn="r">
              <a:lnSpc>
                <a:spcPct val="200000"/>
              </a:lnSpc>
              <a:spcBef>
                <a:spcPts val="100"/>
              </a:spcBef>
              <a:spcAft>
                <a:spcPts val="0"/>
              </a:spcAft>
              <a:buSzPts val="2000"/>
              <a:buChar char="🠶"/>
            </a:pPr>
            <a:r>
              <a:rPr b="1" lang="en-US" sz="2000">
                <a:latin typeface="Arial"/>
                <a:ea typeface="Arial"/>
                <a:cs typeface="Arial"/>
                <a:sym typeface="Arial"/>
              </a:rPr>
              <a:t>مرحلہ 3: وضاحت کریں۔ ہم جس ماحول میں رہتے ہیں وہ بہت خوبصورت اور حساس ہے۔ اگر ہم نے اس کی مناسب دیکھ بھال نہ کی تو قدرتی آفات آسکتی ہیں ۔</a:t>
            </a:r>
            <a:endParaRPr/>
          </a:p>
          <a:p>
            <a:pPr indent="-12700" lvl="0" marL="12700" marR="5080" rtl="1" algn="r">
              <a:lnSpc>
                <a:spcPct val="200000"/>
              </a:lnSpc>
              <a:spcBef>
                <a:spcPts val="100"/>
              </a:spcBef>
              <a:spcAft>
                <a:spcPts val="0"/>
              </a:spcAft>
              <a:buSzPts val="2000"/>
              <a:buChar char="🠶"/>
            </a:pPr>
            <a:r>
              <a:rPr b="1" lang="en-US" sz="2000">
                <a:latin typeface="Arial"/>
                <a:ea typeface="Arial"/>
                <a:cs typeface="Arial"/>
                <a:sym typeface="Arial"/>
              </a:rPr>
              <a:t>مرحلہ 4: شاگردوں سے کہیں کہ وہ ان قدرتی آفات کی تصویر بنائیں جو ان کی جمع کردہ اشیاء کو استعمال کرتے ہوئے ان کے معاشرے کو متاثر کرتی ہے۔</a:t>
            </a:r>
            <a:endParaRPr/>
          </a:p>
          <a:p>
            <a:pPr indent="-12700" lvl="0" marL="12700" marR="5080" rtl="1" algn="r">
              <a:lnSpc>
                <a:spcPct val="200000"/>
              </a:lnSpc>
              <a:spcBef>
                <a:spcPts val="100"/>
              </a:spcBef>
              <a:spcAft>
                <a:spcPts val="0"/>
              </a:spcAft>
              <a:buSzPts val="2000"/>
              <a:buChar char="🠶"/>
            </a:pPr>
            <a:r>
              <a:rPr b="1" lang="en-US" sz="2000">
                <a:latin typeface="Arial"/>
                <a:ea typeface="Arial"/>
                <a:cs typeface="Arial"/>
                <a:sym typeface="Arial"/>
              </a:rPr>
              <a:t>مرحلہ 5: شاگردوں سے اپنے منصوبوں  کو باقی کلاس کو پیش کرنے کو کہیں۔</a:t>
            </a:r>
            <a:endParaRPr sz="2000"/>
          </a:p>
        </p:txBody>
      </p:sp>
      <p:sp>
        <p:nvSpPr>
          <p:cNvPr id="864" name="Google Shape;864;p80"/>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79</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81"/>
          <p:cNvSpPr txBox="1"/>
          <p:nvPr>
            <p:ph type="ctrTitle"/>
          </p:nvPr>
        </p:nvSpPr>
        <p:spPr>
          <a:xfrm>
            <a:off x="1524000" y="319058"/>
            <a:ext cx="9144000" cy="2387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262626"/>
              </a:buClr>
              <a:buSzPts val="3600"/>
              <a:buFont typeface="Arial"/>
              <a:buNone/>
            </a:pPr>
            <a:r>
              <a:rPr b="1" lang="en-US" sz="3600">
                <a:latin typeface="Arial"/>
                <a:ea typeface="Arial"/>
                <a:cs typeface="Arial"/>
                <a:sym typeface="Arial"/>
              </a:rPr>
              <a:t>UNIT FOUR:</a:t>
            </a:r>
            <a:br>
              <a:rPr b="1" lang="en-US" sz="3600">
                <a:latin typeface="Arial"/>
                <a:ea typeface="Arial"/>
                <a:cs typeface="Arial"/>
                <a:sym typeface="Arial"/>
              </a:rPr>
            </a:br>
            <a:r>
              <a:rPr lang="en-US" sz="3600">
                <a:latin typeface="Arial"/>
                <a:ea typeface="Arial"/>
                <a:cs typeface="Arial"/>
                <a:sym typeface="Arial"/>
              </a:rPr>
              <a:t>یونٹ نمبر ۴</a:t>
            </a:r>
            <a:br>
              <a:rPr lang="en-US" sz="3600">
                <a:latin typeface="Arial"/>
                <a:ea typeface="Arial"/>
                <a:cs typeface="Arial"/>
                <a:sym typeface="Arial"/>
              </a:rPr>
            </a:br>
            <a:endParaRPr sz="3600">
              <a:latin typeface="Arial"/>
              <a:ea typeface="Arial"/>
              <a:cs typeface="Arial"/>
              <a:sym typeface="Arial"/>
            </a:endParaRPr>
          </a:p>
        </p:txBody>
      </p:sp>
      <p:sp>
        <p:nvSpPr>
          <p:cNvPr id="870" name="Google Shape;870;p81"/>
          <p:cNvSpPr txBox="1"/>
          <p:nvPr>
            <p:ph idx="1" type="subTitle"/>
          </p:nvPr>
        </p:nvSpPr>
        <p:spPr>
          <a:xfrm>
            <a:off x="932916" y="2706658"/>
            <a:ext cx="10326168" cy="165576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3600"/>
              <a:buNone/>
            </a:pPr>
            <a:r>
              <a:rPr lang="en-US" sz="3600">
                <a:latin typeface="Arial"/>
                <a:ea typeface="Arial"/>
                <a:cs typeface="Arial"/>
                <a:sym typeface="Arial"/>
              </a:rPr>
              <a:t>BASIC LITERACY ACTIVITIES</a:t>
            </a:r>
            <a:endParaRPr/>
          </a:p>
          <a:p>
            <a:pPr indent="0" lvl="0" marL="0" rtl="0" algn="l">
              <a:spcBef>
                <a:spcPts val="1000"/>
              </a:spcBef>
              <a:spcAft>
                <a:spcPts val="0"/>
              </a:spcAft>
              <a:buSzPts val="3600"/>
              <a:buNone/>
            </a:pPr>
            <a:r>
              <a:rPr lang="en-US" sz="3600">
                <a:latin typeface="Arial"/>
                <a:ea typeface="Arial"/>
                <a:cs typeface="Arial"/>
                <a:sym typeface="Arial"/>
              </a:rPr>
              <a:t>خواندگی کی بنیادی سرگرمیاں</a:t>
            </a:r>
            <a:endParaRPr sz="3600">
              <a:latin typeface="Arial"/>
              <a:ea typeface="Arial"/>
              <a:cs typeface="Arial"/>
              <a:sym typeface="Arial"/>
            </a:endParaRPr>
          </a:p>
          <a:p>
            <a:pPr indent="0" lvl="0" marL="0" rtl="0" algn="l">
              <a:spcBef>
                <a:spcPts val="1000"/>
              </a:spcBef>
              <a:spcAft>
                <a:spcPts val="0"/>
              </a:spcAft>
              <a:buSzPts val="3600"/>
              <a:buNone/>
            </a:pPr>
            <a:r>
              <a:t/>
            </a:r>
            <a:endParaRPr sz="3600">
              <a:latin typeface="Arial"/>
              <a:ea typeface="Arial"/>
              <a:cs typeface="Arial"/>
              <a:sym typeface="Arial"/>
            </a:endParaRPr>
          </a:p>
          <a:p>
            <a:pPr indent="0" lvl="0" marL="0" rtl="0" algn="l">
              <a:spcBef>
                <a:spcPts val="1000"/>
              </a:spcBef>
              <a:spcAft>
                <a:spcPts val="0"/>
              </a:spcAft>
              <a:buSzPts val="3600"/>
              <a:buNone/>
            </a:pPr>
            <a:r>
              <a:t/>
            </a:r>
            <a:endParaRPr sz="3600">
              <a:latin typeface="Arial"/>
              <a:ea typeface="Arial"/>
              <a:cs typeface="Arial"/>
              <a:sym typeface="Arial"/>
            </a:endParaRPr>
          </a:p>
        </p:txBody>
      </p:sp>
      <p:sp>
        <p:nvSpPr>
          <p:cNvPr id="871" name="Google Shape;871;p81"/>
          <p:cNvSpPr/>
          <p:nvPr/>
        </p:nvSpPr>
        <p:spPr>
          <a:xfrm>
            <a:off x="0" y="4461189"/>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85</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82"/>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150000"/>
              </a:lnSpc>
              <a:spcBef>
                <a:spcPts val="0"/>
              </a:spcBef>
              <a:spcAft>
                <a:spcPts val="0"/>
              </a:spcAft>
              <a:buClr>
                <a:srgbClr val="262626"/>
              </a:buClr>
              <a:buSzPct val="100000"/>
              <a:buFont typeface="Arial"/>
              <a:buNone/>
            </a:pPr>
            <a:r>
              <a:rPr lang="en-US">
                <a:latin typeface="Arial"/>
                <a:ea typeface="Arial"/>
                <a:cs typeface="Arial"/>
                <a:sym typeface="Arial"/>
              </a:rPr>
              <a:t>Learning Outcomes</a:t>
            </a:r>
            <a:br>
              <a:rPr lang="en-US">
                <a:latin typeface="Arial"/>
                <a:ea typeface="Arial"/>
                <a:cs typeface="Arial"/>
                <a:sym typeface="Arial"/>
              </a:rPr>
            </a:br>
            <a:r>
              <a:rPr lang="en-US">
                <a:latin typeface="Arial"/>
                <a:ea typeface="Arial"/>
                <a:cs typeface="Arial"/>
                <a:sym typeface="Arial"/>
              </a:rPr>
              <a:t>حاصلاتِ تعلم</a:t>
            </a:r>
            <a:endParaRPr>
              <a:latin typeface="Arial"/>
              <a:ea typeface="Arial"/>
              <a:cs typeface="Arial"/>
              <a:sym typeface="Arial"/>
            </a:endParaRPr>
          </a:p>
        </p:txBody>
      </p:sp>
      <p:sp>
        <p:nvSpPr>
          <p:cNvPr id="877" name="Google Shape;877;p82"/>
          <p:cNvSpPr txBox="1"/>
          <p:nvPr>
            <p:ph idx="1" type="body"/>
          </p:nvPr>
        </p:nvSpPr>
        <p:spPr>
          <a:xfrm>
            <a:off x="838200" y="2116182"/>
            <a:ext cx="10515600" cy="3229454"/>
          </a:xfrm>
          <a:prstGeom prst="rect">
            <a:avLst/>
          </a:prstGeom>
          <a:noFill/>
          <a:ln>
            <a:noFill/>
          </a:ln>
        </p:spPr>
        <p:txBody>
          <a:bodyPr anchorCtr="0" anchor="t" bIns="45700" lIns="91425" spcFirstLastPara="1" rIns="91425" wrap="square" tIns="45700">
            <a:normAutofit/>
          </a:bodyPr>
          <a:lstStyle/>
          <a:p>
            <a:pPr indent="-342900" lvl="0" marL="342900" rtl="1" algn="r">
              <a:spcBef>
                <a:spcPts val="0"/>
              </a:spcBef>
              <a:spcAft>
                <a:spcPts val="0"/>
              </a:spcAft>
              <a:buSzPts val="3600"/>
              <a:buChar char="🠶"/>
            </a:pPr>
            <a:r>
              <a:rPr lang="en-US" sz="3600">
                <a:latin typeface="Arial"/>
                <a:ea typeface="Arial"/>
                <a:cs typeface="Arial"/>
                <a:sym typeface="Arial"/>
              </a:rPr>
              <a:t>خواندگی کے مقصد کو سمجھنا</a:t>
            </a:r>
            <a:endParaRPr sz="3600">
              <a:latin typeface="Arial"/>
              <a:ea typeface="Arial"/>
              <a:cs typeface="Arial"/>
              <a:sym typeface="Arial"/>
            </a:endParaRPr>
          </a:p>
          <a:p>
            <a:pPr indent="-342900" lvl="0" marL="342900" rtl="1" algn="r">
              <a:spcBef>
                <a:spcPts val="1000"/>
              </a:spcBef>
              <a:spcAft>
                <a:spcPts val="0"/>
              </a:spcAft>
              <a:buSzPts val="3600"/>
              <a:buChar char="🠶"/>
            </a:pPr>
            <a:r>
              <a:rPr lang="en-US" sz="3600">
                <a:latin typeface="Arial"/>
                <a:ea typeface="Arial"/>
                <a:cs typeface="Arial"/>
                <a:sym typeface="Arial"/>
              </a:rPr>
              <a:t>خواندگی کے طریقہ کار کو سمجھنا</a:t>
            </a:r>
            <a:endParaRPr sz="3600">
              <a:latin typeface="Arial"/>
              <a:ea typeface="Arial"/>
              <a:cs typeface="Arial"/>
              <a:sym typeface="Arial"/>
            </a:endParaRPr>
          </a:p>
          <a:p>
            <a:pPr indent="-342900" lvl="0" marL="342900" rtl="1" algn="r">
              <a:spcBef>
                <a:spcPts val="1000"/>
              </a:spcBef>
              <a:spcAft>
                <a:spcPts val="0"/>
              </a:spcAft>
              <a:buSzPts val="3600"/>
              <a:buChar char="🠶"/>
            </a:pPr>
            <a:r>
              <a:rPr lang="en-US" sz="3600">
                <a:latin typeface="Arial"/>
                <a:ea typeface="Arial"/>
                <a:cs typeface="Arial"/>
                <a:sym typeface="Arial"/>
              </a:rPr>
              <a:t>بنیادی خواندگی سرگرمیوں کا نفاذ</a:t>
            </a:r>
            <a:endParaRPr sz="3600">
              <a:latin typeface="Arial"/>
              <a:ea typeface="Arial"/>
              <a:cs typeface="Arial"/>
              <a:sym typeface="Arial"/>
            </a:endParaRPr>
          </a:p>
          <a:p>
            <a:pPr indent="-342900" lvl="0" marL="342900" rtl="1" algn="r">
              <a:spcBef>
                <a:spcPts val="1000"/>
              </a:spcBef>
              <a:spcAft>
                <a:spcPts val="0"/>
              </a:spcAft>
              <a:buSzPts val="3600"/>
              <a:buChar char="🠶"/>
            </a:pPr>
            <a:r>
              <a:rPr lang="en-US" sz="3600">
                <a:latin typeface="Arial"/>
                <a:ea typeface="Arial"/>
                <a:cs typeface="Arial"/>
                <a:sym typeface="Arial"/>
              </a:rPr>
              <a:t>خواندگی کی کامیابیوں کو سیکھنا، جاننا اور ان کا حوالہ دینا</a:t>
            </a:r>
            <a:endParaRPr sz="3600">
              <a:latin typeface="Arial"/>
              <a:ea typeface="Arial"/>
              <a:cs typeface="Arial"/>
              <a:sym typeface="Arial"/>
            </a:endParaRPr>
          </a:p>
          <a:p>
            <a:pPr indent="0" lvl="0" marL="0" rtl="1" algn="r">
              <a:spcBef>
                <a:spcPts val="1000"/>
              </a:spcBef>
              <a:spcAft>
                <a:spcPts val="0"/>
              </a:spcAft>
              <a:buSzPts val="3600"/>
              <a:buNone/>
            </a:pPr>
            <a:r>
              <a:t/>
            </a:r>
            <a:endParaRPr sz="3600">
              <a:latin typeface="Arial"/>
              <a:ea typeface="Arial"/>
              <a:cs typeface="Arial"/>
              <a:sym typeface="Arial"/>
            </a:endParaRPr>
          </a:p>
        </p:txBody>
      </p:sp>
      <p:sp>
        <p:nvSpPr>
          <p:cNvPr id="878" name="Google Shape;878;p82"/>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85</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83"/>
          <p:cNvSpPr txBox="1"/>
          <p:nvPr>
            <p:ph type="title"/>
          </p:nvPr>
        </p:nvSpPr>
        <p:spPr>
          <a:xfrm>
            <a:off x="838200" y="0"/>
            <a:ext cx="10515600" cy="1774226"/>
          </a:xfrm>
          <a:prstGeom prst="rect">
            <a:avLst/>
          </a:prstGeom>
          <a:noFill/>
          <a:ln>
            <a:noFill/>
          </a:ln>
        </p:spPr>
        <p:txBody>
          <a:bodyPr anchorCtr="0" anchor="t" bIns="45700" lIns="91425" spcFirstLastPara="1" rIns="91425" wrap="square" tIns="45700">
            <a:normAutofit/>
          </a:bodyPr>
          <a:lstStyle/>
          <a:p>
            <a:pPr indent="0" lvl="0" marL="0" rtl="1" algn="just">
              <a:spcBef>
                <a:spcPts val="0"/>
              </a:spcBef>
              <a:spcAft>
                <a:spcPts val="0"/>
              </a:spcAft>
              <a:buClr>
                <a:srgbClr val="262626"/>
              </a:buClr>
              <a:buSzPts val="3200"/>
              <a:buFont typeface="Arial"/>
              <a:buNone/>
            </a:pPr>
            <a:r>
              <a:rPr lang="en-US" sz="3200">
                <a:latin typeface="Arial"/>
                <a:ea typeface="Arial"/>
                <a:cs typeface="Arial"/>
                <a:sym typeface="Arial"/>
              </a:rPr>
              <a:t>اس یونٹ کا مقصد خواندگی کی ترقی کے بنیادی تصورات کی وضاحت اور خواندگی کی سرگرمیوں کا جائزہ فراہم کرنا ہے۔</a:t>
            </a:r>
            <a:endParaRPr sz="3200">
              <a:latin typeface="Arial"/>
              <a:ea typeface="Arial"/>
              <a:cs typeface="Arial"/>
              <a:sym typeface="Arial"/>
            </a:endParaRPr>
          </a:p>
        </p:txBody>
      </p:sp>
      <p:sp>
        <p:nvSpPr>
          <p:cNvPr id="884" name="Google Shape;884;p83"/>
          <p:cNvSpPr txBox="1"/>
          <p:nvPr>
            <p:ph idx="1" type="body"/>
          </p:nvPr>
        </p:nvSpPr>
        <p:spPr>
          <a:xfrm>
            <a:off x="410966" y="945222"/>
            <a:ext cx="11609798" cy="4137879"/>
          </a:xfrm>
          <a:prstGeom prst="rect">
            <a:avLst/>
          </a:prstGeom>
          <a:noFill/>
          <a:ln>
            <a:noFill/>
          </a:ln>
        </p:spPr>
        <p:txBody>
          <a:bodyPr anchorCtr="0" anchor="t" bIns="45700" lIns="91425" spcFirstLastPara="1" rIns="91425" wrap="square" tIns="45700">
            <a:noAutofit/>
          </a:bodyPr>
          <a:lstStyle/>
          <a:p>
            <a:pPr indent="0" lvl="0" marL="0" rtl="1" algn="just">
              <a:spcBef>
                <a:spcPts val="0"/>
              </a:spcBef>
              <a:spcAft>
                <a:spcPts val="0"/>
              </a:spcAft>
              <a:buSzPts val="2000"/>
              <a:buNone/>
            </a:pPr>
            <a:r>
              <a:rPr b="1" lang="en-US" sz="2000">
                <a:latin typeface="Arial"/>
                <a:ea typeface="Arial"/>
                <a:cs typeface="Arial"/>
                <a:sym typeface="Arial"/>
              </a:rPr>
              <a:t>سرگرمی نمبر۱: خواندگی کا بنیادی مقصد</a:t>
            </a:r>
            <a:endParaRPr sz="2000">
              <a:latin typeface="Arial"/>
              <a:ea typeface="Arial"/>
              <a:cs typeface="Arial"/>
              <a:sym typeface="Arial"/>
            </a:endParaRPr>
          </a:p>
          <a:p>
            <a:pPr indent="0" lvl="0" marL="0" rtl="1" algn="just">
              <a:spcBef>
                <a:spcPts val="1000"/>
              </a:spcBef>
              <a:spcAft>
                <a:spcPts val="0"/>
              </a:spcAft>
              <a:buSzPts val="2000"/>
              <a:buNone/>
            </a:pPr>
            <a:r>
              <a:rPr lang="en-US" sz="2000">
                <a:latin typeface="Arial"/>
                <a:ea typeface="Arial"/>
                <a:cs typeface="Arial"/>
                <a:sym typeface="Arial"/>
              </a:rPr>
              <a:t>تعلیم کا بنیادی اپنے تصورات، اپنی سوچ اور حقیقت پر مبنی حالات اور واقعات کو یاد رکھ سکے، مستقبل میں استعمال کر سکے اور بتا سکے یا اظہار کر سکے۔</a:t>
            </a:r>
            <a:endParaRPr sz="2000">
              <a:latin typeface="Arial"/>
              <a:ea typeface="Arial"/>
              <a:cs typeface="Arial"/>
              <a:sym typeface="Arial"/>
            </a:endParaRPr>
          </a:p>
          <a:p>
            <a:pPr indent="0" lvl="0" marL="0" rtl="1" algn="just">
              <a:spcBef>
                <a:spcPts val="1000"/>
              </a:spcBef>
              <a:spcAft>
                <a:spcPts val="0"/>
              </a:spcAft>
              <a:buSzPts val="2000"/>
              <a:buNone/>
            </a:pPr>
            <a:r>
              <a:rPr lang="en-US" sz="2000">
                <a:latin typeface="Arial"/>
                <a:ea typeface="Arial"/>
                <a:cs typeface="Arial"/>
                <a:sym typeface="Arial"/>
              </a:rPr>
              <a:t>بول چال کا آنا انسانی نشونما کا حصہ ہے۔ ایک بچہ وہی کچھ سیکھتا ہے جو وہ اپنے ارد گرد کے ماحول میں سنتا اور دیکھتا ہے اور جب وہ ۴ یا ۵ سال کی عمر کو پہنچتا ہے تو وہ کافی کچھ سن اور بول سکتا ہے۔ بول چال کے علاوہ پڑھنا اور لکھنا فطری عمل نہیں ہے۔ یہ انسانی ماحول، علاقائی زبان اور کسی خاص علاقے کی ثقافت کا مظاہرہ ہوتا ہے۔ </a:t>
            </a:r>
            <a:endParaRPr/>
          </a:p>
          <a:p>
            <a:pPr indent="0" lvl="0" marL="0" rtl="1" algn="just">
              <a:lnSpc>
                <a:spcPct val="150000"/>
              </a:lnSpc>
              <a:spcBef>
                <a:spcPts val="1000"/>
              </a:spcBef>
              <a:spcAft>
                <a:spcPts val="0"/>
              </a:spcAft>
              <a:buSzPts val="2000"/>
              <a:buNone/>
            </a:pPr>
            <a:r>
              <a:rPr lang="en-US" sz="2000">
                <a:latin typeface="Arial"/>
                <a:ea typeface="Arial"/>
                <a:cs typeface="Arial"/>
                <a:sym typeface="Arial"/>
              </a:rPr>
              <a:t>مختلف علاقوں کی ثقافت ہماری بول چال کو اثر انداز کرتی ہے۔ کچھ علاقوں کی ثقافت ھیکہ وہ نظم، گانا یا کہانی وغیرہ سنا کر اپنے رسم و رواج کو بیان کرتے ہیں۔ کچھ علاقوں کی ثقافت ھیکہ وہ بول چال کے لیے تصویروں کا سہارا لیتے ہیں۔ اسکے علاوہ ابھرے الفاظ جو کہ بصارت سے محروم بچوں کے لیے بنایا گیا ہے۔</a:t>
            </a:r>
            <a:endParaRPr/>
          </a:p>
          <a:p>
            <a:pPr indent="0" lvl="0" marL="0" rtl="1" algn="just">
              <a:spcBef>
                <a:spcPts val="1000"/>
              </a:spcBef>
              <a:spcAft>
                <a:spcPts val="0"/>
              </a:spcAft>
              <a:buSzPts val="2000"/>
              <a:buNone/>
            </a:pPr>
            <a:r>
              <a:rPr lang="en-US" sz="2000">
                <a:latin typeface="Arial"/>
                <a:ea typeface="Arial"/>
                <a:cs typeface="Arial"/>
                <a:sym typeface="Arial"/>
              </a:rPr>
              <a:t>آوازوں یا احساسات کو الفاظوں میں لکھنا لکھاِیئ کی زبان کہلاتا ہے۔</a:t>
            </a:r>
            <a:endParaRPr sz="2000">
              <a:latin typeface="Arial"/>
              <a:ea typeface="Arial"/>
              <a:cs typeface="Arial"/>
              <a:sym typeface="Arial"/>
            </a:endParaRPr>
          </a:p>
          <a:p>
            <a:pPr indent="0" lvl="0" marL="0" rtl="1" algn="just">
              <a:spcBef>
                <a:spcPts val="1000"/>
              </a:spcBef>
              <a:spcAft>
                <a:spcPts val="0"/>
              </a:spcAft>
              <a:buSzPts val="2000"/>
              <a:buNone/>
            </a:pPr>
            <a:r>
              <a:rPr lang="en-US" sz="2000">
                <a:latin typeface="Arial"/>
                <a:ea typeface="Arial"/>
                <a:cs typeface="Arial"/>
                <a:sym typeface="Arial"/>
              </a:rPr>
              <a:t>کبھی کبھار ہم ان پڑھ لوگوں کو نالائق تصور کرتے ہیں۔ کیونکہ ان میں باقائدہ تعلیم کے ہنر اور علم کی کمی ہوتی ہے۔ جب کوئی بھی بچہ باقائدہ تعلیم کا حصہ بنتا/بنتی ہے تو ہم یہ غلطی کرتے ہیں کہ اسے کچھ نہیں آتا کیوںکہ وہ لکھ پڑھ نہیں سکتا/سکتی۔اسکے برعکس بچے کے پاس اسکے ارد گرد کے ماھول کی مناسبت سے کافی علم اور مہارتیں ہوتی ہیں۔ نئی مہارتیں تب ہی کار گر ثابت ہوتی ہے جب کوئی بھی طالب علم اس حاصل کردہ علم کو اپنے گزرے واقعات سے منسلک کر سکے۔ </a:t>
            </a:r>
            <a:endParaRPr sz="2000">
              <a:latin typeface="Arial"/>
              <a:ea typeface="Arial"/>
              <a:cs typeface="Arial"/>
              <a:sym typeface="Arial"/>
            </a:endParaRPr>
          </a:p>
          <a:p>
            <a:pPr indent="0" lvl="0" marL="0" rtl="1" algn="just">
              <a:lnSpc>
                <a:spcPct val="100000"/>
              </a:lnSpc>
              <a:spcBef>
                <a:spcPts val="1000"/>
              </a:spcBef>
              <a:spcAft>
                <a:spcPts val="0"/>
              </a:spcAft>
              <a:buSzPts val="2000"/>
              <a:buNone/>
            </a:pPr>
            <a:r>
              <a:t/>
            </a:r>
            <a:endParaRPr sz="2000">
              <a:latin typeface="Arial"/>
              <a:ea typeface="Arial"/>
              <a:cs typeface="Arial"/>
              <a:sym typeface="Arial"/>
            </a:endParaRPr>
          </a:p>
          <a:p>
            <a:pPr indent="0" lvl="0" marL="0" rtl="1" algn="just">
              <a:lnSpc>
                <a:spcPct val="100000"/>
              </a:lnSpc>
              <a:spcBef>
                <a:spcPts val="1000"/>
              </a:spcBef>
              <a:spcAft>
                <a:spcPts val="0"/>
              </a:spcAft>
              <a:buSzPts val="2000"/>
              <a:buNone/>
            </a:pPr>
            <a:r>
              <a:t/>
            </a:r>
            <a:endParaRPr sz="2000">
              <a:latin typeface="Arial"/>
              <a:ea typeface="Arial"/>
              <a:cs typeface="Arial"/>
              <a:sym typeface="Arial"/>
            </a:endParaRPr>
          </a:p>
        </p:txBody>
      </p:sp>
      <p:sp>
        <p:nvSpPr>
          <p:cNvPr id="885" name="Google Shape;885;p83"/>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86</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84"/>
          <p:cNvSpPr txBox="1"/>
          <p:nvPr>
            <p:ph type="title"/>
          </p:nvPr>
        </p:nvSpPr>
        <p:spPr>
          <a:xfrm>
            <a:off x="838199" y="1256231"/>
            <a:ext cx="10515600" cy="1673597"/>
          </a:xfrm>
          <a:prstGeom prst="rect">
            <a:avLst/>
          </a:prstGeom>
          <a:noFill/>
          <a:ln>
            <a:noFill/>
          </a:ln>
        </p:spPr>
        <p:txBody>
          <a:bodyPr anchorCtr="0" anchor="t" bIns="45700" lIns="91425" spcFirstLastPara="1" rIns="91425" wrap="square" tIns="45700">
            <a:noAutofit/>
          </a:bodyPr>
          <a:lstStyle/>
          <a:p>
            <a:pPr indent="0" lvl="0" marL="0" rtl="1" algn="r">
              <a:lnSpc>
                <a:spcPct val="150000"/>
              </a:lnSpc>
              <a:spcBef>
                <a:spcPts val="0"/>
              </a:spcBef>
              <a:spcAft>
                <a:spcPts val="0"/>
              </a:spcAft>
              <a:buClr>
                <a:srgbClr val="262626"/>
              </a:buClr>
              <a:buSzPts val="2400"/>
              <a:buFont typeface="Arial"/>
              <a:buNone/>
            </a:pPr>
            <a:r>
              <a:rPr b="1" lang="en-US" sz="2400">
                <a:latin typeface="Arial"/>
                <a:ea typeface="Arial"/>
                <a:cs typeface="Arial"/>
                <a:sym typeface="Arial"/>
              </a:rPr>
              <a:t>بنیادی خواندگی کے رہنما اصول:</a:t>
            </a:r>
            <a:r>
              <a:rPr lang="en-US" sz="2400">
                <a:latin typeface="Arial"/>
                <a:ea typeface="Arial"/>
                <a:cs typeface="Arial"/>
                <a:sym typeface="Arial"/>
              </a:rPr>
              <a:t>      اس سرگرمی کا مقصد ھیکہ "ان عوامل کو مدِ نظر رکھنا جو کسی بھی خواندگی کے پروگرام کو شروع کرنے میں کارگر ثابت ہوتے ہیں۔ </a:t>
            </a:r>
            <a:br>
              <a:rPr lang="en-US" sz="2400">
                <a:latin typeface="Arial"/>
                <a:ea typeface="Arial"/>
                <a:cs typeface="Arial"/>
                <a:sym typeface="Arial"/>
              </a:rPr>
            </a:br>
            <a:r>
              <a:rPr lang="en-US" sz="2400">
                <a:latin typeface="Arial"/>
                <a:ea typeface="Arial"/>
                <a:cs typeface="Arial"/>
                <a:sym typeface="Arial"/>
              </a:rPr>
              <a:t>استاد کا کردار اسمیں بنیادی اصولوں کی پیروی کر کے دکھانا ہے جو کہ خواندگی کے پروگرام کے شروع میں کی جائے اور پھر ان اصولوں کو موقع محل کے مطابق استعمال میں لایا جائے۔</a:t>
            </a:r>
            <a:br>
              <a:rPr lang="en-US" sz="2400">
                <a:latin typeface="Arial"/>
                <a:ea typeface="Arial"/>
                <a:cs typeface="Arial"/>
                <a:sym typeface="Arial"/>
              </a:rPr>
            </a:br>
            <a:endParaRPr sz="2400">
              <a:latin typeface="Arial"/>
              <a:ea typeface="Arial"/>
              <a:cs typeface="Arial"/>
              <a:sym typeface="Arial"/>
            </a:endParaRPr>
          </a:p>
        </p:txBody>
      </p:sp>
      <p:sp>
        <p:nvSpPr>
          <p:cNvPr id="891" name="Google Shape;891;p84"/>
          <p:cNvSpPr/>
          <p:nvPr/>
        </p:nvSpPr>
        <p:spPr>
          <a:xfrm>
            <a:off x="838199" y="5560244"/>
            <a:ext cx="241284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Arial"/>
                <a:ea typeface="Arial"/>
                <a:cs typeface="Arial"/>
                <a:sym typeface="Arial"/>
              </a:rPr>
              <a:t>اگلے  صفحے پر ٹیبل ملاحظہ فرمائیں۔</a:t>
            </a:r>
            <a:endParaRPr sz="2400">
              <a:solidFill>
                <a:srgbClr val="000000"/>
              </a:solidFill>
              <a:latin typeface="Arial"/>
              <a:ea typeface="Arial"/>
              <a:cs typeface="Arial"/>
              <a:sym typeface="Arial"/>
            </a:endParaRPr>
          </a:p>
        </p:txBody>
      </p:sp>
      <p:sp>
        <p:nvSpPr>
          <p:cNvPr id="892" name="Google Shape;892;p84"/>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87</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85"/>
          <p:cNvSpPr txBox="1"/>
          <p:nvPr>
            <p:ph type="title"/>
          </p:nvPr>
        </p:nvSpPr>
        <p:spPr>
          <a:xfrm>
            <a:off x="1726250" y="-73423"/>
            <a:ext cx="11904453" cy="129302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200"/>
              <a:buFont typeface="Times New Roman"/>
              <a:buNone/>
            </a:pPr>
            <a:r>
              <a:rPr b="1" lang="en-US" sz="3200"/>
              <a:t>Table Representing basic guidelines on literacy</a:t>
            </a:r>
            <a:endParaRPr/>
          </a:p>
        </p:txBody>
      </p:sp>
      <p:graphicFrame>
        <p:nvGraphicFramePr>
          <p:cNvPr id="898" name="Google Shape;898;p85"/>
          <p:cNvGraphicFramePr/>
          <p:nvPr/>
        </p:nvGraphicFramePr>
        <p:xfrm>
          <a:off x="1583504" y="765081"/>
          <a:ext cx="3000000" cy="3000000"/>
        </p:xfrm>
        <a:graphic>
          <a:graphicData uri="http://schemas.openxmlformats.org/drawingml/2006/table">
            <a:tbl>
              <a:tblPr bandRow="1" firstCol="1" firstRow="1">
                <a:noFill/>
                <a:tableStyleId>{F01CF02C-7FC2-40D2-B42A-7E2B260414E5}</a:tableStyleId>
              </a:tblPr>
              <a:tblGrid>
                <a:gridCol w="5187125"/>
                <a:gridCol w="3077750"/>
                <a:gridCol w="2234025"/>
              </a:tblGrid>
              <a:tr h="522725">
                <a:tc>
                  <a:txBody>
                    <a:bodyPr/>
                    <a:lstStyle/>
                    <a:p>
                      <a:pPr indent="0" lvl="0" marL="0" marR="0" rtl="0" algn="ctr">
                        <a:lnSpc>
                          <a:spcPct val="150000"/>
                        </a:lnSpc>
                        <a:spcBef>
                          <a:spcPts val="0"/>
                        </a:spcBef>
                        <a:spcAft>
                          <a:spcPts val="0"/>
                        </a:spcAft>
                        <a:buNone/>
                      </a:pPr>
                      <a:r>
                        <a:rPr lang="en-US" sz="2400">
                          <a:solidFill>
                            <a:schemeClr val="dk1"/>
                          </a:solidFill>
                          <a:latin typeface="Arial"/>
                          <a:ea typeface="Arial"/>
                          <a:cs typeface="Arial"/>
                          <a:sym typeface="Arial"/>
                        </a:rPr>
                        <a:t>ذمہ داری</a:t>
                      </a:r>
                      <a:endParaRPr sz="2400">
                        <a:solidFill>
                          <a:schemeClr val="dk1"/>
                        </a:solidFill>
                        <a:latin typeface="Arial"/>
                        <a:ea typeface="Arial"/>
                        <a:cs typeface="Arial"/>
                        <a:sym typeface="Arial"/>
                      </a:endParaRPr>
                    </a:p>
                  </a:txBody>
                  <a:tcPr marT="0" marB="0" marR="68575" marL="68575" anchor="ctr"/>
                </a:tc>
                <a:tc>
                  <a:txBody>
                    <a:bodyPr/>
                    <a:lstStyle/>
                    <a:p>
                      <a:pPr indent="0" lvl="0" marL="0" marR="0" rtl="1" algn="ctr">
                        <a:lnSpc>
                          <a:spcPct val="150000"/>
                        </a:lnSpc>
                        <a:spcBef>
                          <a:spcPts val="0"/>
                        </a:spcBef>
                        <a:spcAft>
                          <a:spcPts val="0"/>
                        </a:spcAft>
                        <a:buNone/>
                      </a:pPr>
                      <a:r>
                        <a:rPr lang="en-US" sz="2400">
                          <a:solidFill>
                            <a:schemeClr val="dk1"/>
                          </a:solidFill>
                          <a:latin typeface="Arial"/>
                          <a:ea typeface="Arial"/>
                          <a:cs typeface="Arial"/>
                          <a:sym typeface="Arial"/>
                        </a:rPr>
                        <a:t>                سوچ</a:t>
                      </a:r>
                      <a:endParaRPr sz="2400">
                        <a:solidFill>
                          <a:schemeClr val="dk1"/>
                        </a:solidFill>
                        <a:latin typeface="Arial"/>
                        <a:ea typeface="Arial"/>
                        <a:cs typeface="Arial"/>
                        <a:sym typeface="Arial"/>
                      </a:endParaRPr>
                    </a:p>
                  </a:txBody>
                  <a:tcPr marT="0" marB="0" marR="68575" marL="68575" anchor="ctr"/>
                </a:tc>
                <a:tc>
                  <a:txBody>
                    <a:bodyPr/>
                    <a:lstStyle/>
                    <a:p>
                      <a:pPr indent="0" lvl="0" marL="0" marR="0" rtl="1" algn="ctr">
                        <a:lnSpc>
                          <a:spcPct val="150000"/>
                        </a:lnSpc>
                        <a:spcBef>
                          <a:spcPts val="0"/>
                        </a:spcBef>
                        <a:spcAft>
                          <a:spcPts val="0"/>
                        </a:spcAft>
                        <a:buNone/>
                      </a:pPr>
                      <a:r>
                        <a:rPr lang="en-US" sz="2400">
                          <a:solidFill>
                            <a:schemeClr val="dk1"/>
                          </a:solidFill>
                          <a:latin typeface="Arial"/>
                          <a:ea typeface="Arial"/>
                          <a:cs typeface="Arial"/>
                          <a:sym typeface="Arial"/>
                        </a:rPr>
                        <a:t>               تصور</a:t>
                      </a:r>
                      <a:endParaRPr sz="2400">
                        <a:solidFill>
                          <a:schemeClr val="dk1"/>
                        </a:solidFill>
                        <a:latin typeface="Arial"/>
                        <a:ea typeface="Arial"/>
                        <a:cs typeface="Arial"/>
                        <a:sym typeface="Arial"/>
                      </a:endParaRPr>
                    </a:p>
                  </a:txBody>
                  <a:tcPr marT="0" marB="0" marR="68575" marL="68575" anchor="ctr"/>
                </a:tc>
              </a:tr>
              <a:tr h="1264075">
                <a:tc>
                  <a:txBody>
                    <a:bodyPr/>
                    <a:lstStyle/>
                    <a:p>
                      <a:pPr indent="0" lvl="0" marL="0" marR="0" rtl="0" algn="r">
                        <a:lnSpc>
                          <a:spcPct val="150000"/>
                        </a:lnSpc>
                        <a:spcBef>
                          <a:spcPts val="0"/>
                        </a:spcBef>
                        <a:spcAft>
                          <a:spcPts val="0"/>
                        </a:spcAft>
                        <a:buNone/>
                      </a:pPr>
                      <a:r>
                        <a:rPr lang="en-US" sz="1600">
                          <a:solidFill>
                            <a:schemeClr val="dk1"/>
                          </a:solidFill>
                          <a:latin typeface="Arial"/>
                          <a:ea typeface="Arial"/>
                          <a:cs typeface="Arial"/>
                          <a:sym typeface="Arial"/>
                        </a:rPr>
                        <a:t>خواندگی کا حصول ایک عمل ہے۔ حروف یا آڈیو گراف سے آوازوں کے رابطے حوالہ دیں۔ لکھے ہوئے الفاظ کا حوالہ ان چیزوں سے دیں جن سے طالب علم واقف ہوں۔ مثال کے طور پر اگر آپ نے لفظ لکھا ہے 'سیب' تو آپ کے پاس سیب بچوں کو دکھانے کے لئے  موجود بھی ہو۔ </a:t>
                      </a:r>
                      <a:endParaRPr sz="1600">
                        <a:solidFill>
                          <a:schemeClr val="dk1"/>
                        </a:solidFill>
                        <a:latin typeface="Arial"/>
                        <a:ea typeface="Arial"/>
                        <a:cs typeface="Arial"/>
                        <a:sym typeface="Arial"/>
                      </a:endParaRPr>
                    </a:p>
                  </a:txBody>
                  <a:tcPr marT="0" marB="0" marR="68575" marL="68575" anchor="ctr">
                    <a:solidFill>
                      <a:srgbClr val="F9CDC2"/>
                    </a:solidFill>
                  </a:tcPr>
                </a:tc>
                <a:tc>
                  <a:txBody>
                    <a:bodyPr/>
                    <a:lstStyle/>
                    <a:p>
                      <a:pPr indent="0" lvl="0" marL="0" marR="0" rtl="0" algn="ctr">
                        <a:lnSpc>
                          <a:spcPct val="150000"/>
                        </a:lnSpc>
                        <a:spcBef>
                          <a:spcPts val="0"/>
                        </a:spcBef>
                        <a:spcAft>
                          <a:spcPts val="0"/>
                        </a:spcAft>
                        <a:buNone/>
                      </a:pPr>
                      <a:r>
                        <a:rPr lang="en-US" sz="1600">
                          <a:solidFill>
                            <a:schemeClr val="dk1"/>
                          </a:solidFill>
                          <a:latin typeface="Arial"/>
                          <a:ea typeface="Arial"/>
                          <a:cs typeface="Arial"/>
                          <a:sym typeface="Arial"/>
                        </a:rPr>
                        <a:t>بچوں کو سمجھانا کہ الفاظ یا تصویر بولے گئے الفاظ کی نمائندگی کرتے ہیں۔</a:t>
                      </a:r>
                      <a:endParaRPr sz="1600">
                        <a:solidFill>
                          <a:schemeClr val="dk1"/>
                        </a:solidFill>
                        <a:latin typeface="Arial"/>
                        <a:ea typeface="Arial"/>
                        <a:cs typeface="Arial"/>
                        <a:sym typeface="Arial"/>
                      </a:endParaRPr>
                    </a:p>
                  </a:txBody>
                  <a:tcPr marT="0" marB="0" marR="68575" marL="68575" anchor="ctr"/>
                </a:tc>
                <a:tc>
                  <a:txBody>
                    <a:bodyPr/>
                    <a:lstStyle/>
                    <a:p>
                      <a:pPr indent="0" lvl="0" marL="0" marR="0" rtl="0" algn="ctr">
                        <a:lnSpc>
                          <a:spcPct val="150000"/>
                        </a:lnSpc>
                        <a:spcBef>
                          <a:spcPts val="0"/>
                        </a:spcBef>
                        <a:spcAft>
                          <a:spcPts val="0"/>
                        </a:spcAft>
                        <a:buNone/>
                      </a:pPr>
                      <a:r>
                        <a:rPr lang="en-US" sz="1600">
                          <a:solidFill>
                            <a:schemeClr val="dk1"/>
                          </a:solidFill>
                          <a:latin typeface="Arial"/>
                          <a:ea typeface="Arial"/>
                          <a:cs typeface="Arial"/>
                          <a:sym typeface="Arial"/>
                        </a:rPr>
                        <a:t>خواندگی کا اصول</a:t>
                      </a:r>
                      <a:endParaRPr sz="1600">
                        <a:solidFill>
                          <a:schemeClr val="dk1"/>
                        </a:solidFill>
                        <a:latin typeface="Arial"/>
                        <a:ea typeface="Arial"/>
                        <a:cs typeface="Arial"/>
                        <a:sym typeface="Arial"/>
                      </a:endParaRPr>
                    </a:p>
                  </a:txBody>
                  <a:tcPr marT="0" marB="0" marR="68575" marL="68575" anchor="ctr"/>
                </a:tc>
              </a:tr>
              <a:tr h="696975">
                <a:tc>
                  <a:txBody>
                    <a:bodyPr/>
                    <a:lstStyle/>
                    <a:p>
                      <a:pPr indent="0" lvl="0" marL="0" marR="0" rtl="0" algn="r">
                        <a:lnSpc>
                          <a:spcPct val="150000"/>
                        </a:lnSpc>
                        <a:spcBef>
                          <a:spcPts val="0"/>
                        </a:spcBef>
                        <a:spcAft>
                          <a:spcPts val="0"/>
                        </a:spcAft>
                        <a:buNone/>
                      </a:pPr>
                      <a:r>
                        <a:rPr lang="en-US" sz="1600">
                          <a:solidFill>
                            <a:schemeClr val="dk1"/>
                          </a:solidFill>
                          <a:latin typeface="Arial"/>
                          <a:ea typeface="Arial"/>
                          <a:cs typeface="Arial"/>
                          <a:sym typeface="Arial"/>
                        </a:rPr>
                        <a:t>اس بات کا خیال رکھیں کہ وہ بچے جو گھر میں علاقائی زبان بولتے ہیں تو پہلے انکو علاقائی زبان اور پھر مادری زبان میں ہدایات دیں۔</a:t>
                      </a:r>
                      <a:endParaRPr sz="1600">
                        <a:solidFill>
                          <a:schemeClr val="dk1"/>
                        </a:solidFill>
                        <a:latin typeface="Arial"/>
                        <a:ea typeface="Arial"/>
                        <a:cs typeface="Arial"/>
                        <a:sym typeface="Arial"/>
                      </a:endParaRPr>
                    </a:p>
                  </a:txBody>
                  <a:tcPr marT="0" marB="0" marR="68575" marL="68575" anchor="ctr">
                    <a:solidFill>
                      <a:srgbClr val="F9CDC2"/>
                    </a:solidFill>
                  </a:tcPr>
                </a:tc>
                <a:tc>
                  <a:txBody>
                    <a:bodyPr/>
                    <a:lstStyle/>
                    <a:p>
                      <a:pPr indent="0" lvl="0" marL="0" marR="0" rtl="0" algn="ctr">
                        <a:lnSpc>
                          <a:spcPct val="150000"/>
                        </a:lnSpc>
                        <a:spcBef>
                          <a:spcPts val="0"/>
                        </a:spcBef>
                        <a:spcAft>
                          <a:spcPts val="0"/>
                        </a:spcAft>
                        <a:buNone/>
                      </a:pPr>
                      <a:r>
                        <a:rPr lang="en-US" sz="1600">
                          <a:solidFill>
                            <a:schemeClr val="dk1"/>
                          </a:solidFill>
                          <a:latin typeface="Arial"/>
                          <a:ea typeface="Arial"/>
                          <a:cs typeface="Arial"/>
                          <a:sym typeface="Arial"/>
                        </a:rPr>
                        <a:t>کن ذبانوں میں بچے ہدایات بچے سمجھ سکتے ہیں</a:t>
                      </a:r>
                      <a:endParaRPr sz="1600">
                        <a:solidFill>
                          <a:schemeClr val="dk1"/>
                        </a:solidFill>
                        <a:latin typeface="Arial"/>
                        <a:ea typeface="Arial"/>
                        <a:cs typeface="Arial"/>
                        <a:sym typeface="Arial"/>
                      </a:endParaRPr>
                    </a:p>
                  </a:txBody>
                  <a:tcPr marT="0" marB="0" marR="68575" marL="68575" anchor="ctr"/>
                </a:tc>
                <a:tc>
                  <a:txBody>
                    <a:bodyPr/>
                    <a:lstStyle/>
                    <a:p>
                      <a:pPr indent="0" lvl="0" marL="0" marR="0" rtl="0" algn="ctr">
                        <a:lnSpc>
                          <a:spcPct val="150000"/>
                        </a:lnSpc>
                        <a:spcBef>
                          <a:spcPts val="0"/>
                        </a:spcBef>
                        <a:spcAft>
                          <a:spcPts val="0"/>
                        </a:spcAft>
                        <a:buNone/>
                      </a:pPr>
                      <a:r>
                        <a:rPr lang="en-US" sz="1600">
                          <a:solidFill>
                            <a:schemeClr val="dk1"/>
                          </a:solidFill>
                          <a:latin typeface="Arial"/>
                          <a:ea typeface="Arial"/>
                          <a:cs typeface="Arial"/>
                          <a:sym typeface="Arial"/>
                        </a:rPr>
                        <a:t>ذبانی ہدایات</a:t>
                      </a:r>
                      <a:endParaRPr sz="1600">
                        <a:solidFill>
                          <a:schemeClr val="dk1"/>
                        </a:solidFill>
                        <a:latin typeface="Arial"/>
                        <a:ea typeface="Arial"/>
                        <a:cs typeface="Arial"/>
                        <a:sym typeface="Arial"/>
                      </a:endParaRPr>
                    </a:p>
                  </a:txBody>
                  <a:tcPr marT="0" marB="0" marR="68575" marL="68575" anchor="ctr"/>
                </a:tc>
              </a:tr>
              <a:tr h="948050">
                <a:tc>
                  <a:txBody>
                    <a:bodyPr/>
                    <a:lstStyle/>
                    <a:p>
                      <a:pPr indent="0" lvl="0" marL="0" marR="0" rtl="0" algn="r">
                        <a:lnSpc>
                          <a:spcPct val="150000"/>
                        </a:lnSpc>
                        <a:spcBef>
                          <a:spcPts val="0"/>
                        </a:spcBef>
                        <a:spcAft>
                          <a:spcPts val="0"/>
                        </a:spcAft>
                        <a:buNone/>
                      </a:pPr>
                      <a:r>
                        <a:rPr lang="en-US" sz="1600">
                          <a:solidFill>
                            <a:schemeClr val="dk1"/>
                          </a:solidFill>
                          <a:latin typeface="Arial"/>
                          <a:ea typeface="Arial"/>
                          <a:cs typeface="Arial"/>
                          <a:sym typeface="Arial"/>
                        </a:rPr>
                        <a:t>بچوں کو مطلب سمجھانے کے لئے پوری زبان پڑھانی ضروری ہے۔   جب بھی بچوں کع معنی خیز جملے بنانا سکھائیں تو اس بات کا کہ بچوں کو پورے جملے کا ترجمہ بتائیں نا کہ الفاظ کا ترجمہ ہو۔</a:t>
                      </a:r>
                      <a:endParaRPr sz="1600">
                        <a:solidFill>
                          <a:schemeClr val="dk1"/>
                        </a:solidFill>
                        <a:latin typeface="Arial"/>
                        <a:ea typeface="Arial"/>
                        <a:cs typeface="Arial"/>
                        <a:sym typeface="Arial"/>
                      </a:endParaRPr>
                    </a:p>
                  </a:txBody>
                  <a:tcPr marT="0" marB="0" marR="68575" marL="68575" anchor="ctr">
                    <a:solidFill>
                      <a:srgbClr val="F9CDC2"/>
                    </a:solidFill>
                  </a:tcPr>
                </a:tc>
                <a:tc>
                  <a:txBody>
                    <a:bodyPr/>
                    <a:lstStyle/>
                    <a:p>
                      <a:pPr indent="0" lvl="0" marL="0" marR="0" rtl="0" algn="ctr">
                        <a:lnSpc>
                          <a:spcPct val="150000"/>
                        </a:lnSpc>
                        <a:spcBef>
                          <a:spcPts val="0"/>
                        </a:spcBef>
                        <a:spcAft>
                          <a:spcPts val="0"/>
                        </a:spcAft>
                        <a:buNone/>
                      </a:pPr>
                      <a:r>
                        <a:rPr lang="en-US" sz="1600">
                          <a:solidFill>
                            <a:schemeClr val="dk1"/>
                          </a:solidFill>
                          <a:latin typeface="Arial"/>
                          <a:ea typeface="Arial"/>
                          <a:cs typeface="Arial"/>
                          <a:sym typeface="Arial"/>
                        </a:rPr>
                        <a:t>بچے جو پڑھیں اسکو اپنے الفاظ میں بیان کر سکیں</a:t>
                      </a:r>
                      <a:endParaRPr sz="1600">
                        <a:solidFill>
                          <a:schemeClr val="dk1"/>
                        </a:solidFill>
                        <a:latin typeface="Arial"/>
                        <a:ea typeface="Arial"/>
                        <a:cs typeface="Arial"/>
                        <a:sym typeface="Arial"/>
                      </a:endParaRPr>
                    </a:p>
                  </a:txBody>
                  <a:tcPr marT="0" marB="0" marR="68575" marL="68575" anchor="ctr"/>
                </a:tc>
                <a:tc>
                  <a:txBody>
                    <a:bodyPr/>
                    <a:lstStyle/>
                    <a:p>
                      <a:pPr indent="0" lvl="0" marL="0" marR="0" rtl="0" algn="ctr">
                        <a:lnSpc>
                          <a:spcPct val="150000"/>
                        </a:lnSpc>
                        <a:spcBef>
                          <a:spcPts val="0"/>
                        </a:spcBef>
                        <a:spcAft>
                          <a:spcPts val="0"/>
                        </a:spcAft>
                        <a:buNone/>
                      </a:pPr>
                      <a:r>
                        <a:rPr lang="en-US" sz="1600">
                          <a:solidFill>
                            <a:schemeClr val="dk1"/>
                          </a:solidFill>
                          <a:latin typeface="Arial"/>
                          <a:ea typeface="Arial"/>
                          <a:cs typeface="Arial"/>
                          <a:sym typeface="Arial"/>
                        </a:rPr>
                        <a:t>معنی خیز جملے بنانا </a:t>
                      </a:r>
                      <a:endParaRPr sz="1600">
                        <a:solidFill>
                          <a:schemeClr val="dk1"/>
                        </a:solidFill>
                        <a:latin typeface="Arial"/>
                        <a:ea typeface="Arial"/>
                        <a:cs typeface="Arial"/>
                        <a:sym typeface="Arial"/>
                      </a:endParaRPr>
                    </a:p>
                  </a:txBody>
                  <a:tcPr marT="0" marB="0" marR="68575" marL="68575" anchor="ctr"/>
                </a:tc>
              </a:tr>
              <a:tr h="1896100">
                <a:tc>
                  <a:txBody>
                    <a:bodyPr/>
                    <a:lstStyle/>
                    <a:p>
                      <a:pPr indent="0" lvl="0" marL="0" marR="0" rtl="0" algn="r">
                        <a:lnSpc>
                          <a:spcPct val="150000"/>
                        </a:lnSpc>
                        <a:spcBef>
                          <a:spcPts val="0"/>
                        </a:spcBef>
                        <a:spcAft>
                          <a:spcPts val="0"/>
                        </a:spcAft>
                        <a:buNone/>
                      </a:pPr>
                      <a:r>
                        <a:rPr lang="en-US" sz="1600">
                          <a:solidFill>
                            <a:schemeClr val="dk1"/>
                          </a:solidFill>
                          <a:latin typeface="Arial"/>
                          <a:ea typeface="Arial"/>
                          <a:cs typeface="Arial"/>
                          <a:sym typeface="Arial"/>
                        </a:rPr>
                        <a:t>لکھنے اور پڑھنے کی صلاحیت جملوں کو چھوٹے چھوٹے حصوں میں تقسیم کرنا اور دوبارہ جملہ بنانے پر منحصر ہے۔ جملوں کی درستگی زبان کے نظام پر منحصر ہے۔ بولی جانے والی زبان کے تین نظام ہیں۔</a:t>
                      </a:r>
                      <a:endParaRPr sz="1600">
                        <a:solidFill>
                          <a:schemeClr val="dk1"/>
                        </a:solidFill>
                        <a:latin typeface="Arial"/>
                        <a:ea typeface="Arial"/>
                        <a:cs typeface="Arial"/>
                        <a:sym typeface="Arial"/>
                      </a:endParaRPr>
                    </a:p>
                    <a:p>
                      <a:pPr indent="0" lvl="0" marL="0" marR="0" rtl="0" algn="r">
                        <a:lnSpc>
                          <a:spcPct val="150000"/>
                        </a:lnSpc>
                        <a:spcBef>
                          <a:spcPts val="0"/>
                        </a:spcBef>
                        <a:spcAft>
                          <a:spcPts val="0"/>
                        </a:spcAft>
                        <a:buNone/>
                      </a:pPr>
                      <a:r>
                        <a:rPr lang="en-US" sz="1600">
                          <a:solidFill>
                            <a:schemeClr val="dk1"/>
                          </a:solidFill>
                          <a:latin typeface="Arial"/>
                          <a:ea typeface="Arial"/>
                          <a:cs typeface="Arial"/>
                          <a:sym typeface="Arial"/>
                        </a:rPr>
                        <a:t>۱۔ حروفِ تہجی</a:t>
                      </a:r>
                      <a:endParaRPr sz="1600">
                        <a:solidFill>
                          <a:schemeClr val="dk1"/>
                        </a:solidFill>
                        <a:latin typeface="Arial"/>
                        <a:ea typeface="Arial"/>
                        <a:cs typeface="Arial"/>
                        <a:sym typeface="Arial"/>
                      </a:endParaRPr>
                    </a:p>
                    <a:p>
                      <a:pPr indent="0" lvl="0" marL="0" marR="0" rtl="0" algn="r">
                        <a:lnSpc>
                          <a:spcPct val="150000"/>
                        </a:lnSpc>
                        <a:spcBef>
                          <a:spcPts val="0"/>
                        </a:spcBef>
                        <a:spcAft>
                          <a:spcPts val="0"/>
                        </a:spcAft>
                        <a:buNone/>
                      </a:pPr>
                      <a:r>
                        <a:rPr lang="en-US" sz="1600">
                          <a:solidFill>
                            <a:schemeClr val="dk1"/>
                          </a:solidFill>
                          <a:latin typeface="Arial"/>
                          <a:ea typeface="Arial"/>
                          <a:cs typeface="Arial"/>
                          <a:sym typeface="Arial"/>
                        </a:rPr>
                        <a:t>۲۔ ترمیم شدہ حروفِ تہجی کا نظام</a:t>
                      </a:r>
                      <a:endParaRPr sz="1600">
                        <a:solidFill>
                          <a:schemeClr val="dk1"/>
                        </a:solidFill>
                        <a:latin typeface="Arial"/>
                        <a:ea typeface="Arial"/>
                        <a:cs typeface="Arial"/>
                        <a:sym typeface="Arial"/>
                      </a:endParaRPr>
                    </a:p>
                    <a:p>
                      <a:pPr indent="0" lvl="0" marL="0" marR="0" rtl="0" algn="r">
                        <a:lnSpc>
                          <a:spcPct val="150000"/>
                        </a:lnSpc>
                        <a:spcBef>
                          <a:spcPts val="0"/>
                        </a:spcBef>
                        <a:spcAft>
                          <a:spcPts val="0"/>
                        </a:spcAft>
                        <a:buNone/>
                      </a:pPr>
                      <a:r>
                        <a:rPr lang="en-US" sz="1600">
                          <a:solidFill>
                            <a:schemeClr val="dk1"/>
                          </a:solidFill>
                          <a:latin typeface="Arial"/>
                          <a:ea typeface="Arial"/>
                          <a:cs typeface="Arial"/>
                          <a:sym typeface="Arial"/>
                        </a:rPr>
                        <a:t>۳۔ زبان دانی کا تصویری طریقہ</a:t>
                      </a:r>
                      <a:endParaRPr sz="1600">
                        <a:solidFill>
                          <a:schemeClr val="dk1"/>
                        </a:solidFill>
                        <a:latin typeface="Arial"/>
                        <a:ea typeface="Arial"/>
                        <a:cs typeface="Arial"/>
                        <a:sym typeface="Arial"/>
                      </a:endParaRPr>
                    </a:p>
                  </a:txBody>
                  <a:tcPr marT="0" marB="0" marR="68575" marL="68575" anchor="ctr">
                    <a:solidFill>
                      <a:srgbClr val="F9CDC2"/>
                    </a:solidFill>
                  </a:tcPr>
                </a:tc>
                <a:tc>
                  <a:txBody>
                    <a:bodyPr/>
                    <a:lstStyle/>
                    <a:p>
                      <a:pPr indent="0" lvl="0" marL="0" marR="0" rtl="0" algn="ctr">
                        <a:lnSpc>
                          <a:spcPct val="150000"/>
                        </a:lnSpc>
                        <a:spcBef>
                          <a:spcPts val="0"/>
                        </a:spcBef>
                        <a:spcAft>
                          <a:spcPts val="0"/>
                        </a:spcAft>
                        <a:buNone/>
                      </a:pPr>
                      <a:r>
                        <a:rPr lang="en-US" sz="1600">
                          <a:solidFill>
                            <a:schemeClr val="dk1"/>
                          </a:solidFill>
                          <a:latin typeface="Arial"/>
                          <a:ea typeface="Arial"/>
                          <a:cs typeface="Arial"/>
                          <a:sym typeface="Arial"/>
                        </a:rPr>
                        <a:t>جملوں کو چھوٹے چھوٹے حصوں میں تقسیم کرنا اور دوبارہ جملے بنانا</a:t>
                      </a:r>
                      <a:endParaRPr sz="1600">
                        <a:solidFill>
                          <a:schemeClr val="dk1"/>
                        </a:solidFill>
                        <a:latin typeface="Arial"/>
                        <a:ea typeface="Arial"/>
                        <a:cs typeface="Arial"/>
                        <a:sym typeface="Arial"/>
                      </a:endParaRPr>
                    </a:p>
                  </a:txBody>
                  <a:tcPr marT="0" marB="0" marR="68575" marL="68575" anchor="ctr"/>
                </a:tc>
                <a:tc>
                  <a:txBody>
                    <a:bodyPr/>
                    <a:lstStyle/>
                    <a:p>
                      <a:pPr indent="0" lvl="0" marL="0" marR="0" rtl="0" algn="ctr">
                        <a:lnSpc>
                          <a:spcPct val="150000"/>
                        </a:lnSpc>
                        <a:spcBef>
                          <a:spcPts val="0"/>
                        </a:spcBef>
                        <a:spcAft>
                          <a:spcPts val="0"/>
                        </a:spcAft>
                        <a:buNone/>
                      </a:pPr>
                      <a:r>
                        <a:rPr lang="en-US" sz="1600">
                          <a:solidFill>
                            <a:schemeClr val="dk1"/>
                          </a:solidFill>
                          <a:latin typeface="Arial"/>
                          <a:ea typeface="Arial"/>
                          <a:cs typeface="Arial"/>
                          <a:sym typeface="Arial"/>
                        </a:rPr>
                        <a:t>جملوں کی درستگی</a:t>
                      </a:r>
                      <a:endParaRPr sz="1600">
                        <a:solidFill>
                          <a:schemeClr val="dk1"/>
                        </a:solidFill>
                        <a:latin typeface="Arial"/>
                        <a:ea typeface="Arial"/>
                        <a:cs typeface="Arial"/>
                        <a:sym typeface="Arial"/>
                      </a:endParaRPr>
                    </a:p>
                  </a:txBody>
                  <a:tcPr marT="0" marB="0" marR="68575" marL="68575" anchor="ctr"/>
                </a:tc>
              </a:tr>
            </a:tbl>
          </a:graphicData>
        </a:graphic>
      </p:graphicFrame>
      <p:sp>
        <p:nvSpPr>
          <p:cNvPr id="899" name="Google Shape;899;p85"/>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87</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86"/>
          <p:cNvSpPr txBox="1"/>
          <p:nvPr>
            <p:ph idx="1" type="body"/>
          </p:nvPr>
        </p:nvSpPr>
        <p:spPr>
          <a:xfrm>
            <a:off x="4469258" y="407022"/>
            <a:ext cx="6645259" cy="652656"/>
          </a:xfrm>
          <a:prstGeom prst="rect">
            <a:avLst/>
          </a:prstGeom>
          <a:noFill/>
          <a:ln>
            <a:noFill/>
          </a:ln>
        </p:spPr>
        <p:txBody>
          <a:bodyPr anchorCtr="0" anchor="t" bIns="45700" lIns="91425" spcFirstLastPara="1" rIns="91425" wrap="square" tIns="45700">
            <a:normAutofit fontScale="92500"/>
          </a:bodyPr>
          <a:lstStyle/>
          <a:p>
            <a:pPr indent="0" lvl="0" marL="0" rtl="1" algn="r">
              <a:spcBef>
                <a:spcPts val="0"/>
              </a:spcBef>
              <a:spcAft>
                <a:spcPts val="0"/>
              </a:spcAft>
              <a:buSzPct val="100000"/>
              <a:buNone/>
            </a:pPr>
            <a:r>
              <a:rPr b="1" lang="en-US" sz="3200">
                <a:latin typeface="Arial"/>
                <a:ea typeface="Arial"/>
                <a:cs typeface="Arial"/>
                <a:sym typeface="Arial"/>
              </a:rPr>
              <a:t>سرگرمی نمبر ۳: خواندگی کے پروگرام کا جائزہ:</a:t>
            </a:r>
            <a:endParaRPr sz="3200">
              <a:latin typeface="Arial"/>
              <a:ea typeface="Arial"/>
              <a:cs typeface="Arial"/>
              <a:sym typeface="Arial"/>
            </a:endParaRPr>
          </a:p>
        </p:txBody>
      </p:sp>
      <p:sp>
        <p:nvSpPr>
          <p:cNvPr id="905" name="Google Shape;905;p86"/>
          <p:cNvSpPr txBox="1"/>
          <p:nvPr/>
        </p:nvSpPr>
        <p:spPr>
          <a:xfrm>
            <a:off x="982767" y="1192823"/>
            <a:ext cx="10224330" cy="4515768"/>
          </a:xfrm>
          <a:prstGeom prst="rect">
            <a:avLst/>
          </a:prstGeom>
          <a:noFill/>
          <a:ln>
            <a:noFill/>
          </a:ln>
        </p:spPr>
        <p:txBody>
          <a:bodyPr anchorCtr="0" anchor="t" bIns="45700" lIns="91425" spcFirstLastPara="1" rIns="91425" wrap="square" tIns="45700">
            <a:noAutofit/>
          </a:bodyPr>
          <a:lstStyle/>
          <a:p>
            <a:pPr indent="-228600" lvl="0" marL="228600" marR="0" rtl="1" algn="r">
              <a:lnSpc>
                <a:spcPct val="100000"/>
              </a:lnSpc>
              <a:spcBef>
                <a:spcPts val="0"/>
              </a:spcBef>
              <a:spcAft>
                <a:spcPts val="0"/>
              </a:spcAft>
              <a:buClr>
                <a:srgbClr val="000000"/>
              </a:buClr>
              <a:buSzPts val="2400"/>
              <a:buFont typeface="Arial"/>
              <a:buChar char="•"/>
            </a:pPr>
            <a:r>
              <a:rPr b="1" lang="en-US" sz="2400">
                <a:solidFill>
                  <a:srgbClr val="000000"/>
                </a:solidFill>
                <a:latin typeface="Arial"/>
                <a:ea typeface="Arial"/>
                <a:cs typeface="Arial"/>
                <a:sym typeface="Arial"/>
              </a:rPr>
              <a:t>مقصد:</a:t>
            </a:r>
            <a:endParaRPr sz="2400">
              <a:solidFill>
                <a:srgbClr val="000000"/>
              </a:solidFill>
              <a:latin typeface="Arial"/>
              <a:ea typeface="Arial"/>
              <a:cs typeface="Arial"/>
              <a:sym typeface="Arial"/>
            </a:endParaRPr>
          </a:p>
          <a:p>
            <a:pPr indent="-228600" lvl="0" marL="228600" marR="0" rtl="1" algn="r">
              <a:lnSpc>
                <a:spcPct val="100000"/>
              </a:lnSpc>
              <a:spcBef>
                <a:spcPts val="1000"/>
              </a:spcBef>
              <a:spcAft>
                <a:spcPts val="0"/>
              </a:spcAft>
              <a:buClr>
                <a:srgbClr val="000000"/>
              </a:buClr>
              <a:buSzPts val="2400"/>
              <a:buFont typeface="Arial"/>
              <a:buChar char="•"/>
            </a:pPr>
            <a:r>
              <a:rPr lang="en-US" sz="2400">
                <a:solidFill>
                  <a:srgbClr val="000000"/>
                </a:solidFill>
                <a:latin typeface="Arial"/>
                <a:ea typeface="Arial"/>
                <a:cs typeface="Arial"/>
                <a:sym typeface="Arial"/>
              </a:rPr>
              <a:t>اس سرگرمی کا مقصد کسی بھی زبان کو سیکھنے کی چار مہارتوں کے بارے میں جاننا اور ان پر عمل کرنا ہے۔ </a:t>
            </a:r>
            <a:endParaRPr sz="2400">
              <a:solidFill>
                <a:srgbClr val="000000"/>
              </a:solidFill>
              <a:latin typeface="Arial"/>
              <a:ea typeface="Arial"/>
              <a:cs typeface="Arial"/>
              <a:sym typeface="Arial"/>
            </a:endParaRPr>
          </a:p>
          <a:p>
            <a:pPr indent="-228600" lvl="0" marL="228600" marR="0" rtl="1" algn="r">
              <a:lnSpc>
                <a:spcPct val="100000"/>
              </a:lnSpc>
              <a:spcBef>
                <a:spcPts val="1000"/>
              </a:spcBef>
              <a:spcAft>
                <a:spcPts val="0"/>
              </a:spcAft>
              <a:buClr>
                <a:srgbClr val="000000"/>
              </a:buClr>
              <a:buSzPts val="2400"/>
              <a:buFont typeface="Arial"/>
              <a:buChar char="•"/>
            </a:pPr>
            <a:r>
              <a:rPr b="1" lang="en-US" sz="2400">
                <a:solidFill>
                  <a:srgbClr val="000000"/>
                </a:solidFill>
                <a:latin typeface="Arial"/>
                <a:ea typeface="Arial"/>
                <a:cs typeface="Arial"/>
                <a:sym typeface="Arial"/>
              </a:rPr>
              <a:t>درکار مواد: حروفِ تہجی کا چارٹ، پھلوں کے ناموں کا چارٹ، فلیش کارڈز</a:t>
            </a:r>
            <a:endParaRPr/>
          </a:p>
          <a:p>
            <a:pPr indent="-228600" lvl="0" marL="228600" marR="0" rtl="1" algn="r">
              <a:lnSpc>
                <a:spcPct val="100000"/>
              </a:lnSpc>
              <a:spcBef>
                <a:spcPts val="1000"/>
              </a:spcBef>
              <a:spcAft>
                <a:spcPts val="0"/>
              </a:spcAft>
              <a:buClr>
                <a:srgbClr val="000000"/>
              </a:buClr>
              <a:buSzPts val="2400"/>
              <a:buFont typeface="Arial"/>
              <a:buChar char="•"/>
            </a:pPr>
            <a:r>
              <a:rPr b="1" lang="en-US" sz="2400">
                <a:solidFill>
                  <a:srgbClr val="000000"/>
                </a:solidFill>
                <a:latin typeface="Arial"/>
                <a:ea typeface="Arial"/>
                <a:cs typeface="Arial"/>
                <a:sym typeface="Arial"/>
              </a:rPr>
              <a:t>سرگرمی کا طریقہ کار:</a:t>
            </a:r>
            <a:endParaRPr sz="2400">
              <a:solidFill>
                <a:srgbClr val="000000"/>
              </a:solidFill>
              <a:latin typeface="Arial"/>
              <a:ea typeface="Arial"/>
              <a:cs typeface="Arial"/>
              <a:sym typeface="Arial"/>
            </a:endParaRPr>
          </a:p>
          <a:p>
            <a:pPr indent="-228600" lvl="0" marL="228600" marR="0" rtl="1" algn="r">
              <a:lnSpc>
                <a:spcPct val="100000"/>
              </a:lnSpc>
              <a:spcBef>
                <a:spcPts val="1000"/>
              </a:spcBef>
              <a:spcAft>
                <a:spcPts val="0"/>
              </a:spcAft>
              <a:buClr>
                <a:srgbClr val="000000"/>
              </a:buClr>
              <a:buSzPts val="2400"/>
              <a:buFont typeface="Arial"/>
              <a:buChar char="•"/>
            </a:pPr>
            <a:r>
              <a:rPr lang="en-US" sz="2400">
                <a:solidFill>
                  <a:srgbClr val="000000"/>
                </a:solidFill>
                <a:latin typeface="Arial"/>
                <a:ea typeface="Arial"/>
                <a:cs typeface="Arial"/>
                <a:sym typeface="Arial"/>
              </a:rPr>
              <a:t>۱۔ استاد/استانی کارڈ پر یا بورڈ پرکوئی حرف لکھ کر بچوں کو دکھائے۔</a:t>
            </a:r>
            <a:endParaRPr sz="2400">
              <a:solidFill>
                <a:srgbClr val="000000"/>
              </a:solidFill>
              <a:latin typeface="Arial"/>
              <a:ea typeface="Arial"/>
              <a:cs typeface="Arial"/>
              <a:sym typeface="Arial"/>
            </a:endParaRPr>
          </a:p>
          <a:p>
            <a:pPr indent="-228600" lvl="0" marL="228600" marR="0" rtl="1" algn="r">
              <a:lnSpc>
                <a:spcPct val="100000"/>
              </a:lnSpc>
              <a:spcBef>
                <a:spcPts val="1000"/>
              </a:spcBef>
              <a:spcAft>
                <a:spcPts val="0"/>
              </a:spcAft>
              <a:buClr>
                <a:srgbClr val="000000"/>
              </a:buClr>
              <a:buSzPts val="2400"/>
              <a:buFont typeface="Arial"/>
              <a:buChar char="•"/>
            </a:pPr>
            <a:r>
              <a:rPr lang="en-US" sz="2400">
                <a:solidFill>
                  <a:srgbClr val="000000"/>
                </a:solidFill>
                <a:latin typeface="Arial"/>
                <a:ea typeface="Arial"/>
                <a:cs typeface="Arial"/>
                <a:sym typeface="Arial"/>
              </a:rPr>
              <a:t>۲۔ اگر اس حرف سے کسی بچے کا نام شروع ہوتا ہے تو اس بچے سے اس کا نام بلوائیں۔</a:t>
            </a:r>
            <a:endParaRPr sz="2400">
              <a:solidFill>
                <a:srgbClr val="000000"/>
              </a:solidFill>
              <a:latin typeface="Arial"/>
              <a:ea typeface="Arial"/>
              <a:cs typeface="Arial"/>
              <a:sym typeface="Arial"/>
            </a:endParaRPr>
          </a:p>
          <a:p>
            <a:pPr indent="-228600" lvl="0" marL="228600" marR="0" rtl="1" algn="r">
              <a:lnSpc>
                <a:spcPct val="100000"/>
              </a:lnSpc>
              <a:spcBef>
                <a:spcPts val="1000"/>
              </a:spcBef>
              <a:spcAft>
                <a:spcPts val="0"/>
              </a:spcAft>
              <a:buClr>
                <a:srgbClr val="000000"/>
              </a:buClr>
              <a:buSzPts val="2400"/>
              <a:buFont typeface="Arial"/>
              <a:buChar char="•"/>
            </a:pPr>
            <a:r>
              <a:rPr lang="en-US" sz="2400">
                <a:solidFill>
                  <a:srgbClr val="000000"/>
                </a:solidFill>
                <a:latin typeface="Arial"/>
                <a:ea typeface="Arial"/>
                <a:cs typeface="Arial"/>
                <a:sym typeface="Arial"/>
              </a:rPr>
              <a:t>۳۔ اپنا نام فلیش کارڈ پر لکھے ہوئے حروف کی مدد سے بنائے اور بولے</a:t>
            </a:r>
            <a:endParaRPr sz="2400">
              <a:solidFill>
                <a:srgbClr val="000000"/>
              </a:solidFill>
              <a:latin typeface="Arial"/>
              <a:ea typeface="Arial"/>
              <a:cs typeface="Arial"/>
              <a:sym typeface="Arial"/>
            </a:endParaRPr>
          </a:p>
          <a:p>
            <a:pPr indent="-228600" lvl="0" marL="228600" marR="0" rtl="1" algn="r">
              <a:lnSpc>
                <a:spcPct val="100000"/>
              </a:lnSpc>
              <a:spcBef>
                <a:spcPts val="1000"/>
              </a:spcBef>
              <a:spcAft>
                <a:spcPts val="0"/>
              </a:spcAft>
              <a:buClr>
                <a:srgbClr val="000000"/>
              </a:buClr>
              <a:buSzPts val="2400"/>
              <a:buFont typeface="Arial"/>
              <a:buChar char="•"/>
            </a:pPr>
            <a:r>
              <a:rPr lang="en-US" sz="2400">
                <a:solidFill>
                  <a:srgbClr val="000000"/>
                </a:solidFill>
                <a:latin typeface="Arial"/>
                <a:ea typeface="Arial"/>
                <a:cs typeface="Arial"/>
                <a:sym typeface="Arial"/>
              </a:rPr>
              <a:t>۴۔ اپنا بولا ہوا نام بورڈ پر لکھنے کو کہیں۔</a:t>
            </a:r>
            <a:endParaRPr sz="2400">
              <a:solidFill>
                <a:srgbClr val="000000"/>
              </a:solidFill>
              <a:latin typeface="Arial"/>
              <a:ea typeface="Arial"/>
              <a:cs typeface="Arial"/>
              <a:sym typeface="Arial"/>
            </a:endParaRPr>
          </a:p>
          <a:p>
            <a:pPr indent="-228600" lvl="0" marL="228600" marR="0" rtl="1" algn="r">
              <a:lnSpc>
                <a:spcPct val="100000"/>
              </a:lnSpc>
              <a:spcBef>
                <a:spcPts val="1000"/>
              </a:spcBef>
              <a:spcAft>
                <a:spcPts val="0"/>
              </a:spcAft>
              <a:buClr>
                <a:srgbClr val="000000"/>
              </a:buClr>
              <a:buSzPts val="2400"/>
              <a:buFont typeface="Arial"/>
              <a:buChar char="•"/>
            </a:pPr>
            <a:r>
              <a:rPr lang="en-US" sz="2400">
                <a:solidFill>
                  <a:srgbClr val="000000"/>
                </a:solidFill>
                <a:latin typeface="Arial"/>
                <a:ea typeface="Arial"/>
                <a:cs typeface="Arial"/>
                <a:sym typeface="Arial"/>
              </a:rPr>
              <a:t>۵۔</a:t>
            </a:r>
            <a:r>
              <a:rPr b="1" lang="en-US" sz="2400">
                <a:solidFill>
                  <a:srgbClr val="000000"/>
                </a:solidFill>
                <a:latin typeface="Arial"/>
                <a:ea typeface="Arial"/>
                <a:cs typeface="Arial"/>
                <a:sym typeface="Arial"/>
              </a:rPr>
              <a:t> </a:t>
            </a:r>
            <a:r>
              <a:rPr lang="en-US" sz="2400">
                <a:solidFill>
                  <a:srgbClr val="000000"/>
                </a:solidFill>
                <a:latin typeface="Arial"/>
                <a:ea typeface="Arial"/>
                <a:cs typeface="Arial"/>
                <a:sym typeface="Arial"/>
              </a:rPr>
              <a:t>اسی طرح سے باقی بچوں سے مشق کروائی بائے۔</a:t>
            </a:r>
            <a:endParaRPr sz="2400">
              <a:solidFill>
                <a:srgbClr val="000000"/>
              </a:solidFill>
              <a:latin typeface="Arial"/>
              <a:ea typeface="Arial"/>
              <a:cs typeface="Arial"/>
              <a:sym typeface="Arial"/>
            </a:endParaRPr>
          </a:p>
          <a:p>
            <a:pPr indent="-76200" lvl="0" marL="228600" marR="0" rtl="1" algn="r">
              <a:lnSpc>
                <a:spcPct val="100000"/>
              </a:lnSpc>
              <a:spcBef>
                <a:spcPts val="1000"/>
              </a:spcBef>
              <a:spcAft>
                <a:spcPts val="0"/>
              </a:spcAft>
              <a:buClr>
                <a:schemeClr val="dk1"/>
              </a:buClr>
              <a:buSzPts val="2400"/>
              <a:buFont typeface="Arial"/>
              <a:buNone/>
            </a:pPr>
            <a:r>
              <a:t/>
            </a:r>
            <a:endParaRPr sz="2400">
              <a:solidFill>
                <a:srgbClr val="000000"/>
              </a:solidFill>
              <a:latin typeface="Arial"/>
              <a:ea typeface="Arial"/>
              <a:cs typeface="Arial"/>
              <a:sym typeface="Arial"/>
            </a:endParaRPr>
          </a:p>
        </p:txBody>
      </p:sp>
      <p:sp>
        <p:nvSpPr>
          <p:cNvPr id="906" name="Google Shape;906;p86"/>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88</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87"/>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Clr>
                <a:srgbClr val="262626"/>
              </a:buClr>
              <a:buSzPts val="3600"/>
              <a:buFont typeface="Arial"/>
              <a:buNone/>
            </a:pPr>
            <a:r>
              <a:rPr b="1" lang="en-US">
                <a:latin typeface="Arial"/>
                <a:ea typeface="Arial"/>
                <a:cs typeface="Arial"/>
                <a:sym typeface="Arial"/>
              </a:rPr>
              <a:t>سرگرمی نمبر ۴: خواندگی کی سرگرمیاں</a:t>
            </a:r>
            <a:endParaRPr>
              <a:latin typeface="Arial"/>
              <a:ea typeface="Arial"/>
              <a:cs typeface="Arial"/>
              <a:sym typeface="Arial"/>
            </a:endParaRPr>
          </a:p>
        </p:txBody>
      </p:sp>
      <p:sp>
        <p:nvSpPr>
          <p:cNvPr id="912" name="Google Shape;912;p87"/>
          <p:cNvSpPr txBox="1"/>
          <p:nvPr>
            <p:ph idx="1" type="body"/>
          </p:nvPr>
        </p:nvSpPr>
        <p:spPr>
          <a:xfrm>
            <a:off x="838200" y="1825625"/>
            <a:ext cx="10515600" cy="3780416"/>
          </a:xfrm>
          <a:prstGeom prst="rect">
            <a:avLst/>
          </a:prstGeom>
          <a:noFill/>
          <a:ln>
            <a:noFill/>
          </a:ln>
        </p:spPr>
        <p:txBody>
          <a:bodyPr anchorCtr="0" anchor="t" bIns="45700" lIns="91425" spcFirstLastPara="1" rIns="91425" wrap="square" tIns="45700">
            <a:normAutofit/>
          </a:bodyPr>
          <a:lstStyle/>
          <a:p>
            <a:pPr indent="-342900" lvl="0" marL="342900" rtl="1" algn="r">
              <a:spcBef>
                <a:spcPts val="0"/>
              </a:spcBef>
              <a:spcAft>
                <a:spcPts val="0"/>
              </a:spcAft>
              <a:buSzPts val="1800"/>
              <a:buChar char="🠶"/>
            </a:pPr>
            <a:r>
              <a:rPr b="1" lang="en-US">
                <a:latin typeface="Arial"/>
                <a:ea typeface="Arial"/>
                <a:cs typeface="Arial"/>
                <a:sym typeface="Arial"/>
              </a:rPr>
              <a:t>مقصد: اس سرگرمی کا مقصد یہ ہی کہ کس بھی لفظ میں موجود حروف  سے نئے الفاظ بنانا۔</a:t>
            </a:r>
            <a:endParaRPr>
              <a:latin typeface="Arial"/>
              <a:ea typeface="Arial"/>
              <a:cs typeface="Arial"/>
              <a:sym typeface="Arial"/>
            </a:endParaRPr>
          </a:p>
          <a:p>
            <a:pPr indent="-342900" lvl="0" marL="342900" rtl="1" algn="r">
              <a:spcBef>
                <a:spcPts val="1000"/>
              </a:spcBef>
              <a:spcAft>
                <a:spcPts val="0"/>
              </a:spcAft>
              <a:buSzPts val="1800"/>
              <a:buChar char="🠶"/>
            </a:pPr>
            <a:r>
              <a:rPr b="1" lang="en-US">
                <a:latin typeface="Arial"/>
                <a:ea typeface="Arial"/>
                <a:cs typeface="Arial"/>
                <a:sym typeface="Arial"/>
              </a:rPr>
              <a:t>درکار مواد:</a:t>
            </a:r>
            <a:r>
              <a:rPr lang="en-US">
                <a:latin typeface="Arial"/>
                <a:ea typeface="Arial"/>
                <a:cs typeface="Arial"/>
                <a:sym typeface="Arial"/>
              </a:rPr>
              <a:t> فلیش کارڈ، چارٹ پیپر۔</a:t>
            </a:r>
            <a:endParaRPr>
              <a:latin typeface="Arial"/>
              <a:ea typeface="Arial"/>
              <a:cs typeface="Arial"/>
              <a:sym typeface="Arial"/>
            </a:endParaRPr>
          </a:p>
          <a:p>
            <a:pPr indent="-342900" lvl="0" marL="342900" rtl="1" algn="r">
              <a:spcBef>
                <a:spcPts val="1000"/>
              </a:spcBef>
              <a:spcAft>
                <a:spcPts val="0"/>
              </a:spcAft>
              <a:buSzPts val="1800"/>
              <a:buChar char="🠶"/>
            </a:pPr>
            <a:r>
              <a:rPr lang="en-US">
                <a:latin typeface="Arial"/>
                <a:ea typeface="Arial"/>
                <a:cs typeface="Arial"/>
                <a:sym typeface="Arial"/>
              </a:rPr>
              <a:t>۱- استاد/ استانی بورڈ پر کوئی لفظ لکھے اور بچوں سے پڑھنے کو کہے۔</a:t>
            </a:r>
            <a:endParaRPr>
              <a:latin typeface="Arial"/>
              <a:ea typeface="Arial"/>
              <a:cs typeface="Arial"/>
              <a:sym typeface="Arial"/>
            </a:endParaRPr>
          </a:p>
          <a:p>
            <a:pPr indent="-342900" lvl="0" marL="342900" rtl="1" algn="r">
              <a:spcBef>
                <a:spcPts val="1000"/>
              </a:spcBef>
              <a:spcAft>
                <a:spcPts val="0"/>
              </a:spcAft>
              <a:buSzPts val="1800"/>
              <a:buChar char="🠶"/>
            </a:pPr>
            <a:r>
              <a:rPr lang="en-US">
                <a:latin typeface="Arial"/>
                <a:ea typeface="Arial"/>
                <a:cs typeface="Arial"/>
                <a:sym typeface="Arial"/>
              </a:rPr>
              <a:t>۲۔ جب بچے اس لفظ کو صحیح طریقے سے ادا کرنے کے قابل ہو جائیں تو انکو بولیں کہ اس لفظ میں ہر حرف سے ایک لفظ بنائیں۔</a:t>
            </a:r>
            <a:endParaRPr>
              <a:latin typeface="Arial"/>
              <a:ea typeface="Arial"/>
              <a:cs typeface="Arial"/>
              <a:sym typeface="Arial"/>
            </a:endParaRPr>
          </a:p>
          <a:p>
            <a:pPr indent="-342900" lvl="0" marL="342900" rtl="1" algn="r">
              <a:spcBef>
                <a:spcPts val="1000"/>
              </a:spcBef>
              <a:spcAft>
                <a:spcPts val="0"/>
              </a:spcAft>
              <a:buSzPts val="1800"/>
              <a:buChar char="🠶"/>
            </a:pPr>
            <a:r>
              <a:rPr lang="en-US">
                <a:latin typeface="Arial"/>
                <a:ea typeface="Arial"/>
                <a:cs typeface="Arial"/>
                <a:sym typeface="Arial"/>
              </a:rPr>
              <a:t>۳۔ بچوں کو تھوڑا زیادہ وقت دیں۔</a:t>
            </a:r>
            <a:endParaRPr>
              <a:latin typeface="Arial"/>
              <a:ea typeface="Arial"/>
              <a:cs typeface="Arial"/>
              <a:sym typeface="Arial"/>
            </a:endParaRPr>
          </a:p>
          <a:p>
            <a:pPr indent="-342900" lvl="0" marL="342900" rtl="1" algn="r">
              <a:spcBef>
                <a:spcPts val="1000"/>
              </a:spcBef>
              <a:spcAft>
                <a:spcPts val="0"/>
              </a:spcAft>
              <a:buSzPts val="1800"/>
              <a:buChar char="🠶"/>
            </a:pPr>
            <a:r>
              <a:rPr lang="en-US">
                <a:latin typeface="Arial"/>
                <a:ea typeface="Arial"/>
                <a:cs typeface="Arial"/>
                <a:sym typeface="Arial"/>
              </a:rPr>
              <a:t>۴۔ جس بچے کے لکھے ہوئے الفاظ زیادہ ہوں گے وہ جیت جائے گا۔</a:t>
            </a:r>
            <a:endParaRPr>
              <a:latin typeface="Arial"/>
              <a:ea typeface="Arial"/>
              <a:cs typeface="Arial"/>
              <a:sym typeface="Arial"/>
            </a:endParaRPr>
          </a:p>
          <a:p>
            <a:pPr indent="-342900" lvl="0" marL="342900" rtl="1" algn="r">
              <a:spcBef>
                <a:spcPts val="1000"/>
              </a:spcBef>
              <a:spcAft>
                <a:spcPts val="0"/>
              </a:spcAft>
              <a:buSzPts val="1800"/>
              <a:buChar char="🠶"/>
            </a:pPr>
            <a:r>
              <a:rPr lang="en-US">
                <a:latin typeface="Arial"/>
                <a:ea typeface="Arial"/>
                <a:cs typeface="Arial"/>
                <a:sym typeface="Arial"/>
              </a:rPr>
              <a:t>۵۔ اس بچے کو الفاظ بورڈ پر لکھنے کو کہیں اور باقی کلاس کو بھی سنائے</a:t>
            </a:r>
            <a:r>
              <a:rPr b="1" lang="en-US">
                <a:latin typeface="Arial"/>
                <a:ea typeface="Arial"/>
                <a:cs typeface="Arial"/>
                <a:sym typeface="Arial"/>
              </a:rPr>
              <a:t>  </a:t>
            </a:r>
            <a:endParaRPr>
              <a:latin typeface="Arial"/>
              <a:ea typeface="Arial"/>
              <a:cs typeface="Arial"/>
              <a:sym typeface="Arial"/>
            </a:endParaRPr>
          </a:p>
        </p:txBody>
      </p:sp>
      <p:sp>
        <p:nvSpPr>
          <p:cNvPr id="913" name="Google Shape;913;p87"/>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91</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88"/>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fontScale="90000"/>
          </a:bodyPr>
          <a:lstStyle/>
          <a:p>
            <a:pPr indent="0" lvl="0" marL="0" rtl="1" algn="ctr">
              <a:lnSpc>
                <a:spcPct val="150000"/>
              </a:lnSpc>
              <a:spcBef>
                <a:spcPts val="0"/>
              </a:spcBef>
              <a:spcAft>
                <a:spcPts val="0"/>
              </a:spcAft>
              <a:buClr>
                <a:srgbClr val="262626"/>
              </a:buClr>
              <a:buSzPct val="100000"/>
              <a:buFont typeface="Times New Roman"/>
              <a:buNone/>
            </a:pPr>
            <a:r>
              <a:rPr b="1" lang="en-US"/>
              <a:t>Alphabet-Oriented Approach</a:t>
            </a:r>
            <a:br>
              <a:rPr b="1" lang="en-US"/>
            </a:br>
            <a:r>
              <a:rPr b="1" lang="en-US">
                <a:latin typeface="Arial"/>
                <a:ea typeface="Arial"/>
                <a:cs typeface="Arial"/>
                <a:sym typeface="Arial"/>
              </a:rPr>
              <a:t>حروف تہجی پر مبنی نقطہ نظر</a:t>
            </a:r>
            <a:endParaRPr>
              <a:latin typeface="Arial"/>
              <a:ea typeface="Arial"/>
              <a:cs typeface="Arial"/>
              <a:sym typeface="Arial"/>
            </a:endParaRPr>
          </a:p>
        </p:txBody>
      </p:sp>
      <p:sp>
        <p:nvSpPr>
          <p:cNvPr id="919" name="Google Shape;919;p88"/>
          <p:cNvSpPr txBox="1"/>
          <p:nvPr>
            <p:ph idx="1" type="body"/>
          </p:nvPr>
        </p:nvSpPr>
        <p:spPr>
          <a:xfrm>
            <a:off x="838200" y="2210185"/>
            <a:ext cx="10515600" cy="3289839"/>
          </a:xfrm>
          <a:prstGeom prst="rect">
            <a:avLst/>
          </a:prstGeom>
          <a:noFill/>
          <a:ln>
            <a:noFill/>
          </a:ln>
        </p:spPr>
        <p:txBody>
          <a:bodyPr anchorCtr="0" anchor="t" bIns="45700" lIns="91425" spcFirstLastPara="1" rIns="91425" wrap="square" tIns="45700">
            <a:normAutofit/>
          </a:bodyPr>
          <a:lstStyle/>
          <a:p>
            <a:pPr indent="0" lvl="0" marL="0" rtl="1" algn="just">
              <a:lnSpc>
                <a:spcPct val="150000"/>
              </a:lnSpc>
              <a:spcBef>
                <a:spcPts val="0"/>
              </a:spcBef>
              <a:spcAft>
                <a:spcPts val="0"/>
              </a:spcAft>
              <a:buSzPts val="1800"/>
              <a:buNone/>
            </a:pPr>
            <a:r>
              <a:rPr lang="en-US">
                <a:latin typeface="Arial"/>
                <a:ea typeface="Arial"/>
                <a:cs typeface="Arial"/>
                <a:sym typeface="Arial"/>
              </a:rPr>
              <a:t>'حروف تہجی پر مبنی نقطہ نظر' ایک طویل عرصے سے استعمال میں ہے۔ یہ اس خیال پر مبنی ہے کہ پڑھنے اور لکھنے کے قابل ہونے کے لیے، شاگردوں کو صرف یہ جاننے کی ضرورت ہے کہ حروف تہجی کے حروف کے مطابق الفاظ کو کیسے  جوڑا اور توڑا جائے۔ اس طریقہ کار کو استعمال کرنے والے اساتذہ لفظ کے معنی پر غور کیے بغیر صرف الفاظ میں حروف کی شناخت پر توجہ دیتے ہیں۔ اپنے طور پر یہ طریقہ زیادہ کامیاب نہیں رہا، خاص طور پر ان شاگردوں کے لیے جو گھر میں لینگویج آف انسٹرکشن  نہیں بولتے ہیں۔</a:t>
            </a:r>
            <a:endParaRPr>
              <a:latin typeface="Arial"/>
              <a:ea typeface="Arial"/>
              <a:cs typeface="Arial"/>
              <a:sym typeface="Arial"/>
            </a:endParaRPr>
          </a:p>
        </p:txBody>
      </p:sp>
      <p:sp>
        <p:nvSpPr>
          <p:cNvPr id="920" name="Google Shape;920;p88"/>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88</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89"/>
          <p:cNvSpPr txBox="1"/>
          <p:nvPr>
            <p:ph type="title"/>
          </p:nvPr>
        </p:nvSpPr>
        <p:spPr>
          <a:xfrm>
            <a:off x="2219218" y="123290"/>
            <a:ext cx="9972782" cy="1263721"/>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62626"/>
              </a:buClr>
              <a:buSzPct val="100000"/>
              <a:buFont typeface="Arial"/>
              <a:buNone/>
            </a:pPr>
            <a:r>
              <a:rPr b="1" lang="en-US" sz="4800">
                <a:latin typeface="Arial"/>
                <a:ea typeface="Arial"/>
                <a:cs typeface="Arial"/>
                <a:sym typeface="Arial"/>
              </a:rPr>
              <a:t>Whole Language approach                                                                                     </a:t>
            </a:r>
            <a:endParaRPr sz="4800">
              <a:latin typeface="Arial"/>
              <a:ea typeface="Arial"/>
              <a:cs typeface="Arial"/>
              <a:sym typeface="Arial"/>
            </a:endParaRPr>
          </a:p>
        </p:txBody>
      </p:sp>
      <p:sp>
        <p:nvSpPr>
          <p:cNvPr id="926" name="Google Shape;926;p89"/>
          <p:cNvSpPr txBox="1"/>
          <p:nvPr>
            <p:ph idx="1" type="body"/>
          </p:nvPr>
        </p:nvSpPr>
        <p:spPr>
          <a:xfrm>
            <a:off x="838200" y="1825625"/>
            <a:ext cx="10515600" cy="4122248"/>
          </a:xfrm>
          <a:prstGeom prst="rect">
            <a:avLst/>
          </a:prstGeom>
          <a:noFill/>
          <a:ln>
            <a:noFill/>
          </a:ln>
        </p:spPr>
        <p:txBody>
          <a:bodyPr anchorCtr="0" anchor="t" bIns="45700" lIns="91425" spcFirstLastPara="1" rIns="91425" wrap="square" tIns="45700">
            <a:normAutofit/>
          </a:bodyPr>
          <a:lstStyle/>
          <a:p>
            <a:pPr indent="0" lvl="0" marL="0" rtl="1" algn="just">
              <a:lnSpc>
                <a:spcPct val="150000"/>
              </a:lnSpc>
              <a:spcBef>
                <a:spcPts val="0"/>
              </a:spcBef>
              <a:spcAft>
                <a:spcPts val="0"/>
              </a:spcAft>
              <a:buSzPts val="1800"/>
              <a:buNone/>
            </a:pPr>
            <a:r>
              <a:rPr lang="en-US">
                <a:latin typeface="Arial"/>
                <a:ea typeface="Arial"/>
                <a:cs typeface="Arial"/>
                <a:sym typeface="Arial"/>
              </a:rPr>
              <a:t>’مکمل زبان کا نقطہ نظر‘ خواندگی کی تعلیم دینے کا ایک حالیہ طریقہ ہے۔ یہ معنی کے تناظر میں الفاظ سیکھنے پر مرکوز ہے۔ مثال کے طور پر، اگر آپ 'کھانا پکانے' کے بارے میں الفاظ پڑھنا اور لکھنا سکھانا چاہتے ہیں، تو آپ سب سے پہلے شاگردوں کو کھانا پکانے کے بارے میں تصویر بنانے کی دعوت دیتے ہیں۔ پھر آپ ہر شاگرد سے اس کی تصویر کے بارے میں بات کرنے کو کہتے ہیں: آپ نے تصویر میں کون سی چیزیں بنائی  ہیں؟ تصویر میں کھینچی گئی چیزوں کے نام بتائیں، جیسے برتن، آگ، خوراک— اور مختلف قسم کے کھانے۔ تصویر سے متعلق الفاظ معنی کے تناظر میں ہیں۔</a:t>
            </a:r>
            <a:endParaRPr>
              <a:latin typeface="Arial"/>
              <a:ea typeface="Arial"/>
              <a:cs typeface="Arial"/>
              <a:sym typeface="Arial"/>
            </a:endParaRPr>
          </a:p>
        </p:txBody>
      </p:sp>
      <p:sp>
        <p:nvSpPr>
          <p:cNvPr id="927" name="Google Shape;927;p89"/>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88</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90"/>
          <p:cNvSpPr txBox="1"/>
          <p:nvPr>
            <p:ph type="title"/>
          </p:nvPr>
        </p:nvSpPr>
        <p:spPr>
          <a:xfrm>
            <a:off x="2592925" y="220943"/>
            <a:ext cx="8911687" cy="1104423"/>
          </a:xfrm>
          <a:prstGeom prst="rect">
            <a:avLst/>
          </a:prstGeom>
          <a:noFill/>
          <a:ln>
            <a:noFill/>
          </a:ln>
        </p:spPr>
        <p:txBody>
          <a:bodyPr anchorCtr="0" anchor="t" bIns="45700" lIns="91425" spcFirstLastPara="1" rIns="91425" wrap="square" tIns="45700">
            <a:normAutofit fontScale="90000"/>
          </a:bodyPr>
          <a:lstStyle/>
          <a:p>
            <a:pPr indent="0" lvl="0" marL="0" rtl="1" algn="ctr">
              <a:lnSpc>
                <a:spcPct val="100000"/>
              </a:lnSpc>
              <a:spcBef>
                <a:spcPts val="0"/>
              </a:spcBef>
              <a:spcAft>
                <a:spcPts val="0"/>
              </a:spcAft>
              <a:buClr>
                <a:srgbClr val="262626"/>
              </a:buClr>
              <a:buSzPct val="100000"/>
              <a:buFont typeface="Arial"/>
              <a:buNone/>
            </a:pPr>
            <a:r>
              <a:rPr b="1" lang="en-US">
                <a:latin typeface="Arial"/>
                <a:ea typeface="Arial"/>
                <a:cs typeface="Arial"/>
                <a:sym typeface="Arial"/>
              </a:rPr>
              <a:t>ACTIVITY FOUR: </a:t>
            </a:r>
            <a:r>
              <a:rPr lang="en-US">
                <a:latin typeface="Arial"/>
                <a:ea typeface="Arial"/>
                <a:cs typeface="Arial"/>
                <a:sym typeface="Arial"/>
              </a:rPr>
              <a:t>Literacy activities</a:t>
            </a:r>
            <a:br>
              <a:rPr lang="en-US">
                <a:latin typeface="Arial"/>
                <a:ea typeface="Arial"/>
                <a:cs typeface="Arial"/>
                <a:sym typeface="Arial"/>
              </a:rPr>
            </a:br>
            <a:r>
              <a:rPr lang="en-US">
                <a:latin typeface="Arial"/>
                <a:ea typeface="Arial"/>
                <a:cs typeface="Arial"/>
                <a:sym typeface="Arial"/>
              </a:rPr>
              <a:t>سرگرمی چار: خواندگی کی سرگرمیاں</a:t>
            </a:r>
            <a:endParaRPr>
              <a:latin typeface="Arial"/>
              <a:ea typeface="Arial"/>
              <a:cs typeface="Arial"/>
              <a:sym typeface="Arial"/>
            </a:endParaRPr>
          </a:p>
        </p:txBody>
      </p:sp>
      <p:sp>
        <p:nvSpPr>
          <p:cNvPr id="933" name="Google Shape;933;p90"/>
          <p:cNvSpPr txBox="1"/>
          <p:nvPr>
            <p:ph idx="1" type="body"/>
          </p:nvPr>
        </p:nvSpPr>
        <p:spPr>
          <a:xfrm>
            <a:off x="470731" y="1541124"/>
            <a:ext cx="10980634" cy="5095933"/>
          </a:xfrm>
          <a:prstGeom prst="rect">
            <a:avLst/>
          </a:prstGeom>
          <a:noFill/>
          <a:ln>
            <a:noFill/>
          </a:ln>
        </p:spPr>
        <p:txBody>
          <a:bodyPr anchorCtr="0" anchor="t" bIns="45700" lIns="91425" spcFirstLastPara="1" rIns="91425" wrap="square" tIns="45700">
            <a:normAutofit/>
          </a:bodyPr>
          <a:lstStyle/>
          <a:p>
            <a:pPr indent="0" lvl="0" marL="0" rtl="1" algn="just">
              <a:lnSpc>
                <a:spcPct val="150000"/>
              </a:lnSpc>
              <a:spcBef>
                <a:spcPts val="0"/>
              </a:spcBef>
              <a:spcAft>
                <a:spcPts val="0"/>
              </a:spcAft>
              <a:buSzPts val="1800"/>
              <a:buNone/>
            </a:pPr>
            <a:r>
              <a:rPr lang="en-US">
                <a:latin typeface="Arial"/>
                <a:ea typeface="Arial"/>
                <a:cs typeface="Arial"/>
                <a:sym typeface="Arial"/>
              </a:rPr>
              <a:t>نیچے دیے گئے حصے میں، آپ خواندگی کی سرگرمیوں اور تدریسی معاونت کو تیار کرنے کے بارے میں کچھ آئیڈیاز تلاش کر سکتے ہیں۔</a:t>
            </a:r>
            <a:endParaRPr/>
          </a:p>
          <a:p>
            <a:pPr indent="0" lvl="0" marL="0" rtl="1" algn="just">
              <a:lnSpc>
                <a:spcPct val="150000"/>
              </a:lnSpc>
              <a:spcBef>
                <a:spcPts val="1000"/>
              </a:spcBef>
              <a:spcAft>
                <a:spcPts val="0"/>
              </a:spcAft>
              <a:buSzPts val="1800"/>
              <a:buNone/>
            </a:pPr>
            <a:r>
              <a:rPr lang="en-US">
                <a:latin typeface="Arial"/>
                <a:ea typeface="Arial"/>
                <a:cs typeface="Arial"/>
                <a:sym typeface="Arial"/>
              </a:rPr>
              <a:t>فلیش کارڈز: فلیش کارڈز وہ موبائل کارڈ ہوتے ہیں جن میں کسی چیز کی تصویر یا ڈرائنگ اور نمائندگی کی گئی چیز کا لفظ ہوتا ہے۔ فلیش کارڈز اصلی چیز اور تحریری لفظ کے درمیان تعلق قائم کرنے میں مدد کرتے ہیں۔ وہ عام طور پر منیلا کاغذ (سخت کاغذ) سے بنے ہوتے ہیں، کیونکہ یہ انہیں سنبھالنا آسان بناتا ہے اور زیادہ دیر تک چلتا ہے۔</a:t>
            </a:r>
            <a:endParaRPr/>
          </a:p>
          <a:p>
            <a:pPr indent="0" lvl="0" marL="0" rtl="1" algn="just">
              <a:lnSpc>
                <a:spcPct val="150000"/>
              </a:lnSpc>
              <a:spcBef>
                <a:spcPts val="1000"/>
              </a:spcBef>
              <a:spcAft>
                <a:spcPts val="0"/>
              </a:spcAft>
              <a:buSzPts val="1800"/>
              <a:buNone/>
            </a:pPr>
            <a:r>
              <a:rPr lang="en-US">
                <a:latin typeface="Arial"/>
                <a:ea typeface="Arial"/>
                <a:cs typeface="Arial"/>
                <a:sym typeface="Arial"/>
              </a:rPr>
              <a:t>موبائل حروف تہجی: موبائل حروف تہجی کے حروف تہجی کے کھو جانے والے حروف سے بنے ہیں۔ موبائل حروف تہجی الفاظ کے لکھنے کے عمل کی حمایت کرتے ہیں۔ حروف تہجی کے مختلف حرفوں اور حرفوں کو کھینچنے اور کاٹنے کے لیے سخت کاغذ (منیلا) یا سخت مواد — جیسے لکڑی — کا استعمال کریں۔ حرف اور حرف کے لیے مختلف رنگ استعمال کریں۔ ہر حرف اور حرف کے لیے کم از کم 5 ٹکڑے کھینچیں اور کاٹیں۔ شاگرد الفاظ بنانے کے لیے حروف کا استعمال کر سکتے ہ</a:t>
            </a:r>
            <a:endParaRPr>
              <a:latin typeface="Arial"/>
              <a:ea typeface="Arial"/>
              <a:cs typeface="Arial"/>
              <a:sym typeface="Arial"/>
            </a:endParaRPr>
          </a:p>
        </p:txBody>
      </p:sp>
      <p:sp>
        <p:nvSpPr>
          <p:cNvPr id="934" name="Google Shape;934;p90"/>
          <p:cNvSpPr/>
          <p:nvPr/>
        </p:nvSpPr>
        <p:spPr>
          <a:xfrm>
            <a:off x="0" y="731158"/>
            <a:ext cx="14427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Pg No. 92</a:t>
            </a:r>
            <a:endParaRPr sz="2400">
              <a:solidFill>
                <a:schemeClr val="lt1"/>
              </a:solidFill>
              <a:latin typeface="Arial"/>
              <a:ea typeface="Arial"/>
              <a:cs typeface="Arial"/>
              <a:sym typeface="Arial"/>
            </a:endParaRPr>
          </a:p>
        </p:txBody>
      </p:sp>
    </p:spTree>
  </p:cSld>
  <p:clrMapOvr>
    <a:masterClrMapping/>
  </p:clrMapOvr>
  <p:transition spd="slow" p14:dur="1500">
    <p:split orient="vert"/>
  </p:transition>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91"/>
          <p:cNvSpPr txBox="1"/>
          <p:nvPr>
            <p:ph idx="1" type="body"/>
          </p:nvPr>
        </p:nvSpPr>
        <p:spPr>
          <a:xfrm>
            <a:off x="727105" y="1247686"/>
            <a:ext cx="10515600" cy="3939611"/>
          </a:xfrm>
          <a:prstGeom prst="rect">
            <a:avLst/>
          </a:prstGeom>
          <a:solidFill>
            <a:schemeClr val="lt1"/>
          </a:solidFill>
          <a:ln cap="rnd" cmpd="sng" w="15875">
            <a:solidFill>
              <a:schemeClr val="accent1"/>
            </a:solidFill>
            <a:prstDash val="solid"/>
            <a:round/>
            <a:headEnd len="sm" w="sm" type="none"/>
            <a:tailEnd len="sm" w="sm" type="none"/>
          </a:ln>
        </p:spPr>
        <p:txBody>
          <a:bodyPr anchorCtr="0" anchor="t" bIns="45700" lIns="91425" spcFirstLastPara="1" rIns="91425" wrap="square" tIns="45700">
            <a:normAutofit/>
          </a:bodyPr>
          <a:lstStyle/>
          <a:p>
            <a:pPr indent="0" lvl="0" marL="0" rtl="0" algn="l">
              <a:spcBef>
                <a:spcPts val="0"/>
              </a:spcBef>
              <a:spcAft>
                <a:spcPts val="0"/>
              </a:spcAft>
              <a:buSzPts val="1800"/>
              <a:buNone/>
            </a:pPr>
            <a:r>
              <a:rPr lang="en-US">
                <a:solidFill>
                  <a:schemeClr val="dk1"/>
                </a:solidFill>
                <a:latin typeface="Arial"/>
                <a:ea typeface="Arial"/>
                <a:cs typeface="Arial"/>
                <a:sym typeface="Arial"/>
              </a:rPr>
              <a:t>			</a:t>
            </a:r>
            <a:endParaRPr/>
          </a:p>
          <a:p>
            <a:pPr indent="0" lvl="0" marL="0" rtl="0" algn="l">
              <a:spcBef>
                <a:spcPts val="1000"/>
              </a:spcBef>
              <a:spcAft>
                <a:spcPts val="0"/>
              </a:spcAft>
              <a:buSzPts val="1800"/>
              <a:buNone/>
            </a:pPr>
            <a:r>
              <a:rPr lang="en-US">
                <a:solidFill>
                  <a:schemeClr val="dk1"/>
                </a:solidFill>
                <a:latin typeface="Arial"/>
                <a:ea typeface="Arial"/>
                <a:cs typeface="Arial"/>
                <a:sym typeface="Arial"/>
              </a:rPr>
              <a:t>				</a:t>
            </a:r>
            <a:r>
              <a:rPr lang="en-US" sz="9600">
                <a:solidFill>
                  <a:schemeClr val="dk1"/>
                </a:solidFill>
                <a:latin typeface="Arial"/>
                <a:ea typeface="Arial"/>
                <a:cs typeface="Arial"/>
                <a:sym typeface="Arial"/>
              </a:rPr>
              <a:t>The end</a:t>
            </a:r>
            <a:endParaRPr sz="9600">
              <a:latin typeface="Arial"/>
              <a:ea typeface="Arial"/>
              <a:cs typeface="Arial"/>
              <a:sym typeface="Arial"/>
            </a:endParaRPr>
          </a:p>
          <a:p>
            <a:pPr indent="0" lvl="0" marL="0" rtl="0" algn="ctr">
              <a:spcBef>
                <a:spcPts val="1000"/>
              </a:spcBef>
              <a:spcAft>
                <a:spcPts val="0"/>
              </a:spcAft>
              <a:buSzPts val="9600"/>
              <a:buNone/>
            </a:pPr>
            <a:r>
              <a:rPr lang="en-US" sz="9600">
                <a:solidFill>
                  <a:schemeClr val="dk1"/>
                </a:solidFill>
                <a:latin typeface="Arial"/>
                <a:ea typeface="Arial"/>
                <a:cs typeface="Arial"/>
                <a:sym typeface="Arial"/>
              </a:rPr>
              <a:t>اختتام</a:t>
            </a:r>
            <a:endParaRPr sz="9600">
              <a:latin typeface="Arial"/>
              <a:ea typeface="Arial"/>
              <a:cs typeface="Arial"/>
              <a:sym typeface="Arial"/>
            </a:endParaRPr>
          </a:p>
        </p:txBody>
      </p:sp>
    </p:spTree>
  </p:cSld>
  <p:clrMapOvr>
    <a:masterClrMapping/>
  </p:clrMapOvr>
  <p:transition spd="slow" p14:dur="1500">
    <p:split orient="vert"/>
  </p:transition>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92"/>
          <p:cNvSpPr txBox="1"/>
          <p:nvPr>
            <p:ph type="ctrTitle"/>
          </p:nvPr>
        </p:nvSpPr>
        <p:spPr>
          <a:xfrm>
            <a:off x="1524000" y="679143"/>
            <a:ext cx="9144000" cy="1287261"/>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262626"/>
              </a:buClr>
              <a:buSzPts val="4400"/>
              <a:buFont typeface="Arial"/>
              <a:buNone/>
            </a:pPr>
            <a:r>
              <a:rPr lang="en-US" sz="4400">
                <a:latin typeface="Arial"/>
                <a:ea typeface="Arial"/>
                <a:cs typeface="Arial"/>
                <a:sym typeface="Arial"/>
              </a:rPr>
              <a:t>UNIT FIVE</a:t>
            </a:r>
            <a:br>
              <a:rPr lang="en-US" sz="4400">
                <a:latin typeface="Arial"/>
                <a:ea typeface="Arial"/>
                <a:cs typeface="Arial"/>
                <a:sym typeface="Arial"/>
              </a:rPr>
            </a:br>
            <a:r>
              <a:rPr lang="en-US" sz="4400">
                <a:latin typeface="Arial"/>
                <a:ea typeface="Arial"/>
                <a:cs typeface="Arial"/>
                <a:sym typeface="Arial"/>
              </a:rPr>
              <a:t>Basic Numeracy Activities</a:t>
            </a:r>
            <a:br>
              <a:rPr lang="en-US" sz="4400">
                <a:latin typeface="Arial"/>
                <a:ea typeface="Arial"/>
                <a:cs typeface="Arial"/>
                <a:sym typeface="Arial"/>
              </a:rPr>
            </a:br>
            <a:r>
              <a:rPr lang="en-US" sz="4400">
                <a:latin typeface="Arial"/>
                <a:ea typeface="Arial"/>
                <a:cs typeface="Arial"/>
                <a:sym typeface="Arial"/>
              </a:rPr>
              <a:t>بنیادی عددی سرگرمیاں</a:t>
            </a:r>
            <a:endParaRPr sz="4400">
              <a:latin typeface="Arial"/>
              <a:ea typeface="Arial"/>
              <a:cs typeface="Arial"/>
              <a:sym typeface="Arial"/>
            </a:endParaRPr>
          </a:p>
        </p:txBody>
      </p:sp>
      <p:sp>
        <p:nvSpPr>
          <p:cNvPr id="945" name="Google Shape;945;p92"/>
          <p:cNvSpPr txBox="1"/>
          <p:nvPr>
            <p:ph idx="1" type="subTitle"/>
          </p:nvPr>
        </p:nvSpPr>
        <p:spPr>
          <a:xfrm>
            <a:off x="1524000" y="2493938"/>
            <a:ext cx="9144000" cy="2888946"/>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spcBef>
                <a:spcPts val="0"/>
              </a:spcBef>
              <a:spcAft>
                <a:spcPts val="0"/>
              </a:spcAft>
              <a:buSzPct val="100000"/>
              <a:buNone/>
            </a:pPr>
            <a:r>
              <a:rPr b="1" lang="en-US" sz="3600"/>
              <a:t>Introduction:</a:t>
            </a:r>
            <a:r>
              <a:rPr b="1" lang="en-US" sz="1800"/>
              <a:t>       </a:t>
            </a:r>
            <a:endParaRPr/>
          </a:p>
          <a:p>
            <a:pPr indent="0" lvl="0" marL="0" rtl="0" algn="just">
              <a:lnSpc>
                <a:spcPct val="120000"/>
              </a:lnSpc>
              <a:spcBef>
                <a:spcPts val="1000"/>
              </a:spcBef>
              <a:spcAft>
                <a:spcPts val="0"/>
              </a:spcAft>
              <a:buSzPct val="100000"/>
              <a:buNone/>
            </a:pPr>
            <a:r>
              <a:rPr lang="en-US" sz="2000"/>
              <a:t>The Development of Numeracy requires making the connection between the idea of things real object, in order to operate with numbers without seeing them in reality. Numeracy is also requires the capacity to categorize things and to understand sequence and patterns.</a:t>
            </a:r>
            <a:endParaRPr/>
          </a:p>
          <a:p>
            <a:pPr indent="0" lvl="0" marL="0" rtl="1" algn="r">
              <a:lnSpc>
                <a:spcPct val="170000"/>
              </a:lnSpc>
              <a:spcBef>
                <a:spcPts val="1000"/>
              </a:spcBef>
              <a:spcAft>
                <a:spcPts val="0"/>
              </a:spcAft>
              <a:buSzPct val="100000"/>
              <a:buNone/>
            </a:pPr>
            <a:r>
              <a:rPr lang="en-US" sz="2200">
                <a:latin typeface="Arial"/>
                <a:ea typeface="Arial"/>
                <a:cs typeface="Arial"/>
                <a:sym typeface="Arial"/>
              </a:rPr>
              <a:t>تعارف:</a:t>
            </a:r>
            <a:endParaRPr/>
          </a:p>
          <a:p>
            <a:pPr indent="0" lvl="0" marL="0" rtl="1" algn="r">
              <a:lnSpc>
                <a:spcPct val="170000"/>
              </a:lnSpc>
              <a:spcBef>
                <a:spcPts val="1000"/>
              </a:spcBef>
              <a:spcAft>
                <a:spcPts val="0"/>
              </a:spcAft>
              <a:buSzPct val="100000"/>
              <a:buNone/>
            </a:pPr>
            <a:r>
              <a:rPr lang="en-US" sz="2200">
                <a:latin typeface="Arial"/>
                <a:ea typeface="Arial"/>
                <a:cs typeface="Arial"/>
                <a:sym typeface="Arial"/>
              </a:rPr>
              <a:t>اعداد و شمار کی واضح سمجھ بوجھ   کے لیے چیزوں کے حقیقت اور سوچ کے درمیان تعلق قائم کرنے کی ضرورت ہوتی ہے، تاکہ اعداد کو حقیقت میں دیکھے بغیر ان کے ساتھ کام کیا جا سکے۔ اعداد کے لیے چیزوں کی درجہ بندی ، ترتیب اور نمونوں کو سمجھنے کی صلاحیت بھی درکار ہوتی ہے۔</a:t>
            </a:r>
            <a:endParaRPr/>
          </a:p>
          <a:p>
            <a:pPr indent="0" lvl="0" marL="0" rtl="0" algn="just">
              <a:spcBef>
                <a:spcPts val="1000"/>
              </a:spcBef>
              <a:spcAft>
                <a:spcPts val="0"/>
              </a:spcAft>
              <a:buSzPct val="100000"/>
              <a:buNone/>
            </a:pPr>
            <a:r>
              <a:t/>
            </a:r>
            <a:endParaRPr sz="2000"/>
          </a:p>
        </p:txBody>
      </p:sp>
      <p:sp>
        <p:nvSpPr>
          <p:cNvPr id="946" name="Google Shape;946;p92"/>
          <p:cNvSpPr/>
          <p:nvPr/>
        </p:nvSpPr>
        <p:spPr>
          <a:xfrm>
            <a:off x="9553592" y="230710"/>
            <a:ext cx="11144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Arial"/>
                <a:ea typeface="Arial"/>
                <a:cs typeface="Arial"/>
                <a:sym typeface="Arial"/>
              </a:rPr>
              <a:t>Pg No. 94</a:t>
            </a:r>
            <a:endParaRPr sz="1800">
              <a:solidFill>
                <a:srgbClr val="000000"/>
              </a:solidFill>
              <a:latin typeface="Arial"/>
              <a:ea typeface="Arial"/>
              <a:cs typeface="Arial"/>
              <a:sym typeface="Arial"/>
            </a:endParaRPr>
          </a:p>
        </p:txBody>
      </p:sp>
    </p:spTree>
  </p:cSld>
  <p:clrMapOvr>
    <a:masterClrMapping/>
  </p:clrMapOvr>
  <p:transition spd="slow" p14:dur="1500">
    <p:split orient="vert"/>
  </p:transition>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93"/>
          <p:cNvSpPr txBox="1"/>
          <p:nvPr>
            <p:ph type="title"/>
          </p:nvPr>
        </p:nvSpPr>
        <p:spPr>
          <a:xfrm>
            <a:off x="1002587" y="87724"/>
            <a:ext cx="10515600" cy="801824"/>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Times New Roman"/>
              <a:buNone/>
            </a:pPr>
            <a:r>
              <a:rPr lang="en-US"/>
              <a:t>Objectives </a:t>
            </a:r>
            <a:r>
              <a:rPr lang="en-US">
                <a:latin typeface="Arial"/>
                <a:ea typeface="Arial"/>
                <a:cs typeface="Arial"/>
                <a:sym typeface="Arial"/>
              </a:rPr>
              <a:t>مقاصد</a:t>
            </a:r>
            <a:r>
              <a:rPr lang="en-US"/>
              <a:t>  </a:t>
            </a:r>
            <a:endParaRPr/>
          </a:p>
        </p:txBody>
      </p:sp>
      <p:sp>
        <p:nvSpPr>
          <p:cNvPr id="952" name="Google Shape;952;p93"/>
          <p:cNvSpPr txBox="1"/>
          <p:nvPr>
            <p:ph idx="1" type="body"/>
          </p:nvPr>
        </p:nvSpPr>
        <p:spPr>
          <a:xfrm>
            <a:off x="1002587" y="632694"/>
            <a:ext cx="10264948" cy="1278299"/>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SzPts val="2400"/>
              <a:buChar char="🠶"/>
            </a:pPr>
            <a:r>
              <a:rPr lang="en-US" sz="2400"/>
              <a:t>The Objectives of Basic Numeracy Activities is to </a:t>
            </a:r>
            <a:r>
              <a:rPr lang="en-US" sz="2400">
                <a:latin typeface="Arial"/>
                <a:ea typeface="Arial"/>
                <a:cs typeface="Arial"/>
                <a:sym typeface="Arial"/>
              </a:rPr>
              <a:t>explain</a:t>
            </a:r>
            <a:r>
              <a:rPr lang="en-US" sz="2400"/>
              <a:t> basic concepts in the development of numeracy, and provide an overview of numeracy activates. </a:t>
            </a:r>
            <a:endParaRPr/>
          </a:p>
          <a:p>
            <a:pPr indent="-342900" lvl="0" marL="342900" rtl="1" algn="r">
              <a:spcBef>
                <a:spcPts val="1000"/>
              </a:spcBef>
              <a:spcAft>
                <a:spcPts val="0"/>
              </a:spcAft>
              <a:buSzPts val="2400"/>
              <a:buChar char="🠶"/>
            </a:pPr>
            <a:r>
              <a:rPr b="1" lang="en-US" sz="2400">
                <a:latin typeface="Arial"/>
                <a:ea typeface="Arial"/>
                <a:cs typeface="Arial"/>
                <a:sym typeface="Arial"/>
              </a:rPr>
              <a:t>بنیادی اعداد و شمار کو سمجھنے کے  لئے بنیادی تصورات کی وضاحت کرنا ہے، اور عددی سرگرمیوں کا ایک  مناسب جائزہ فراہم کرنا ہے۔</a:t>
            </a:r>
            <a:endParaRPr b="1" sz="2400">
              <a:latin typeface="Arial"/>
              <a:ea typeface="Arial"/>
              <a:cs typeface="Arial"/>
              <a:sym typeface="Arial"/>
            </a:endParaRPr>
          </a:p>
          <a:p>
            <a:pPr indent="-342900" lvl="0" marL="342900" rtl="0" algn="just">
              <a:spcBef>
                <a:spcPts val="1000"/>
              </a:spcBef>
              <a:spcAft>
                <a:spcPts val="0"/>
              </a:spcAft>
              <a:buSzPts val="2400"/>
              <a:buChar char="🠶"/>
            </a:pPr>
            <a:r>
              <a:rPr b="1" lang="en-US" sz="2400" u="sng"/>
              <a:t>Activity One:  </a:t>
            </a:r>
            <a:r>
              <a:rPr lang="en-US" sz="2400"/>
              <a:t>The basic numeracy activities developed below are divided into 2 stages. Stage One, which aims at developing the understanding of a numbers system; and Stage Two Which Focuses on large numbers(e.g, Handling Currency).</a:t>
            </a:r>
            <a:endParaRPr sz="2400"/>
          </a:p>
          <a:p>
            <a:pPr indent="-342900" lvl="0" marL="342900" rtl="1" algn="r">
              <a:lnSpc>
                <a:spcPct val="160000"/>
              </a:lnSpc>
              <a:spcBef>
                <a:spcPts val="1000"/>
              </a:spcBef>
              <a:spcAft>
                <a:spcPts val="0"/>
              </a:spcAft>
              <a:buSzPts val="2400"/>
              <a:buChar char="🠶"/>
            </a:pPr>
            <a:r>
              <a:rPr b="1" lang="en-US" sz="2400">
                <a:latin typeface="Arial"/>
                <a:ea typeface="Arial"/>
                <a:cs typeface="Arial"/>
                <a:sym typeface="Arial"/>
              </a:rPr>
              <a:t>سرگرمی نمبر ۱: ذیل میں تیار کردہ بنیادی اعداد و شمار کی سرگرمیوں کو دو مراحل میں تقسیم کیاگیا ہے۔ پہلا مرحلہ، جس کا مقصد اعداد کے نظام کی سمجھ کو فروغ دینا ہے اور دوسرا مرحلہ جو بڑی تعداد پر توجہ مرکوز کرتا ہے۔ مثلاً، کرنسی کو سنبھالنا۔</a:t>
            </a:r>
            <a:endParaRPr/>
          </a:p>
        </p:txBody>
      </p:sp>
    </p:spTree>
  </p:cSld>
  <p:clrMapOvr>
    <a:masterClrMapping/>
  </p:clrMapOvr>
  <p:transition spd="slow" p14:dur="1500">
    <p:split orient="vert"/>
  </p:transition>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sp>
        <p:nvSpPr>
          <p:cNvPr id="957" name="Google Shape;957;p94"/>
          <p:cNvSpPr txBox="1"/>
          <p:nvPr>
            <p:ph type="title"/>
          </p:nvPr>
        </p:nvSpPr>
        <p:spPr>
          <a:xfrm>
            <a:off x="838200" y="365126"/>
            <a:ext cx="10515600" cy="897618"/>
          </a:xfrm>
          <a:prstGeom prst="rect">
            <a:avLst/>
          </a:prstGeom>
          <a:noFill/>
          <a:ln>
            <a:noFill/>
          </a:ln>
        </p:spPr>
        <p:txBody>
          <a:bodyPr anchorCtr="0" anchor="t" bIns="45700" lIns="91425" spcFirstLastPara="1" rIns="91425" wrap="square" tIns="45700">
            <a:normAutofit fontScale="90000"/>
          </a:bodyPr>
          <a:lstStyle/>
          <a:p>
            <a:pPr indent="0" lvl="0" marL="0" rtl="1" algn="ctr">
              <a:spcBef>
                <a:spcPts val="0"/>
              </a:spcBef>
              <a:spcAft>
                <a:spcPts val="0"/>
              </a:spcAft>
              <a:buClr>
                <a:srgbClr val="262626"/>
              </a:buClr>
              <a:buSzPct val="100000"/>
              <a:buFont typeface="Times New Roman"/>
              <a:buNone/>
            </a:pPr>
            <a:r>
              <a:rPr lang="en-US"/>
              <a:t>Basic Numeracy Activities- Stage One(S1)</a:t>
            </a:r>
            <a:br>
              <a:rPr lang="en-US"/>
            </a:br>
            <a:r>
              <a:rPr lang="en-US">
                <a:latin typeface="Arial"/>
                <a:ea typeface="Arial"/>
                <a:cs typeface="Arial"/>
                <a:sym typeface="Arial"/>
              </a:rPr>
              <a:t>بنیادی عددی سرگرمیاں</a:t>
            </a:r>
            <a:endParaRPr/>
          </a:p>
        </p:txBody>
      </p:sp>
      <p:sp>
        <p:nvSpPr>
          <p:cNvPr id="958" name="Google Shape;958;p94"/>
          <p:cNvSpPr txBox="1"/>
          <p:nvPr>
            <p:ph idx="1" type="body"/>
          </p:nvPr>
        </p:nvSpPr>
        <p:spPr>
          <a:xfrm>
            <a:off x="143838" y="1602571"/>
            <a:ext cx="12048161" cy="3133816"/>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2400"/>
              <a:buNone/>
            </a:pPr>
            <a:r>
              <a:rPr lang="en-US" sz="2400">
                <a:latin typeface="Arial"/>
                <a:ea typeface="Arial"/>
                <a:cs typeface="Arial"/>
                <a:sym typeface="Arial"/>
              </a:rPr>
              <a:t>سیکھنا: اعشاریہ نظام کا مواد رنگین کیوب، کنکر اور لاٹھی۔</a:t>
            </a:r>
            <a:endParaRPr/>
          </a:p>
          <a:p>
            <a:pPr indent="0" lvl="0" marL="0" rtl="1" algn="r">
              <a:lnSpc>
                <a:spcPct val="100000"/>
              </a:lnSpc>
              <a:spcBef>
                <a:spcPts val="1000"/>
              </a:spcBef>
              <a:spcAft>
                <a:spcPts val="0"/>
              </a:spcAft>
              <a:buSzPts val="2400"/>
              <a:buNone/>
            </a:pPr>
            <a:r>
              <a:rPr lang="en-US" sz="2400">
                <a:latin typeface="Arial"/>
                <a:ea typeface="Arial"/>
                <a:cs typeface="Arial"/>
                <a:sym typeface="Arial"/>
              </a:rPr>
              <a:t>مرحلہ 1: ہر سیکھنے والے گروپ میں 10 کیوب تقسیم کریں۔</a:t>
            </a:r>
            <a:endParaRPr/>
          </a:p>
          <a:p>
            <a:pPr indent="0" lvl="0" marL="0" rtl="1" algn="r">
              <a:lnSpc>
                <a:spcPct val="100000"/>
              </a:lnSpc>
              <a:spcBef>
                <a:spcPts val="1000"/>
              </a:spcBef>
              <a:spcAft>
                <a:spcPts val="0"/>
              </a:spcAft>
              <a:buSzPts val="2400"/>
              <a:buNone/>
            </a:pPr>
            <a:r>
              <a:rPr lang="en-US" sz="2400">
                <a:latin typeface="Arial"/>
                <a:ea typeface="Arial"/>
                <a:cs typeface="Arial"/>
                <a:sym typeface="Arial"/>
              </a:rPr>
              <a:t>مرحلہ 2: شاگردوں سے پوچھیں کہ آپ میں سے کون نمبر لکھ سکتا ہے؟ کسی رضاکار کو بلیک بورڈ یا فلپ چارٹ پر مدعو کریں۔</a:t>
            </a:r>
            <a:endParaRPr/>
          </a:p>
          <a:p>
            <a:pPr indent="0" lvl="0" marL="0" rtl="1" algn="r">
              <a:lnSpc>
                <a:spcPct val="100000"/>
              </a:lnSpc>
              <a:spcBef>
                <a:spcPts val="1000"/>
              </a:spcBef>
              <a:spcAft>
                <a:spcPts val="0"/>
              </a:spcAft>
              <a:buSzPts val="2400"/>
              <a:buNone/>
            </a:pPr>
            <a:r>
              <a:rPr lang="en-US" sz="2400">
                <a:latin typeface="Arial"/>
                <a:ea typeface="Arial"/>
                <a:cs typeface="Arial"/>
                <a:sym typeface="Arial"/>
              </a:rPr>
              <a:t>مرحلہ 3: رضاکار سے بلیک بورڈ یا فلپ چارٹ پر زیرو اور دس کے درمیان نمبر لکھنے کو کہیں۔ اس بات کو یقینی بنائیں کہ وہ نمبر اتنا بڑا لکھا گیا ہے کہ باقی کلاس کو  دکھائی دے۔</a:t>
            </a:r>
            <a:endParaRPr/>
          </a:p>
          <a:p>
            <a:pPr indent="0" lvl="0" marL="0" rtl="1" algn="r">
              <a:lnSpc>
                <a:spcPct val="100000"/>
              </a:lnSpc>
              <a:spcBef>
                <a:spcPts val="1000"/>
              </a:spcBef>
              <a:spcAft>
                <a:spcPts val="0"/>
              </a:spcAft>
              <a:buSzPts val="2400"/>
              <a:buNone/>
            </a:pPr>
            <a:r>
              <a:rPr lang="en-US" sz="2400">
                <a:latin typeface="Arial"/>
                <a:ea typeface="Arial"/>
                <a:cs typeface="Arial"/>
                <a:sym typeface="Arial"/>
              </a:rPr>
              <a:t>مرحلہ 4: ہر سیکھنے والے گروپ سے جتنی جلدی ممکن ہو لکھے ہوئے کیوبز کی تعداد کو منتخب کرنے کو کہو (مثلاً نمبر 1 کے مطابق 1 مکعب، نمبر 2 2 کیوبز سے مطابقت رکھتا ہے، وغیرہ)۔</a:t>
            </a:r>
            <a:endParaRPr/>
          </a:p>
          <a:p>
            <a:pPr indent="0" lvl="0" marL="0" rtl="1" algn="r">
              <a:lnSpc>
                <a:spcPct val="100000"/>
              </a:lnSpc>
              <a:spcBef>
                <a:spcPts val="1000"/>
              </a:spcBef>
              <a:spcAft>
                <a:spcPts val="0"/>
              </a:spcAft>
              <a:buSzPts val="2400"/>
              <a:buNone/>
            </a:pPr>
            <a:r>
              <a:rPr lang="en-US" sz="2400">
                <a:latin typeface="Arial"/>
                <a:ea typeface="Arial"/>
                <a:cs typeface="Arial"/>
                <a:sym typeface="Arial"/>
              </a:rPr>
              <a:t>مرحلہ 5: اس  عمل کو مختلف اشیاء کے ساتھ دہرائیں (جیسے: پنسل،نوٹ بک ، یا کرسیاں یا شاگرد)</a:t>
            </a:r>
            <a:endParaRPr sz="2400">
              <a:latin typeface="Arial"/>
              <a:ea typeface="Arial"/>
              <a:cs typeface="Arial"/>
              <a:sym typeface="Arial"/>
            </a:endParaRPr>
          </a:p>
        </p:txBody>
      </p:sp>
      <p:pic>
        <p:nvPicPr>
          <p:cNvPr id="959" name="Google Shape;959;p94"/>
          <p:cNvPicPr preferRelativeResize="0"/>
          <p:nvPr/>
        </p:nvPicPr>
        <p:blipFill rotWithShape="1">
          <a:blip r:embed="rId3">
            <a:alphaModFix/>
          </a:blip>
          <a:srcRect b="0" l="0" r="0" t="0"/>
          <a:stretch/>
        </p:blipFill>
        <p:spPr>
          <a:xfrm>
            <a:off x="7636380" y="5589439"/>
            <a:ext cx="2792669" cy="1268561"/>
          </a:xfrm>
          <a:prstGeom prst="rect">
            <a:avLst/>
          </a:prstGeom>
          <a:noFill/>
          <a:ln>
            <a:noFill/>
          </a:ln>
        </p:spPr>
      </p:pic>
      <p:pic>
        <p:nvPicPr>
          <p:cNvPr descr="http://earlymath.erikson.edu/wp-content/uploads/2013/02/EMTR010-1.jpg" id="960" name="Google Shape;960;p94"/>
          <p:cNvPicPr preferRelativeResize="0"/>
          <p:nvPr/>
        </p:nvPicPr>
        <p:blipFill rotWithShape="1">
          <a:blip r:embed="rId4">
            <a:alphaModFix/>
          </a:blip>
          <a:srcRect b="0" l="0" r="0" t="0"/>
          <a:stretch/>
        </p:blipFill>
        <p:spPr>
          <a:xfrm>
            <a:off x="143838" y="5513756"/>
            <a:ext cx="3048000" cy="1260763"/>
          </a:xfrm>
          <a:prstGeom prst="rect">
            <a:avLst/>
          </a:prstGeom>
          <a:noFill/>
          <a:ln>
            <a:noFill/>
          </a:ln>
        </p:spPr>
      </p:pic>
      <p:sp>
        <p:nvSpPr>
          <p:cNvPr id="961" name="Google Shape;961;p94"/>
          <p:cNvSpPr/>
          <p:nvPr/>
        </p:nvSpPr>
        <p:spPr>
          <a:xfrm>
            <a:off x="668385" y="936763"/>
            <a:ext cx="142539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Arial"/>
                <a:ea typeface="Arial"/>
                <a:cs typeface="Arial"/>
                <a:sym typeface="Arial"/>
              </a:rPr>
              <a:t>Pg No. 95</a:t>
            </a:r>
            <a:endParaRPr sz="2400">
              <a:solidFill>
                <a:srgbClr val="000000"/>
              </a:solidFill>
              <a:latin typeface="Arial"/>
              <a:ea typeface="Arial"/>
              <a:cs typeface="Arial"/>
              <a:sym typeface="Arial"/>
            </a:endParaRPr>
          </a:p>
        </p:txBody>
      </p:sp>
    </p:spTree>
  </p:cSld>
  <p:clrMapOvr>
    <a:masterClrMapping/>
  </p:clrMapOvr>
  <p:transition spd="slow" p14:dur="1500">
    <p:split orient="vert"/>
  </p:transition>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95"/>
          <p:cNvSpPr txBox="1"/>
          <p:nvPr>
            <p:ph type="title"/>
          </p:nvPr>
        </p:nvSpPr>
        <p:spPr>
          <a:xfrm>
            <a:off x="838200" y="305114"/>
            <a:ext cx="10515600" cy="1185001"/>
          </a:xfrm>
          <a:prstGeom prst="rect">
            <a:avLst/>
          </a:prstGeom>
          <a:noFill/>
          <a:ln>
            <a:noFill/>
          </a:ln>
        </p:spPr>
        <p:txBody>
          <a:bodyPr anchorCtr="0" anchor="t" bIns="45700" lIns="91425" spcFirstLastPara="1" rIns="91425" wrap="square" tIns="45700">
            <a:normAutofit fontScale="90000"/>
          </a:bodyPr>
          <a:lstStyle/>
          <a:p>
            <a:pPr indent="0" lvl="0" marL="0" rtl="1" algn="ctr">
              <a:lnSpc>
                <a:spcPct val="100000"/>
              </a:lnSpc>
              <a:spcBef>
                <a:spcPts val="0"/>
              </a:spcBef>
              <a:spcAft>
                <a:spcPts val="0"/>
              </a:spcAft>
              <a:buClr>
                <a:srgbClr val="262626"/>
              </a:buClr>
              <a:buSzPct val="100000"/>
              <a:buFont typeface="Times New Roman"/>
              <a:buNone/>
            </a:pPr>
            <a:r>
              <a:rPr lang="en-US"/>
              <a:t>S1-Activity Two: </a:t>
            </a:r>
            <a:r>
              <a:rPr lang="en-US">
                <a:solidFill>
                  <a:srgbClr val="FF0000"/>
                </a:solidFill>
              </a:rPr>
              <a:t>Addition </a:t>
            </a:r>
            <a:br>
              <a:rPr lang="en-US">
                <a:solidFill>
                  <a:srgbClr val="FF0000"/>
                </a:solidFill>
              </a:rPr>
            </a:br>
            <a:r>
              <a:rPr lang="en-US">
                <a:solidFill>
                  <a:srgbClr val="FF0000"/>
                </a:solidFill>
                <a:latin typeface="Arial"/>
                <a:ea typeface="Arial"/>
                <a:cs typeface="Arial"/>
                <a:sym typeface="Arial"/>
              </a:rPr>
              <a:t>سرگرمی نمبر ۲: جمع</a:t>
            </a:r>
            <a:endParaRPr>
              <a:solidFill>
                <a:srgbClr val="FF0000"/>
              </a:solidFill>
            </a:endParaRPr>
          </a:p>
        </p:txBody>
      </p:sp>
      <p:sp>
        <p:nvSpPr>
          <p:cNvPr id="967" name="Google Shape;967;p95"/>
          <p:cNvSpPr txBox="1"/>
          <p:nvPr>
            <p:ph idx="1" type="body"/>
          </p:nvPr>
        </p:nvSpPr>
        <p:spPr>
          <a:xfrm>
            <a:off x="1260468" y="1140795"/>
            <a:ext cx="10698479" cy="5528150"/>
          </a:xfrm>
          <a:prstGeom prst="rect">
            <a:avLst/>
          </a:prstGeom>
          <a:noFill/>
          <a:ln>
            <a:noFill/>
          </a:ln>
        </p:spPr>
        <p:txBody>
          <a:bodyPr anchorCtr="0" anchor="t" bIns="45700" lIns="91425" spcFirstLastPara="1" rIns="91425" wrap="square" tIns="45700">
            <a:normAutofit/>
          </a:bodyPr>
          <a:lstStyle/>
          <a:p>
            <a:pPr indent="0" lvl="0" marL="0" rtl="1" algn="r">
              <a:lnSpc>
                <a:spcPct val="150000"/>
              </a:lnSpc>
              <a:spcBef>
                <a:spcPts val="0"/>
              </a:spcBef>
              <a:spcAft>
                <a:spcPts val="0"/>
              </a:spcAft>
              <a:buSzPts val="2400"/>
              <a:buNone/>
            </a:pPr>
            <a:r>
              <a:rPr lang="en-US" sz="2400">
                <a:latin typeface="Arial"/>
                <a:ea typeface="Arial"/>
                <a:cs typeface="Arial"/>
                <a:sym typeface="Arial"/>
              </a:rPr>
              <a:t>سیکھنا </a:t>
            </a:r>
            <a:r>
              <a:rPr b="1" lang="en-US" sz="2400">
                <a:latin typeface="Arial"/>
                <a:ea typeface="Arial"/>
                <a:cs typeface="Arial"/>
                <a:sym typeface="Arial"/>
              </a:rPr>
              <a:t>: نمبروں کے اضافے کے ساتھ عمل ۔ مواد: رنگین کیوبز یا کنکریاں یا لاٹھی۔</a:t>
            </a:r>
            <a:endParaRPr/>
          </a:p>
          <a:p>
            <a:pPr indent="0" lvl="0" marL="0" rtl="1" algn="r">
              <a:lnSpc>
                <a:spcPct val="150000"/>
              </a:lnSpc>
              <a:spcBef>
                <a:spcPts val="1000"/>
              </a:spcBef>
              <a:spcAft>
                <a:spcPts val="0"/>
              </a:spcAft>
              <a:buSzPts val="2400"/>
              <a:buNone/>
            </a:pPr>
            <a:r>
              <a:rPr b="1" lang="en-US" sz="2400">
                <a:latin typeface="Arial"/>
                <a:ea typeface="Arial"/>
                <a:cs typeface="Arial"/>
                <a:sym typeface="Arial"/>
              </a:rPr>
              <a:t>مرحلہ 1: ہر سیکھنے والے گروپ میں دس کیوب تقسیم کریں۔</a:t>
            </a:r>
            <a:endParaRPr/>
          </a:p>
          <a:p>
            <a:pPr indent="0" lvl="0" marL="0" rtl="1" algn="r">
              <a:lnSpc>
                <a:spcPct val="150000"/>
              </a:lnSpc>
              <a:spcBef>
                <a:spcPts val="1000"/>
              </a:spcBef>
              <a:spcAft>
                <a:spcPts val="0"/>
              </a:spcAft>
              <a:buSzPts val="2400"/>
              <a:buNone/>
            </a:pPr>
            <a:r>
              <a:rPr b="1" lang="en-US" sz="2400">
                <a:latin typeface="Arial"/>
                <a:ea typeface="Arial"/>
                <a:cs typeface="Arial"/>
                <a:sym typeface="Arial"/>
              </a:rPr>
              <a:t>مرحلہ 2: + جمع اور = مساوی کی علامات کی وضاحت کریں۔</a:t>
            </a:r>
            <a:endParaRPr/>
          </a:p>
          <a:p>
            <a:pPr indent="0" lvl="0" marL="0" rtl="1" algn="r">
              <a:lnSpc>
                <a:spcPct val="150000"/>
              </a:lnSpc>
              <a:spcBef>
                <a:spcPts val="1000"/>
              </a:spcBef>
              <a:spcAft>
                <a:spcPts val="0"/>
              </a:spcAft>
              <a:buSzPts val="2400"/>
              <a:buNone/>
            </a:pPr>
            <a:r>
              <a:rPr b="1" lang="en-US" sz="2400">
                <a:latin typeface="Arial"/>
                <a:ea typeface="Arial"/>
                <a:cs typeface="Arial"/>
                <a:sym typeface="Arial"/>
              </a:rPr>
              <a:t>مرحلہ 3: ہر سیکھنے والے گروپ سے یہ ظاہر کرنے کے لیے کہیں: اگر میں 2 کیوبس  جمع 3 کیوبز شامل کروں تو میرے پاس کتنے کیوبز ہوں گے؟ بلیک بورڈ پر یہ پورا عمل لکھیں 2+3=_________</a:t>
            </a:r>
            <a:endParaRPr/>
          </a:p>
          <a:p>
            <a:pPr indent="0" lvl="0" marL="0" rtl="1" algn="r">
              <a:lnSpc>
                <a:spcPct val="150000"/>
              </a:lnSpc>
              <a:spcBef>
                <a:spcPts val="1000"/>
              </a:spcBef>
              <a:spcAft>
                <a:spcPts val="0"/>
              </a:spcAft>
              <a:buSzPts val="2400"/>
              <a:buNone/>
            </a:pPr>
            <a:r>
              <a:rPr b="1" lang="en-US" sz="2400">
                <a:latin typeface="Arial"/>
                <a:ea typeface="Arial"/>
                <a:cs typeface="Arial"/>
                <a:sym typeface="Arial"/>
              </a:rPr>
              <a:t>مرحلہ 4: ایک ہی عمل  کو مختلف نمبروں (ہمیشہ O سے 10 کی حد میں) اور مختلف اشیاء کے ساتھ دہرائیں۔</a:t>
            </a:r>
            <a:endParaRPr b="1" sz="2400">
              <a:latin typeface="Arial"/>
              <a:ea typeface="Arial"/>
              <a:cs typeface="Arial"/>
              <a:sym typeface="Arial"/>
            </a:endParaRPr>
          </a:p>
        </p:txBody>
      </p:sp>
      <p:pic>
        <p:nvPicPr>
          <p:cNvPr id="968" name="Google Shape;968;p95"/>
          <p:cNvPicPr preferRelativeResize="0"/>
          <p:nvPr/>
        </p:nvPicPr>
        <p:blipFill rotWithShape="1">
          <a:blip r:embed="rId3">
            <a:alphaModFix/>
          </a:blip>
          <a:srcRect b="0" l="0" r="0" t="0"/>
          <a:stretch/>
        </p:blipFill>
        <p:spPr>
          <a:xfrm>
            <a:off x="1" y="1028449"/>
            <a:ext cx="2938790" cy="1303785"/>
          </a:xfrm>
          <a:prstGeom prst="rect">
            <a:avLst/>
          </a:prstGeom>
          <a:noFill/>
          <a:ln>
            <a:noFill/>
          </a:ln>
        </p:spPr>
      </p:pic>
      <p:sp>
        <p:nvSpPr>
          <p:cNvPr id="969" name="Google Shape;969;p95"/>
          <p:cNvSpPr/>
          <p:nvPr/>
        </p:nvSpPr>
        <p:spPr>
          <a:xfrm>
            <a:off x="1349872" y="435949"/>
            <a:ext cx="142539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Arial"/>
                <a:ea typeface="Arial"/>
                <a:cs typeface="Arial"/>
                <a:sym typeface="Arial"/>
              </a:rPr>
              <a:t>Pg No. 95</a:t>
            </a:r>
            <a:endParaRPr sz="2400">
              <a:solidFill>
                <a:srgbClr val="000000"/>
              </a:solidFill>
              <a:latin typeface="Arial"/>
              <a:ea typeface="Arial"/>
              <a:cs typeface="Arial"/>
              <a:sym typeface="Arial"/>
            </a:endParaRPr>
          </a:p>
        </p:txBody>
      </p:sp>
    </p:spTree>
  </p:cSld>
  <p:clrMapOvr>
    <a:masterClrMapping/>
  </p:clrMapOvr>
  <p:transition spd="slow" p14:dur="1500">
    <p:split orient="vert"/>
  </p:transition>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sp>
        <p:nvSpPr>
          <p:cNvPr id="974" name="Google Shape;974;p96"/>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262626"/>
              </a:buClr>
              <a:buSzPct val="100000"/>
              <a:buFont typeface="Arial"/>
              <a:buNone/>
            </a:pPr>
            <a:r>
              <a:rPr lang="en-US" sz="4000">
                <a:latin typeface="Arial"/>
                <a:ea typeface="Arial"/>
                <a:cs typeface="Arial"/>
                <a:sym typeface="Arial"/>
              </a:rPr>
              <a:t>S1-Activity Three: </a:t>
            </a:r>
            <a:r>
              <a:rPr lang="en-US" sz="4000">
                <a:solidFill>
                  <a:srgbClr val="FF0000"/>
                </a:solidFill>
                <a:latin typeface="Arial"/>
                <a:ea typeface="Arial"/>
                <a:cs typeface="Arial"/>
                <a:sym typeface="Arial"/>
              </a:rPr>
              <a:t>Subtraction</a:t>
            </a:r>
            <a:br>
              <a:rPr lang="en-US" sz="4000">
                <a:solidFill>
                  <a:srgbClr val="FF0000"/>
                </a:solidFill>
                <a:latin typeface="Arial"/>
                <a:ea typeface="Arial"/>
                <a:cs typeface="Arial"/>
                <a:sym typeface="Arial"/>
              </a:rPr>
            </a:br>
            <a:r>
              <a:rPr lang="en-US" sz="4000">
                <a:solidFill>
                  <a:srgbClr val="FF0000"/>
                </a:solidFill>
                <a:latin typeface="Arial"/>
                <a:ea typeface="Arial"/>
                <a:cs typeface="Arial"/>
                <a:sym typeface="Arial"/>
              </a:rPr>
              <a:t>منفی</a:t>
            </a:r>
            <a:r>
              <a:rPr lang="en-US"/>
              <a:t> </a:t>
            </a:r>
            <a:endParaRPr/>
          </a:p>
        </p:txBody>
      </p:sp>
      <p:sp>
        <p:nvSpPr>
          <p:cNvPr id="975" name="Google Shape;975;p96"/>
          <p:cNvSpPr txBox="1"/>
          <p:nvPr>
            <p:ph idx="1" type="body"/>
          </p:nvPr>
        </p:nvSpPr>
        <p:spPr>
          <a:xfrm>
            <a:off x="1345915" y="2133600"/>
            <a:ext cx="10158697" cy="3777622"/>
          </a:xfrm>
          <a:prstGeom prst="rect">
            <a:avLst/>
          </a:prstGeom>
          <a:noFill/>
          <a:ln>
            <a:noFill/>
          </a:ln>
        </p:spPr>
        <p:txBody>
          <a:bodyPr anchorCtr="0" anchor="t" bIns="45700" lIns="91425" spcFirstLastPara="1" rIns="91425" wrap="square" tIns="45700">
            <a:normAutofit fontScale="92500"/>
          </a:bodyPr>
          <a:lstStyle/>
          <a:p>
            <a:pPr indent="-342900" lvl="0" marL="342900" rtl="1" algn="r">
              <a:lnSpc>
                <a:spcPct val="150000"/>
              </a:lnSpc>
              <a:spcBef>
                <a:spcPts val="0"/>
              </a:spcBef>
              <a:spcAft>
                <a:spcPts val="0"/>
              </a:spcAft>
              <a:buSzPct val="100000"/>
              <a:buChar char="🠶"/>
            </a:pPr>
            <a:r>
              <a:rPr b="1" lang="en-US" sz="2400">
                <a:latin typeface="Arial"/>
                <a:ea typeface="Arial"/>
                <a:cs typeface="Arial"/>
                <a:sym typeface="Arial"/>
              </a:rPr>
              <a:t>سیکھنا: اعداد کے ساتھ عمل: منفی: مواد: رنگین اشیاء</a:t>
            </a:r>
            <a:endParaRPr/>
          </a:p>
          <a:p>
            <a:pPr indent="-342900" lvl="0" marL="342900" rtl="1" algn="r">
              <a:lnSpc>
                <a:spcPct val="150000"/>
              </a:lnSpc>
              <a:spcBef>
                <a:spcPts val="1000"/>
              </a:spcBef>
              <a:spcAft>
                <a:spcPts val="0"/>
              </a:spcAft>
              <a:buSzPct val="100000"/>
              <a:buChar char="🠶"/>
            </a:pPr>
            <a:r>
              <a:rPr b="1" lang="en-US" sz="2400">
                <a:latin typeface="Arial"/>
                <a:ea typeface="Arial"/>
                <a:cs typeface="Arial"/>
                <a:sym typeface="Arial"/>
              </a:rPr>
              <a:t>مرحلہ 1: ہر سیکھنے والے گروپ میں 10 کیوب تقسیم کریں۔</a:t>
            </a:r>
            <a:endParaRPr/>
          </a:p>
          <a:p>
            <a:pPr indent="-342900" lvl="0" marL="342900" rtl="1" algn="r">
              <a:lnSpc>
                <a:spcPct val="150000"/>
              </a:lnSpc>
              <a:spcBef>
                <a:spcPts val="1000"/>
              </a:spcBef>
              <a:spcAft>
                <a:spcPts val="0"/>
              </a:spcAft>
              <a:buSzPct val="100000"/>
              <a:buChar char="🠶"/>
            </a:pPr>
            <a:r>
              <a:rPr b="1" lang="en-US" sz="2400">
                <a:latin typeface="Arial"/>
                <a:ea typeface="Arial"/>
                <a:cs typeface="Arial"/>
                <a:sym typeface="Arial"/>
              </a:rPr>
              <a:t>مرحلہ 2: منفی – علامت کی وضاحت کریں۔</a:t>
            </a:r>
            <a:endParaRPr/>
          </a:p>
          <a:p>
            <a:pPr indent="-342900" lvl="0" marL="342900" rtl="1" algn="r">
              <a:lnSpc>
                <a:spcPct val="150000"/>
              </a:lnSpc>
              <a:spcBef>
                <a:spcPts val="1000"/>
              </a:spcBef>
              <a:spcAft>
                <a:spcPts val="0"/>
              </a:spcAft>
              <a:buSzPct val="100000"/>
              <a:buChar char="🠶"/>
            </a:pPr>
            <a:r>
              <a:rPr b="1" lang="en-US" sz="2400">
                <a:latin typeface="Arial"/>
                <a:ea typeface="Arial"/>
                <a:cs typeface="Arial"/>
                <a:sym typeface="Arial"/>
              </a:rPr>
              <a:t>مرحلہ 3: ہرگروپ سے یہ بتانے کے لئے پوچھیں: اگر میں 3 کیوبز سے 2 کیوبز کو منفی کروں  تو میرے پاس کتنے کیوبز ہوں گے؟تختہ سیاہ پر یہ سارا عمل  لکھیں 3-2= ________</a:t>
            </a:r>
            <a:endParaRPr/>
          </a:p>
          <a:p>
            <a:pPr indent="-342900" lvl="0" marL="342900" rtl="1" algn="r">
              <a:lnSpc>
                <a:spcPct val="150000"/>
              </a:lnSpc>
              <a:spcBef>
                <a:spcPts val="1000"/>
              </a:spcBef>
              <a:spcAft>
                <a:spcPts val="0"/>
              </a:spcAft>
              <a:buSzPct val="100000"/>
              <a:buChar char="🠶"/>
            </a:pPr>
            <a:r>
              <a:rPr b="1" lang="en-US" sz="2400">
                <a:latin typeface="Arial"/>
                <a:ea typeface="Arial"/>
                <a:cs typeface="Arial"/>
                <a:sym typeface="Arial"/>
              </a:rPr>
              <a:t>مرحلہ 4: ایک ہی عمل کو مختلف اعداد  (ہمیشہ 0 سے 10) اور مختلف اشیاء کے ساتھ دہرائیں۔</a:t>
            </a:r>
            <a:endParaRPr sz="2400">
              <a:latin typeface="Arial"/>
              <a:ea typeface="Arial"/>
              <a:cs typeface="Arial"/>
              <a:sym typeface="Arial"/>
            </a:endParaRPr>
          </a:p>
        </p:txBody>
      </p:sp>
      <p:sp>
        <p:nvSpPr>
          <p:cNvPr id="976" name="Google Shape;976;p96"/>
          <p:cNvSpPr/>
          <p:nvPr/>
        </p:nvSpPr>
        <p:spPr>
          <a:xfrm>
            <a:off x="701690" y="526252"/>
            <a:ext cx="142539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Arial"/>
                <a:ea typeface="Arial"/>
                <a:cs typeface="Arial"/>
                <a:sym typeface="Arial"/>
              </a:rPr>
              <a:t>Pg No. 95</a:t>
            </a:r>
            <a:endParaRPr sz="2400">
              <a:solidFill>
                <a:srgbClr val="000000"/>
              </a:solidFill>
              <a:latin typeface="Arial"/>
              <a:ea typeface="Arial"/>
              <a:cs typeface="Arial"/>
              <a:sym typeface="Arial"/>
            </a:endParaRPr>
          </a:p>
        </p:txBody>
      </p:sp>
    </p:spTree>
  </p:cSld>
  <p:clrMapOvr>
    <a:masterClrMapping/>
  </p:clrMapOvr>
  <p:transition spd="slow" p14:dur="1500">
    <p:split orient="vert"/>
  </p:transition>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97"/>
          <p:cNvSpPr txBox="1"/>
          <p:nvPr>
            <p:ph type="title"/>
          </p:nvPr>
        </p:nvSpPr>
        <p:spPr>
          <a:xfrm>
            <a:off x="1160981" y="624110"/>
            <a:ext cx="10343632" cy="988933"/>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150000"/>
              </a:lnSpc>
              <a:spcBef>
                <a:spcPts val="0"/>
              </a:spcBef>
              <a:spcAft>
                <a:spcPts val="0"/>
              </a:spcAft>
              <a:buClr>
                <a:srgbClr val="262626"/>
              </a:buClr>
              <a:buSzPct val="100000"/>
              <a:buFont typeface="Arial"/>
              <a:buNone/>
            </a:pPr>
            <a:r>
              <a:rPr lang="en-US" sz="3600">
                <a:latin typeface="Arial"/>
                <a:ea typeface="Arial"/>
                <a:cs typeface="Arial"/>
                <a:sym typeface="Arial"/>
              </a:rPr>
              <a:t>S1-Activity Four: </a:t>
            </a:r>
            <a:r>
              <a:rPr lang="en-US" sz="3600">
                <a:solidFill>
                  <a:srgbClr val="FF0000"/>
                </a:solidFill>
                <a:latin typeface="Arial"/>
                <a:ea typeface="Arial"/>
                <a:cs typeface="Arial"/>
                <a:sym typeface="Arial"/>
              </a:rPr>
              <a:t>Counting, Subtracting &amp; Adding.</a:t>
            </a:r>
            <a:br>
              <a:rPr lang="en-US" sz="3600">
                <a:solidFill>
                  <a:srgbClr val="FF0000"/>
                </a:solidFill>
                <a:latin typeface="Arial"/>
                <a:ea typeface="Arial"/>
                <a:cs typeface="Arial"/>
                <a:sym typeface="Arial"/>
              </a:rPr>
            </a:br>
            <a:r>
              <a:rPr lang="en-US" sz="3600">
                <a:solidFill>
                  <a:srgbClr val="FF0000"/>
                </a:solidFill>
                <a:latin typeface="Arial"/>
                <a:ea typeface="Arial"/>
                <a:cs typeface="Arial"/>
                <a:sym typeface="Arial"/>
              </a:rPr>
              <a:t>گنتی، منفی اور جمع کرنا</a:t>
            </a:r>
            <a:endParaRPr sz="3600">
              <a:solidFill>
                <a:srgbClr val="FF0000"/>
              </a:solidFill>
              <a:latin typeface="Arial"/>
              <a:ea typeface="Arial"/>
              <a:cs typeface="Arial"/>
              <a:sym typeface="Arial"/>
            </a:endParaRPr>
          </a:p>
        </p:txBody>
      </p:sp>
      <p:sp>
        <p:nvSpPr>
          <p:cNvPr id="982" name="Google Shape;982;p97"/>
          <p:cNvSpPr txBox="1"/>
          <p:nvPr>
            <p:ph idx="1" type="body"/>
          </p:nvPr>
        </p:nvSpPr>
        <p:spPr>
          <a:xfrm>
            <a:off x="1705510" y="2133600"/>
            <a:ext cx="9799102" cy="3777622"/>
          </a:xfrm>
          <a:prstGeom prst="rect">
            <a:avLst/>
          </a:prstGeom>
          <a:noFill/>
          <a:ln>
            <a:noFill/>
          </a:ln>
        </p:spPr>
        <p:txBody>
          <a:bodyPr anchorCtr="0" anchor="t" bIns="45700" lIns="91425" spcFirstLastPara="1" rIns="91425" wrap="square" tIns="45700">
            <a:normAutofit/>
          </a:bodyPr>
          <a:lstStyle/>
          <a:p>
            <a:pPr indent="-342900" lvl="0" marL="342900" rtl="1" algn="r">
              <a:lnSpc>
                <a:spcPct val="150000"/>
              </a:lnSpc>
              <a:spcBef>
                <a:spcPts val="0"/>
              </a:spcBef>
              <a:spcAft>
                <a:spcPts val="0"/>
              </a:spcAft>
              <a:buSzPts val="2400"/>
              <a:buChar char="🠶"/>
            </a:pPr>
            <a:r>
              <a:rPr b="1" lang="en-US" sz="2400">
                <a:latin typeface="Arial"/>
                <a:ea typeface="Arial"/>
                <a:cs typeface="Arial"/>
                <a:sym typeface="Arial"/>
              </a:rPr>
              <a:t>سیکھنا:اعداد کے ساتھ عمل ۔ مواد: رنگین کیوبز۔</a:t>
            </a:r>
            <a:endParaRPr/>
          </a:p>
          <a:p>
            <a:pPr indent="-342900" lvl="0" marL="342900" rtl="1" algn="r">
              <a:lnSpc>
                <a:spcPct val="150000"/>
              </a:lnSpc>
              <a:spcBef>
                <a:spcPts val="1000"/>
              </a:spcBef>
              <a:spcAft>
                <a:spcPts val="0"/>
              </a:spcAft>
              <a:buSzPts val="2400"/>
              <a:buChar char="🠶"/>
            </a:pPr>
            <a:r>
              <a:rPr b="1" lang="en-US" sz="2400">
                <a:latin typeface="Arial"/>
                <a:ea typeface="Arial"/>
                <a:cs typeface="Arial"/>
                <a:sym typeface="Arial"/>
              </a:rPr>
              <a:t>مرحلہ 1: ہر لرننگ گروپ میں 20 کیوبز تقسیم کریں۔</a:t>
            </a:r>
            <a:endParaRPr/>
          </a:p>
          <a:p>
            <a:pPr indent="-342900" lvl="0" marL="342900" rtl="1" algn="r">
              <a:lnSpc>
                <a:spcPct val="150000"/>
              </a:lnSpc>
              <a:spcBef>
                <a:spcPts val="1000"/>
              </a:spcBef>
              <a:spcAft>
                <a:spcPts val="0"/>
              </a:spcAft>
              <a:buSzPts val="2400"/>
              <a:buChar char="🠶"/>
            </a:pPr>
            <a:r>
              <a:rPr b="1" lang="en-US" sz="2400">
                <a:latin typeface="Arial"/>
                <a:ea typeface="Arial"/>
                <a:cs typeface="Arial"/>
                <a:sym typeface="Arial"/>
              </a:rPr>
              <a:t>مرحلہ 2: شمار کریں۔ ہر سیکھنے والے گروپ سے پوچھیں کہ ان کے پاس کتنے سرخ، پیلے اور نیلے کیوب ہیں، اور ان کی  نوٹ بک پر تعداد  لکھیں۔</a:t>
            </a:r>
            <a:endParaRPr/>
          </a:p>
          <a:p>
            <a:pPr indent="-342900" lvl="0" marL="342900" rtl="1" algn="r">
              <a:lnSpc>
                <a:spcPct val="150000"/>
              </a:lnSpc>
              <a:spcBef>
                <a:spcPts val="1000"/>
              </a:spcBef>
              <a:spcAft>
                <a:spcPts val="0"/>
              </a:spcAft>
              <a:buSzPts val="2400"/>
              <a:buChar char="🠶"/>
            </a:pPr>
            <a:r>
              <a:rPr b="1" lang="en-US" sz="2400">
                <a:latin typeface="Arial"/>
                <a:ea typeface="Arial"/>
                <a:cs typeface="Arial"/>
                <a:sym typeface="Arial"/>
              </a:rPr>
              <a:t>مرحلہ 3: ہر شاگرد سے کہیں کہ وہ اپنے پاس موجود سرخ، پیلے اور نیلے کیوبز کی تعداد نکالے۔</a:t>
            </a:r>
            <a:endParaRPr b="1" sz="2400">
              <a:latin typeface="Arial"/>
              <a:ea typeface="Arial"/>
              <a:cs typeface="Arial"/>
              <a:sym typeface="Arial"/>
            </a:endParaRPr>
          </a:p>
        </p:txBody>
      </p:sp>
      <p:sp>
        <p:nvSpPr>
          <p:cNvPr id="983" name="Google Shape;983;p97"/>
          <p:cNvSpPr/>
          <p:nvPr/>
        </p:nvSpPr>
        <p:spPr>
          <a:xfrm>
            <a:off x="155447" y="283801"/>
            <a:ext cx="142539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Arial"/>
                <a:ea typeface="Arial"/>
                <a:cs typeface="Arial"/>
                <a:sym typeface="Arial"/>
              </a:rPr>
              <a:t>Pg No. 96</a:t>
            </a:r>
            <a:endParaRPr sz="2400">
              <a:solidFill>
                <a:srgbClr val="000000"/>
              </a:solidFill>
              <a:latin typeface="Arial"/>
              <a:ea typeface="Arial"/>
              <a:cs typeface="Arial"/>
              <a:sym typeface="Arial"/>
            </a:endParaRPr>
          </a:p>
        </p:txBody>
      </p:sp>
    </p:spTree>
  </p:cSld>
  <p:clrMapOvr>
    <a:masterClrMapping/>
  </p:clrMapOvr>
  <p:transition spd="slow" p14:dur="1500">
    <p:split orient="vert"/>
  </p:transition>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8" name="Shape 988"/>
        <p:cNvGrpSpPr/>
        <p:nvPr/>
      </p:nvGrpSpPr>
      <p:grpSpPr>
        <a:xfrm>
          <a:off x="0" y="0"/>
          <a:ext cx="0" cy="0"/>
          <a:chOff x="0" y="0"/>
          <a:chExt cx="0" cy="0"/>
        </a:xfrm>
      </p:grpSpPr>
      <p:sp>
        <p:nvSpPr>
          <p:cNvPr id="989" name="Google Shape;989;p98"/>
          <p:cNvSpPr txBox="1"/>
          <p:nvPr>
            <p:ph type="title"/>
          </p:nvPr>
        </p:nvSpPr>
        <p:spPr>
          <a:xfrm>
            <a:off x="458056" y="155792"/>
            <a:ext cx="10515600" cy="455969"/>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Font typeface="Arial"/>
              <a:buNone/>
            </a:pPr>
            <a:r>
              <a:rPr lang="en-US" sz="3200">
                <a:solidFill>
                  <a:srgbClr val="FF0000"/>
                </a:solidFill>
                <a:latin typeface="Arial"/>
                <a:ea typeface="Arial"/>
                <a:cs typeface="Arial"/>
                <a:sym typeface="Arial"/>
              </a:rPr>
              <a:t>Tell the Time</a:t>
            </a:r>
            <a:br>
              <a:rPr lang="en-US" sz="3200">
                <a:solidFill>
                  <a:srgbClr val="FF0000"/>
                </a:solidFill>
                <a:latin typeface="Arial"/>
                <a:ea typeface="Arial"/>
                <a:cs typeface="Arial"/>
                <a:sym typeface="Arial"/>
              </a:rPr>
            </a:br>
            <a:r>
              <a:rPr lang="en-US" sz="3200">
                <a:solidFill>
                  <a:srgbClr val="FF0000"/>
                </a:solidFill>
                <a:latin typeface="Arial"/>
                <a:ea typeface="Arial"/>
                <a:cs typeface="Arial"/>
                <a:sym typeface="Arial"/>
              </a:rPr>
              <a:t>وقت بتائیں </a:t>
            </a:r>
            <a:endParaRPr/>
          </a:p>
        </p:txBody>
      </p:sp>
      <p:sp>
        <p:nvSpPr>
          <p:cNvPr id="990" name="Google Shape;990;p98"/>
          <p:cNvSpPr txBox="1"/>
          <p:nvPr>
            <p:ph idx="1" type="body"/>
          </p:nvPr>
        </p:nvSpPr>
        <p:spPr>
          <a:xfrm>
            <a:off x="653176" y="1300001"/>
            <a:ext cx="10613571" cy="5425440"/>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1800"/>
              <a:buNone/>
            </a:pPr>
            <a:r>
              <a:rPr lang="en-US">
                <a:latin typeface="Arial"/>
                <a:ea typeface="Arial"/>
                <a:cs typeface="Arial"/>
                <a:sym typeface="Arial"/>
              </a:rPr>
              <a:t>سب سے پہلے بچوں سے ا سے لے کر ۱۰۰ تک گنتی مکمل کروائیں جس کے سیکھنے کے بعد مندرجہ ذیل سرگرمی کروائی جائے۔</a:t>
            </a:r>
            <a:endParaRPr/>
          </a:p>
          <a:p>
            <a:pPr indent="-342900" lvl="0" marL="342900" rtl="1" algn="r">
              <a:spcBef>
                <a:spcPts val="1000"/>
              </a:spcBef>
              <a:spcAft>
                <a:spcPts val="0"/>
              </a:spcAft>
              <a:buSzPts val="1800"/>
              <a:buChar char="🠶"/>
            </a:pPr>
            <a:r>
              <a:rPr lang="en-US">
                <a:latin typeface="Arial"/>
                <a:ea typeface="Arial"/>
                <a:cs typeface="Arial"/>
                <a:sym typeface="Arial"/>
              </a:rPr>
              <a:t>مواد: گھڑی</a:t>
            </a:r>
            <a:endParaRPr/>
          </a:p>
          <a:p>
            <a:pPr indent="-342900" lvl="0" marL="342900" rtl="1" algn="r">
              <a:spcBef>
                <a:spcPts val="1000"/>
              </a:spcBef>
              <a:spcAft>
                <a:spcPts val="0"/>
              </a:spcAft>
              <a:buSzPts val="1800"/>
              <a:buChar char="🠶"/>
            </a:pPr>
            <a:r>
              <a:rPr lang="en-US">
                <a:latin typeface="Arial"/>
                <a:ea typeface="Arial"/>
                <a:cs typeface="Arial"/>
                <a:sym typeface="Arial"/>
              </a:rPr>
              <a:t>مرحلہ 1: وقت کا تصور متعارف کروائیں۔</a:t>
            </a:r>
            <a:endParaRPr/>
          </a:p>
          <a:p>
            <a:pPr indent="-342900" lvl="0" marL="342900" rtl="1" algn="r">
              <a:spcBef>
                <a:spcPts val="1000"/>
              </a:spcBef>
              <a:spcAft>
                <a:spcPts val="0"/>
              </a:spcAft>
              <a:buSzPts val="1800"/>
              <a:buChar char="🠶"/>
            </a:pPr>
            <a:r>
              <a:rPr lang="en-US">
                <a:latin typeface="Arial"/>
                <a:ea typeface="Arial"/>
                <a:cs typeface="Arial"/>
                <a:sym typeface="Arial"/>
              </a:rPr>
              <a:t>مرحلہ 2: وضاحت کریں، ہم وقت کو 24 گھنٹوں میں گنتے ہیں۔</a:t>
            </a:r>
            <a:endParaRPr/>
          </a:p>
          <a:p>
            <a:pPr indent="-342900" lvl="0" marL="342900" rtl="1" algn="r">
              <a:spcBef>
                <a:spcPts val="1000"/>
              </a:spcBef>
              <a:spcAft>
                <a:spcPts val="0"/>
              </a:spcAft>
              <a:buSzPts val="1800"/>
              <a:buChar char="🠶"/>
            </a:pPr>
            <a:r>
              <a:rPr lang="en-US">
                <a:latin typeface="Arial"/>
                <a:ea typeface="Arial"/>
                <a:cs typeface="Arial"/>
                <a:sym typeface="Arial"/>
              </a:rPr>
              <a:t>مرحلہ 3: وضاحت کریں کہ گھڑی کا استعمال کرتے ہوئے وقت کیسے پڑھا جائے۔</a:t>
            </a:r>
            <a:endParaRPr/>
          </a:p>
          <a:p>
            <a:pPr indent="-342900" lvl="0" marL="342900" rtl="1" algn="r">
              <a:spcBef>
                <a:spcPts val="1000"/>
              </a:spcBef>
              <a:spcAft>
                <a:spcPts val="0"/>
              </a:spcAft>
              <a:buSzPts val="1800"/>
              <a:buChar char="🠶"/>
            </a:pPr>
            <a:r>
              <a:rPr lang="en-US">
                <a:latin typeface="Arial"/>
                <a:ea typeface="Arial"/>
                <a:cs typeface="Arial"/>
                <a:sym typeface="Arial"/>
              </a:rPr>
              <a:t>مرحلہ 4: شاگردوں سے مختلف اوقات کے ساتھ گھڑی کی تصویریں کھینچنے یا اپنی گھڑی بنانے کو کہیں۔</a:t>
            </a:r>
            <a:endParaRPr>
              <a:latin typeface="Arial"/>
              <a:ea typeface="Arial"/>
              <a:cs typeface="Arial"/>
              <a:sym typeface="Arial"/>
            </a:endParaRPr>
          </a:p>
        </p:txBody>
      </p:sp>
      <p:pic>
        <p:nvPicPr>
          <p:cNvPr id="991" name="Google Shape;991;p98"/>
          <p:cNvPicPr preferRelativeResize="0"/>
          <p:nvPr/>
        </p:nvPicPr>
        <p:blipFill rotWithShape="1">
          <a:blip r:embed="rId3">
            <a:alphaModFix/>
          </a:blip>
          <a:srcRect b="0" l="0" r="0" t="0"/>
          <a:stretch/>
        </p:blipFill>
        <p:spPr>
          <a:xfrm>
            <a:off x="5959962" y="4406377"/>
            <a:ext cx="3329307" cy="1563191"/>
          </a:xfrm>
          <a:prstGeom prst="rect">
            <a:avLst/>
          </a:prstGeom>
          <a:noFill/>
          <a:ln>
            <a:noFill/>
          </a:ln>
        </p:spPr>
      </p:pic>
      <p:pic>
        <p:nvPicPr>
          <p:cNvPr id="992" name="Google Shape;992;p98"/>
          <p:cNvPicPr preferRelativeResize="0"/>
          <p:nvPr/>
        </p:nvPicPr>
        <p:blipFill rotWithShape="1">
          <a:blip r:embed="rId4">
            <a:alphaModFix/>
          </a:blip>
          <a:srcRect b="0" l="0" r="0" t="0"/>
          <a:stretch/>
        </p:blipFill>
        <p:spPr>
          <a:xfrm>
            <a:off x="2135146" y="4406378"/>
            <a:ext cx="3030583" cy="1563191"/>
          </a:xfrm>
          <a:prstGeom prst="rect">
            <a:avLst/>
          </a:prstGeom>
          <a:noFill/>
          <a:ln>
            <a:noFill/>
          </a:ln>
        </p:spPr>
      </p:pic>
      <p:sp>
        <p:nvSpPr>
          <p:cNvPr id="993" name="Google Shape;993;p98"/>
          <p:cNvSpPr/>
          <p:nvPr/>
        </p:nvSpPr>
        <p:spPr>
          <a:xfrm>
            <a:off x="1143457" y="365125"/>
            <a:ext cx="142539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Arial"/>
                <a:ea typeface="Arial"/>
                <a:cs typeface="Arial"/>
                <a:sym typeface="Arial"/>
              </a:rPr>
              <a:t>Pg No. 98</a:t>
            </a:r>
            <a:endParaRPr sz="2400">
              <a:solidFill>
                <a:srgbClr val="000000"/>
              </a:solidFill>
              <a:latin typeface="Arial"/>
              <a:ea typeface="Arial"/>
              <a:cs typeface="Arial"/>
              <a:sym typeface="Arial"/>
            </a:endParaRPr>
          </a:p>
        </p:txBody>
      </p:sp>
    </p:spTree>
  </p:cSld>
  <p:clrMapOvr>
    <a:masterClrMapping/>
  </p:clrMapOvr>
  <p:transition spd="slow" p14:dur="1500">
    <p:split orient="vert"/>
  </p:transition>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p99"/>
          <p:cNvSpPr txBox="1"/>
          <p:nvPr>
            <p:ph type="title"/>
          </p:nvPr>
        </p:nvSpPr>
        <p:spPr>
          <a:xfrm>
            <a:off x="2592925" y="624110"/>
            <a:ext cx="8911687" cy="71153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Times New Roman"/>
              <a:buNone/>
            </a:pPr>
            <a:r>
              <a:rPr lang="en-US"/>
              <a:t>WHAT TO WRITE !!!!</a:t>
            </a:r>
            <a:endParaRPr/>
          </a:p>
        </p:txBody>
      </p:sp>
      <p:sp>
        <p:nvSpPr>
          <p:cNvPr id="999" name="Google Shape;999;p99"/>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SzPts val="1800"/>
              <a:buNone/>
            </a:pPr>
            <a:r>
              <a:rPr lang="en-US"/>
              <a:t>YOUR NAME?</a:t>
            </a:r>
            <a:endParaRPr/>
          </a:p>
          <a:p>
            <a:pPr indent="0" lvl="0" marL="0" rtl="0" algn="l">
              <a:spcBef>
                <a:spcPts val="1000"/>
              </a:spcBef>
              <a:spcAft>
                <a:spcPts val="0"/>
              </a:spcAft>
              <a:buSzPts val="1800"/>
              <a:buNone/>
            </a:pPr>
            <a:r>
              <a:rPr lang="en-US"/>
              <a:t>ANY NICKNAME? </a:t>
            </a:r>
            <a:endParaRPr/>
          </a:p>
          <a:p>
            <a:pPr indent="0" lvl="0" marL="0" rtl="0" algn="l">
              <a:spcBef>
                <a:spcPts val="1000"/>
              </a:spcBef>
              <a:spcAft>
                <a:spcPts val="0"/>
              </a:spcAft>
              <a:buSzPts val="1800"/>
              <a:buNone/>
            </a:pPr>
            <a:r>
              <a:rPr lang="en-US"/>
              <a:t>DESIGNATION?</a:t>
            </a:r>
            <a:endParaRPr/>
          </a:p>
          <a:p>
            <a:pPr indent="0" lvl="0" marL="0" rtl="0" algn="l">
              <a:spcBef>
                <a:spcPts val="1000"/>
              </a:spcBef>
              <a:spcAft>
                <a:spcPts val="0"/>
              </a:spcAft>
              <a:buSzPts val="1800"/>
              <a:buNone/>
            </a:pPr>
            <a:r>
              <a:rPr lang="en-US"/>
              <a:t>DISTRICT?</a:t>
            </a:r>
            <a:endParaRPr/>
          </a:p>
          <a:p>
            <a:pPr indent="0" lvl="0" marL="0" rtl="0" algn="l">
              <a:spcBef>
                <a:spcPts val="1000"/>
              </a:spcBef>
              <a:spcAft>
                <a:spcPts val="0"/>
              </a:spcAft>
              <a:buSzPts val="1800"/>
              <a:buNone/>
            </a:pPr>
            <a:r>
              <a:rPr lang="en-US"/>
              <a:t>YOUR LIFE AIM?</a:t>
            </a:r>
            <a:endParaRPr/>
          </a:p>
          <a:p>
            <a:pPr indent="0" lvl="0" marL="0" rtl="0" algn="l">
              <a:spcBef>
                <a:spcPts val="1000"/>
              </a:spcBef>
              <a:spcAft>
                <a:spcPts val="0"/>
              </a:spcAft>
              <a:buSzPts val="1800"/>
              <a:buNone/>
            </a:pPr>
            <a:r>
              <a:t/>
            </a:r>
            <a:endParaRPr/>
          </a:p>
          <a:p>
            <a:pPr indent="0" lvl="0" marL="0" rtl="0" algn="l">
              <a:spcBef>
                <a:spcPts val="1000"/>
              </a:spcBef>
              <a:spcAft>
                <a:spcPts val="0"/>
              </a:spcAft>
              <a:buSzPts val="1800"/>
              <a:buNone/>
            </a:pPr>
            <a:r>
              <a:rPr lang="en-US"/>
              <a:t>YOUR EXPECTATION FROM TODAY’s SESSION?</a:t>
            </a:r>
            <a:endParaRPr/>
          </a:p>
          <a:p>
            <a:pPr indent="0" lvl="0" marL="0" rtl="0" algn="l">
              <a:spcBef>
                <a:spcPts val="1000"/>
              </a:spcBef>
              <a:spcAft>
                <a:spcPts val="0"/>
              </a:spcAft>
              <a:buSzPts val="1800"/>
              <a:buNone/>
            </a:pPr>
            <a:r>
              <a:rPr lang="en-US"/>
              <a:t>WHOM YOU THINK YOU WILL PASS ON THIS LEARNING TO?</a:t>
            </a:r>
            <a:endParaRPr/>
          </a:p>
          <a:p>
            <a:pPr indent="0" lvl="0" marL="0" rtl="0" algn="l">
              <a:spcBef>
                <a:spcPts val="1000"/>
              </a:spcBef>
              <a:spcAft>
                <a:spcPts val="0"/>
              </a:spcAft>
              <a:buSzPts val="1800"/>
              <a:buNone/>
            </a:pPr>
            <a:r>
              <a:rPr lang="en-US"/>
              <a:t>At the end put your finger print on the paper!!!! Use your creativity to do that without Ink Pad!!!</a:t>
            </a:r>
            <a:endParaRPr/>
          </a:p>
        </p:txBody>
      </p:sp>
    </p:spTree>
  </p:cSld>
  <p:clrMapOvr>
    <a:masterClrMapping/>
  </p:clrMapOvr>
  <p:transition spd="slow" p14:dur="1500">
    <p:split orient="vert"/>
  </p:transition>
</p:sld>
</file>

<file path=ppt/theme/theme1.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2021-04-27T04:38:21Z</dcterms:created>
  <dc:creator>DELL</dc:creator>
</cp:coreProperties>
</file>